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handoutMasterIdLst>
    <p:handoutMasterId r:id="rId99"/>
  </p:handoutMasterIdLst>
  <p:sldIdLst>
    <p:sldId id="287" r:id="rId2"/>
    <p:sldId id="257" r:id="rId3"/>
    <p:sldId id="266" r:id="rId4"/>
    <p:sldId id="258" r:id="rId5"/>
    <p:sldId id="267" r:id="rId6"/>
    <p:sldId id="273" r:id="rId7"/>
    <p:sldId id="284" r:id="rId8"/>
    <p:sldId id="285" r:id="rId9"/>
    <p:sldId id="286" r:id="rId10"/>
    <p:sldId id="275" r:id="rId11"/>
    <p:sldId id="274" r:id="rId12"/>
    <p:sldId id="283" r:id="rId13"/>
    <p:sldId id="294" r:id="rId14"/>
    <p:sldId id="305" r:id="rId15"/>
    <p:sldId id="303" r:id="rId16"/>
    <p:sldId id="295" r:id="rId17"/>
    <p:sldId id="304" r:id="rId18"/>
    <p:sldId id="296" r:id="rId19"/>
    <p:sldId id="309" r:id="rId20"/>
    <p:sldId id="308" r:id="rId21"/>
    <p:sldId id="310" r:id="rId22"/>
    <p:sldId id="311" r:id="rId23"/>
    <p:sldId id="307" r:id="rId24"/>
    <p:sldId id="297" r:id="rId25"/>
    <p:sldId id="306" r:id="rId26"/>
    <p:sldId id="299" r:id="rId27"/>
    <p:sldId id="300" r:id="rId28"/>
    <p:sldId id="301" r:id="rId29"/>
    <p:sldId id="302" r:id="rId30"/>
    <p:sldId id="318" r:id="rId31"/>
    <p:sldId id="340" r:id="rId32"/>
    <p:sldId id="341" r:id="rId33"/>
    <p:sldId id="346" r:id="rId34"/>
    <p:sldId id="342" r:id="rId35"/>
    <p:sldId id="344" r:id="rId36"/>
    <p:sldId id="345" r:id="rId37"/>
    <p:sldId id="343" r:id="rId38"/>
    <p:sldId id="348" r:id="rId39"/>
    <p:sldId id="350" r:id="rId40"/>
    <p:sldId id="349" r:id="rId41"/>
    <p:sldId id="351" r:id="rId42"/>
    <p:sldId id="288" r:id="rId43"/>
    <p:sldId id="256" r:id="rId44"/>
    <p:sldId id="263" r:id="rId45"/>
    <p:sldId id="268" r:id="rId46"/>
    <p:sldId id="352" r:id="rId47"/>
    <p:sldId id="353" r:id="rId48"/>
    <p:sldId id="354" r:id="rId49"/>
    <p:sldId id="355" r:id="rId50"/>
    <p:sldId id="356" r:id="rId51"/>
    <p:sldId id="316" r:id="rId52"/>
    <p:sldId id="319" r:id="rId53"/>
    <p:sldId id="322" r:id="rId54"/>
    <p:sldId id="320" r:id="rId55"/>
    <p:sldId id="323" r:id="rId56"/>
    <p:sldId id="321" r:id="rId57"/>
    <p:sldId id="339" r:id="rId58"/>
    <p:sldId id="289" r:id="rId59"/>
    <p:sldId id="260" r:id="rId60"/>
    <p:sldId id="261" r:id="rId61"/>
    <p:sldId id="290" r:id="rId62"/>
    <p:sldId id="262" r:id="rId63"/>
    <p:sldId id="312" r:id="rId64"/>
    <p:sldId id="315" r:id="rId65"/>
    <p:sldId id="317" r:id="rId66"/>
    <p:sldId id="313" r:id="rId67"/>
    <p:sldId id="314" r:id="rId68"/>
    <p:sldId id="291" r:id="rId69"/>
    <p:sldId id="269" r:id="rId70"/>
    <p:sldId id="271" r:id="rId71"/>
    <p:sldId id="272" r:id="rId72"/>
    <p:sldId id="276" r:id="rId73"/>
    <p:sldId id="270" r:id="rId74"/>
    <p:sldId id="292" r:id="rId75"/>
    <p:sldId id="277" r:id="rId76"/>
    <p:sldId id="278" r:id="rId77"/>
    <p:sldId id="282" r:id="rId78"/>
    <p:sldId id="279" r:id="rId79"/>
    <p:sldId id="280" r:id="rId80"/>
    <p:sldId id="281" r:id="rId81"/>
    <p:sldId id="324" r:id="rId82"/>
    <p:sldId id="325" r:id="rId83"/>
    <p:sldId id="333" r:id="rId84"/>
    <p:sldId id="338" r:id="rId85"/>
    <p:sldId id="337" r:id="rId86"/>
    <p:sldId id="335" r:id="rId87"/>
    <p:sldId id="336" r:id="rId88"/>
    <p:sldId id="334" r:id="rId89"/>
    <p:sldId id="331" r:id="rId90"/>
    <p:sldId id="326" r:id="rId91"/>
    <p:sldId id="328" r:id="rId92"/>
    <p:sldId id="330" r:id="rId93"/>
    <p:sldId id="329" r:id="rId94"/>
    <p:sldId id="327" r:id="rId95"/>
    <p:sldId id="264" r:id="rId96"/>
    <p:sldId id="265" r:id="rId97"/>
  </p:sldIdLst>
  <p:sldSz cx="9144000" cy="13716000"/>
  <p:notesSz cx="7010400" cy="9296400"/>
  <p:defaultTextStyle>
    <a:defPPr>
      <a:defRPr lang="en-US"/>
    </a:defPPr>
    <a:lvl1pPr marL="0" algn="l" defTabSz="1670609" rtl="0" eaLnBrk="1" latinLnBrk="0" hangingPunct="1">
      <a:defRPr sz="3289" kern="1200">
        <a:solidFill>
          <a:schemeClr val="tx1"/>
        </a:solidFill>
        <a:latin typeface="+mn-lt"/>
        <a:ea typeface="+mn-ea"/>
        <a:cs typeface="+mn-cs"/>
      </a:defRPr>
    </a:lvl1pPr>
    <a:lvl2pPr marL="835304" algn="l" defTabSz="1670609" rtl="0" eaLnBrk="1" latinLnBrk="0" hangingPunct="1">
      <a:defRPr sz="3289" kern="1200">
        <a:solidFill>
          <a:schemeClr val="tx1"/>
        </a:solidFill>
        <a:latin typeface="+mn-lt"/>
        <a:ea typeface="+mn-ea"/>
        <a:cs typeface="+mn-cs"/>
      </a:defRPr>
    </a:lvl2pPr>
    <a:lvl3pPr marL="1670609" algn="l" defTabSz="1670609" rtl="0" eaLnBrk="1" latinLnBrk="0" hangingPunct="1">
      <a:defRPr sz="3289" kern="1200">
        <a:solidFill>
          <a:schemeClr val="tx1"/>
        </a:solidFill>
        <a:latin typeface="+mn-lt"/>
        <a:ea typeface="+mn-ea"/>
        <a:cs typeface="+mn-cs"/>
      </a:defRPr>
    </a:lvl3pPr>
    <a:lvl4pPr marL="2505913" algn="l" defTabSz="1670609" rtl="0" eaLnBrk="1" latinLnBrk="0" hangingPunct="1">
      <a:defRPr sz="3289" kern="1200">
        <a:solidFill>
          <a:schemeClr val="tx1"/>
        </a:solidFill>
        <a:latin typeface="+mn-lt"/>
        <a:ea typeface="+mn-ea"/>
        <a:cs typeface="+mn-cs"/>
      </a:defRPr>
    </a:lvl4pPr>
    <a:lvl5pPr marL="3341218" algn="l" defTabSz="1670609" rtl="0" eaLnBrk="1" latinLnBrk="0" hangingPunct="1">
      <a:defRPr sz="3289" kern="1200">
        <a:solidFill>
          <a:schemeClr val="tx1"/>
        </a:solidFill>
        <a:latin typeface="+mn-lt"/>
        <a:ea typeface="+mn-ea"/>
        <a:cs typeface="+mn-cs"/>
      </a:defRPr>
    </a:lvl5pPr>
    <a:lvl6pPr marL="4176522" algn="l" defTabSz="1670609" rtl="0" eaLnBrk="1" latinLnBrk="0" hangingPunct="1">
      <a:defRPr sz="3289" kern="1200">
        <a:solidFill>
          <a:schemeClr val="tx1"/>
        </a:solidFill>
        <a:latin typeface="+mn-lt"/>
        <a:ea typeface="+mn-ea"/>
        <a:cs typeface="+mn-cs"/>
      </a:defRPr>
    </a:lvl6pPr>
    <a:lvl7pPr marL="5011826" algn="l" defTabSz="1670609" rtl="0" eaLnBrk="1" latinLnBrk="0" hangingPunct="1">
      <a:defRPr sz="3289" kern="1200">
        <a:solidFill>
          <a:schemeClr val="tx1"/>
        </a:solidFill>
        <a:latin typeface="+mn-lt"/>
        <a:ea typeface="+mn-ea"/>
        <a:cs typeface="+mn-cs"/>
      </a:defRPr>
    </a:lvl7pPr>
    <a:lvl8pPr marL="5847131" algn="l" defTabSz="1670609" rtl="0" eaLnBrk="1" latinLnBrk="0" hangingPunct="1">
      <a:defRPr sz="3289" kern="1200">
        <a:solidFill>
          <a:schemeClr val="tx1"/>
        </a:solidFill>
        <a:latin typeface="+mn-lt"/>
        <a:ea typeface="+mn-ea"/>
        <a:cs typeface="+mn-cs"/>
      </a:defRPr>
    </a:lvl8pPr>
    <a:lvl9pPr marL="6682435" algn="l" defTabSz="1670609" rtl="0" eaLnBrk="1" latinLnBrk="0" hangingPunct="1">
      <a:defRPr sz="3289" kern="1200">
        <a:solidFill>
          <a:schemeClr val="tx1"/>
        </a:solidFill>
        <a:latin typeface="+mn-lt"/>
        <a:ea typeface="+mn-ea"/>
        <a:cs typeface="+mn-cs"/>
      </a:defRPr>
    </a:lvl9pPr>
  </p:defaultTextStyle>
  <p:extLst>
    <p:ext uri="{521415D9-36F7-43E2-AB2F-B90AF26B5E84}">
      <p14:sectionLst xmlns:p14="http://schemas.microsoft.com/office/powerpoint/2010/main">
        <p14:section name="Front" id="{2F895C14-57BC-4CDB-8F17-5ED2796318BB}">
          <p14:sldIdLst>
            <p14:sldId id="287"/>
            <p14:sldId id="257"/>
            <p14:sldId id="266"/>
            <p14:sldId id="258"/>
            <p14:sldId id="267"/>
            <p14:sldId id="273"/>
            <p14:sldId id="284"/>
            <p14:sldId id="285"/>
            <p14:sldId id="286"/>
            <p14:sldId id="275"/>
            <p14:sldId id="274"/>
            <p14:sldId id="283"/>
            <p14:sldId id="294"/>
            <p14:sldId id="305"/>
            <p14:sldId id="303"/>
            <p14:sldId id="295"/>
            <p14:sldId id="304"/>
            <p14:sldId id="296"/>
            <p14:sldId id="309"/>
            <p14:sldId id="308"/>
            <p14:sldId id="310"/>
            <p14:sldId id="311"/>
            <p14:sldId id="307"/>
            <p14:sldId id="297"/>
            <p14:sldId id="306"/>
            <p14:sldId id="299"/>
            <p14:sldId id="300"/>
            <p14:sldId id="301"/>
            <p14:sldId id="302"/>
            <p14:sldId id="318"/>
            <p14:sldId id="340"/>
            <p14:sldId id="341"/>
            <p14:sldId id="346"/>
            <p14:sldId id="342"/>
            <p14:sldId id="344"/>
            <p14:sldId id="345"/>
            <p14:sldId id="343"/>
            <p14:sldId id="348"/>
            <p14:sldId id="350"/>
            <p14:sldId id="349"/>
            <p14:sldId id="351"/>
          </p14:sldIdLst>
        </p14:section>
        <p14:section name="People" id="{AE3F01FA-31C6-4EFE-B08C-897497C4222F}">
          <p14:sldIdLst>
            <p14:sldId id="288"/>
            <p14:sldId id="256"/>
            <p14:sldId id="263"/>
            <p14:sldId id="268"/>
          </p14:sldIdLst>
        </p14:section>
        <p14:section name="News" id="{84043BB9-9FEF-4AC0-982A-AE19D5344096}">
          <p14:sldIdLst>
            <p14:sldId id="352"/>
            <p14:sldId id="353"/>
            <p14:sldId id="354"/>
            <p14:sldId id="355"/>
            <p14:sldId id="356"/>
          </p14:sldIdLst>
        </p14:section>
        <p14:section name="Individual Person Page" id="{053EEDA4-837C-4231-9EBA-407174E26E84}">
          <p14:sldIdLst>
            <p14:sldId id="316"/>
            <p14:sldId id="319"/>
            <p14:sldId id="322"/>
            <p14:sldId id="320"/>
            <p14:sldId id="323"/>
            <p14:sldId id="321"/>
            <p14:sldId id="339"/>
          </p14:sldIdLst>
        </p14:section>
        <p14:section name="Talks" id="{E6127384-8D09-4B8C-A9B5-7229DD1AFA83}">
          <p14:sldIdLst>
            <p14:sldId id="289"/>
            <p14:sldId id="260"/>
            <p14:sldId id="261"/>
          </p14:sldIdLst>
        </p14:section>
        <p14:section name="Publications" id="{A2D9A5A5-3AF6-498B-AE05-9D7909EC848A}">
          <p14:sldIdLst>
            <p14:sldId id="290"/>
            <p14:sldId id="262"/>
            <p14:sldId id="312"/>
            <p14:sldId id="315"/>
            <p14:sldId id="317"/>
            <p14:sldId id="313"/>
            <p14:sldId id="314"/>
          </p14:sldIdLst>
        </p14:section>
        <p14:section name="Project Gallery" id="{9A77CF58-06E2-4FC9-BA95-A6A942E6FB3B}">
          <p14:sldIdLst>
            <p14:sldId id="291"/>
            <p14:sldId id="269"/>
            <p14:sldId id="271"/>
            <p14:sldId id="272"/>
            <p14:sldId id="276"/>
            <p14:sldId id="270"/>
          </p14:sldIdLst>
        </p14:section>
        <p14:section name="Individual Project Page" id="{192F243F-E9F5-4C88-801D-A7DC4AFDF17E}">
          <p14:sldIdLst>
            <p14:sldId id="292"/>
            <p14:sldId id="277"/>
            <p14:sldId id="278"/>
            <p14:sldId id="282"/>
            <p14:sldId id="279"/>
            <p14:sldId id="280"/>
            <p14:sldId id="281"/>
            <p14:sldId id="324"/>
            <p14:sldId id="325"/>
            <p14:sldId id="333"/>
            <p14:sldId id="338"/>
            <p14:sldId id="337"/>
            <p14:sldId id="335"/>
            <p14:sldId id="336"/>
            <p14:sldId id="334"/>
            <p14:sldId id="331"/>
            <p14:sldId id="326"/>
            <p14:sldId id="328"/>
            <p14:sldId id="330"/>
            <p14:sldId id="329"/>
            <p14:sldId id="327"/>
          </p14:sldIdLst>
        </p14:section>
        <p14:section name="Projects" id="{AFC18BA1-3036-4260-9804-BD42EFBFE7C9}">
          <p14:sldIdLst>
            <p14:sldId id="264"/>
            <p14:sldId id="265"/>
          </p14:sldIdLst>
        </p14:section>
      </p14:sectionLst>
    </p:ext>
    <p:ext uri="{EFAFB233-063F-42B5-8137-9DF3F51BA10A}">
      <p15:sldGuideLst xmlns:p15="http://schemas.microsoft.com/office/powerpoint/2012/main">
        <p15:guide id="1" orient="horz" pos="2688" userDrawn="1">
          <p15:clr>
            <a:srgbClr val="A4A3A4"/>
          </p15:clr>
        </p15:guide>
        <p15:guide id="2" pos="100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n E. Froehlich" initials="JEF"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7F7F7F"/>
    <a:srgbClr val="C9CAC2"/>
    <a:srgbClr val="969696"/>
    <a:srgbClr val="777777"/>
    <a:srgbClr val="5F96D2"/>
    <a:srgbClr val="3E95D2"/>
    <a:srgbClr val="000000"/>
    <a:srgbClr val="464D59"/>
    <a:srgbClr val="212830"/>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763" autoAdjust="0"/>
    <p:restoredTop sz="50000" autoAdjust="0"/>
  </p:normalViewPr>
  <p:slideViewPr>
    <p:cSldViewPr>
      <p:cViewPr>
        <p:scale>
          <a:sx n="60" d="100"/>
          <a:sy n="60" d="100"/>
        </p:scale>
        <p:origin x="660" y="66"/>
      </p:cViewPr>
      <p:guideLst>
        <p:guide orient="horz" pos="2688"/>
        <p:guide pos="1008"/>
      </p:guideLst>
    </p:cSldViewPr>
  </p:slideViewPr>
  <p:notesTextViewPr>
    <p:cViewPr>
      <p:scale>
        <a:sx n="3" d="2"/>
        <a:sy n="3" d="2"/>
      </p:scale>
      <p:origin x="0" y="0"/>
    </p:cViewPr>
  </p:notesTextViewPr>
  <p:sorterViewPr>
    <p:cViewPr>
      <p:scale>
        <a:sx n="100" d="100"/>
        <a:sy n="100" d="100"/>
      </p:scale>
      <p:origin x="0" y="-2478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handoutMaster" Target="handoutMasters/handout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1A9CAE81-3534-4B93-B7D0-4DBEBE94CEA9}" type="datetimeFigureOut">
              <a:rPr lang="en-US" smtClean="0"/>
              <a:t>7/2/2018</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F9CE1D73-4013-4B62-AF82-A13F7F68F948}" type="slidenum">
              <a:rPr lang="en-US" smtClean="0"/>
              <a:t>‹#›</a:t>
            </a:fld>
            <a:endParaRPr lang="en-US"/>
          </a:p>
        </p:txBody>
      </p:sp>
    </p:spTree>
    <p:extLst>
      <p:ext uri="{BB962C8B-B14F-4D97-AF65-F5344CB8AC3E}">
        <p14:creationId xmlns:p14="http://schemas.microsoft.com/office/powerpoint/2010/main" val="35176019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E16CA27-1C96-4C70-8822-F441D0189207}" type="datetimeFigureOut">
              <a:rPr lang="en-US" smtClean="0"/>
              <a:t>7/2/2018</a:t>
            </a:fld>
            <a:endParaRPr lang="en-US"/>
          </a:p>
        </p:txBody>
      </p:sp>
      <p:sp>
        <p:nvSpPr>
          <p:cNvPr id="4" name="Slide Image Placeholder 3"/>
          <p:cNvSpPr>
            <a:spLocks noGrp="1" noRot="1" noChangeAspect="1"/>
          </p:cNvSpPr>
          <p:nvPr>
            <p:ph type="sldImg" idx="2"/>
          </p:nvPr>
        </p:nvSpPr>
        <p:spPr>
          <a:xfrm>
            <a:off x="2343150" y="696913"/>
            <a:ext cx="2324100"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FF65E46E-A3AA-40E1-9510-78F028B0BF19}" type="slidenum">
              <a:rPr lang="en-US" smtClean="0"/>
              <a:t>‹#›</a:t>
            </a:fld>
            <a:endParaRPr lang="en-US"/>
          </a:p>
        </p:txBody>
      </p:sp>
    </p:spTree>
    <p:extLst>
      <p:ext uri="{BB962C8B-B14F-4D97-AF65-F5344CB8AC3E}">
        <p14:creationId xmlns:p14="http://schemas.microsoft.com/office/powerpoint/2010/main" val="1782457250"/>
      </p:ext>
    </p:extLst>
  </p:cSld>
  <p:clrMap bg1="lt1" tx1="dk1" bg2="lt2" tx2="dk2" accent1="accent1" accent2="accent2" accent3="accent3" accent4="accent4" accent5="accent5" accent6="accent6" hlink="hlink" folHlink="folHlink"/>
  <p:notesStyle>
    <a:lvl1pPr marL="0" algn="l" defTabSz="1670609" rtl="0" eaLnBrk="1" latinLnBrk="0" hangingPunct="1">
      <a:defRPr sz="2192" kern="1200">
        <a:solidFill>
          <a:schemeClr val="tx1"/>
        </a:solidFill>
        <a:latin typeface="+mn-lt"/>
        <a:ea typeface="+mn-ea"/>
        <a:cs typeface="+mn-cs"/>
      </a:defRPr>
    </a:lvl1pPr>
    <a:lvl2pPr marL="835304" algn="l" defTabSz="1670609" rtl="0" eaLnBrk="1" latinLnBrk="0" hangingPunct="1">
      <a:defRPr sz="2192" kern="1200">
        <a:solidFill>
          <a:schemeClr val="tx1"/>
        </a:solidFill>
        <a:latin typeface="+mn-lt"/>
        <a:ea typeface="+mn-ea"/>
        <a:cs typeface="+mn-cs"/>
      </a:defRPr>
    </a:lvl2pPr>
    <a:lvl3pPr marL="1670609" algn="l" defTabSz="1670609" rtl="0" eaLnBrk="1" latinLnBrk="0" hangingPunct="1">
      <a:defRPr sz="2192" kern="1200">
        <a:solidFill>
          <a:schemeClr val="tx1"/>
        </a:solidFill>
        <a:latin typeface="+mn-lt"/>
        <a:ea typeface="+mn-ea"/>
        <a:cs typeface="+mn-cs"/>
      </a:defRPr>
    </a:lvl3pPr>
    <a:lvl4pPr marL="2505913" algn="l" defTabSz="1670609" rtl="0" eaLnBrk="1" latinLnBrk="0" hangingPunct="1">
      <a:defRPr sz="2192" kern="1200">
        <a:solidFill>
          <a:schemeClr val="tx1"/>
        </a:solidFill>
        <a:latin typeface="+mn-lt"/>
        <a:ea typeface="+mn-ea"/>
        <a:cs typeface="+mn-cs"/>
      </a:defRPr>
    </a:lvl4pPr>
    <a:lvl5pPr marL="3341218" algn="l" defTabSz="1670609" rtl="0" eaLnBrk="1" latinLnBrk="0" hangingPunct="1">
      <a:defRPr sz="2192" kern="1200">
        <a:solidFill>
          <a:schemeClr val="tx1"/>
        </a:solidFill>
        <a:latin typeface="+mn-lt"/>
        <a:ea typeface="+mn-ea"/>
        <a:cs typeface="+mn-cs"/>
      </a:defRPr>
    </a:lvl5pPr>
    <a:lvl6pPr marL="4176522" algn="l" defTabSz="1670609" rtl="0" eaLnBrk="1" latinLnBrk="0" hangingPunct="1">
      <a:defRPr sz="2192" kern="1200">
        <a:solidFill>
          <a:schemeClr val="tx1"/>
        </a:solidFill>
        <a:latin typeface="+mn-lt"/>
        <a:ea typeface="+mn-ea"/>
        <a:cs typeface="+mn-cs"/>
      </a:defRPr>
    </a:lvl6pPr>
    <a:lvl7pPr marL="5011826" algn="l" defTabSz="1670609" rtl="0" eaLnBrk="1" latinLnBrk="0" hangingPunct="1">
      <a:defRPr sz="2192" kern="1200">
        <a:solidFill>
          <a:schemeClr val="tx1"/>
        </a:solidFill>
        <a:latin typeface="+mn-lt"/>
        <a:ea typeface="+mn-ea"/>
        <a:cs typeface="+mn-cs"/>
      </a:defRPr>
    </a:lvl7pPr>
    <a:lvl8pPr marL="5847131" algn="l" defTabSz="1670609" rtl="0" eaLnBrk="1" latinLnBrk="0" hangingPunct="1">
      <a:defRPr sz="2192" kern="1200">
        <a:solidFill>
          <a:schemeClr val="tx1"/>
        </a:solidFill>
        <a:latin typeface="+mn-lt"/>
        <a:ea typeface="+mn-ea"/>
        <a:cs typeface="+mn-cs"/>
      </a:defRPr>
    </a:lvl8pPr>
    <a:lvl9pPr marL="6682435" algn="l" defTabSz="1670609" rtl="0" eaLnBrk="1" latinLnBrk="0" hangingPunct="1">
      <a:defRPr sz="2192"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13</a:t>
            </a:fld>
            <a:endParaRPr lang="en-US"/>
          </a:p>
        </p:txBody>
      </p:sp>
    </p:spTree>
    <p:extLst>
      <p:ext uri="{BB962C8B-B14F-4D97-AF65-F5344CB8AC3E}">
        <p14:creationId xmlns:p14="http://schemas.microsoft.com/office/powerpoint/2010/main" val="513719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22</a:t>
            </a:fld>
            <a:endParaRPr lang="en-US"/>
          </a:p>
        </p:txBody>
      </p:sp>
    </p:spTree>
    <p:extLst>
      <p:ext uri="{BB962C8B-B14F-4D97-AF65-F5344CB8AC3E}">
        <p14:creationId xmlns:p14="http://schemas.microsoft.com/office/powerpoint/2010/main" val="38634316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23</a:t>
            </a:fld>
            <a:endParaRPr lang="en-US"/>
          </a:p>
        </p:txBody>
      </p:sp>
    </p:spTree>
    <p:extLst>
      <p:ext uri="{BB962C8B-B14F-4D97-AF65-F5344CB8AC3E}">
        <p14:creationId xmlns:p14="http://schemas.microsoft.com/office/powerpoint/2010/main" val="8332148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24</a:t>
            </a:fld>
            <a:endParaRPr lang="en-US"/>
          </a:p>
        </p:txBody>
      </p:sp>
    </p:spTree>
    <p:extLst>
      <p:ext uri="{BB962C8B-B14F-4D97-AF65-F5344CB8AC3E}">
        <p14:creationId xmlns:p14="http://schemas.microsoft.com/office/powerpoint/2010/main" val="1233872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25</a:t>
            </a:fld>
            <a:endParaRPr lang="en-US"/>
          </a:p>
        </p:txBody>
      </p:sp>
    </p:spTree>
    <p:extLst>
      <p:ext uri="{BB962C8B-B14F-4D97-AF65-F5344CB8AC3E}">
        <p14:creationId xmlns:p14="http://schemas.microsoft.com/office/powerpoint/2010/main" val="2294550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26</a:t>
            </a:fld>
            <a:endParaRPr lang="en-US"/>
          </a:p>
        </p:txBody>
      </p:sp>
    </p:spTree>
    <p:extLst>
      <p:ext uri="{BB962C8B-B14F-4D97-AF65-F5344CB8AC3E}">
        <p14:creationId xmlns:p14="http://schemas.microsoft.com/office/powerpoint/2010/main" val="3122270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27</a:t>
            </a:fld>
            <a:endParaRPr lang="en-US"/>
          </a:p>
        </p:txBody>
      </p:sp>
    </p:spTree>
    <p:extLst>
      <p:ext uri="{BB962C8B-B14F-4D97-AF65-F5344CB8AC3E}">
        <p14:creationId xmlns:p14="http://schemas.microsoft.com/office/powerpoint/2010/main" val="961752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28</a:t>
            </a:fld>
            <a:endParaRPr lang="en-US"/>
          </a:p>
        </p:txBody>
      </p:sp>
    </p:spTree>
    <p:extLst>
      <p:ext uri="{BB962C8B-B14F-4D97-AF65-F5344CB8AC3E}">
        <p14:creationId xmlns:p14="http://schemas.microsoft.com/office/powerpoint/2010/main" val="3195530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29</a:t>
            </a:fld>
            <a:endParaRPr lang="en-US"/>
          </a:p>
        </p:txBody>
      </p:sp>
    </p:spTree>
    <p:extLst>
      <p:ext uri="{BB962C8B-B14F-4D97-AF65-F5344CB8AC3E}">
        <p14:creationId xmlns:p14="http://schemas.microsoft.com/office/powerpoint/2010/main" val="15582982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14</a:t>
            </a:fld>
            <a:endParaRPr lang="en-US"/>
          </a:p>
        </p:txBody>
      </p:sp>
    </p:spTree>
    <p:extLst>
      <p:ext uri="{BB962C8B-B14F-4D97-AF65-F5344CB8AC3E}">
        <p14:creationId xmlns:p14="http://schemas.microsoft.com/office/powerpoint/2010/main" val="23804952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15</a:t>
            </a:fld>
            <a:endParaRPr lang="en-US"/>
          </a:p>
        </p:txBody>
      </p:sp>
    </p:spTree>
    <p:extLst>
      <p:ext uri="{BB962C8B-B14F-4D97-AF65-F5344CB8AC3E}">
        <p14:creationId xmlns:p14="http://schemas.microsoft.com/office/powerpoint/2010/main" val="1177204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16</a:t>
            </a:fld>
            <a:endParaRPr lang="en-US"/>
          </a:p>
        </p:txBody>
      </p:sp>
    </p:spTree>
    <p:extLst>
      <p:ext uri="{BB962C8B-B14F-4D97-AF65-F5344CB8AC3E}">
        <p14:creationId xmlns:p14="http://schemas.microsoft.com/office/powerpoint/2010/main" val="12731331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17</a:t>
            </a:fld>
            <a:endParaRPr lang="en-US"/>
          </a:p>
        </p:txBody>
      </p:sp>
    </p:spTree>
    <p:extLst>
      <p:ext uri="{BB962C8B-B14F-4D97-AF65-F5344CB8AC3E}">
        <p14:creationId xmlns:p14="http://schemas.microsoft.com/office/powerpoint/2010/main" val="37476462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18</a:t>
            </a:fld>
            <a:endParaRPr lang="en-US"/>
          </a:p>
        </p:txBody>
      </p:sp>
    </p:spTree>
    <p:extLst>
      <p:ext uri="{BB962C8B-B14F-4D97-AF65-F5344CB8AC3E}">
        <p14:creationId xmlns:p14="http://schemas.microsoft.com/office/powerpoint/2010/main" val="4815951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19</a:t>
            </a:fld>
            <a:endParaRPr lang="en-US"/>
          </a:p>
        </p:txBody>
      </p:sp>
    </p:spTree>
    <p:extLst>
      <p:ext uri="{BB962C8B-B14F-4D97-AF65-F5344CB8AC3E}">
        <p14:creationId xmlns:p14="http://schemas.microsoft.com/office/powerpoint/2010/main" val="568660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20</a:t>
            </a:fld>
            <a:endParaRPr lang="en-US"/>
          </a:p>
        </p:txBody>
      </p:sp>
    </p:spTree>
    <p:extLst>
      <p:ext uri="{BB962C8B-B14F-4D97-AF65-F5344CB8AC3E}">
        <p14:creationId xmlns:p14="http://schemas.microsoft.com/office/powerpoint/2010/main" val="26338454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1702351">
              <a:defRPr/>
            </a:pPr>
            <a:r>
              <a:rPr lang="en-US" dirty="0"/>
              <a:t>This is the current favorite and mockup that </a:t>
            </a:r>
            <a:r>
              <a:rPr lang="en-US" dirty="0" err="1"/>
              <a:t>Majeed</a:t>
            </a:r>
            <a:r>
              <a:rPr lang="en-US"/>
              <a:t> will implement for MVP</a:t>
            </a:r>
          </a:p>
          <a:p>
            <a:endParaRPr lang="en-US" dirty="0"/>
          </a:p>
        </p:txBody>
      </p:sp>
      <p:sp>
        <p:nvSpPr>
          <p:cNvPr id="4" name="Slide Number Placeholder 3"/>
          <p:cNvSpPr>
            <a:spLocks noGrp="1"/>
          </p:cNvSpPr>
          <p:nvPr>
            <p:ph type="sldNum" sz="quarter" idx="10"/>
          </p:nvPr>
        </p:nvSpPr>
        <p:spPr/>
        <p:txBody>
          <a:bodyPr/>
          <a:lstStyle/>
          <a:p>
            <a:fld id="{FF65E46E-A3AA-40E1-9510-78F028B0BF19}" type="slidenum">
              <a:rPr lang="en-US" smtClean="0"/>
              <a:t>21</a:t>
            </a:fld>
            <a:endParaRPr lang="en-US"/>
          </a:p>
        </p:txBody>
      </p:sp>
    </p:spTree>
    <p:extLst>
      <p:ext uri="{BB962C8B-B14F-4D97-AF65-F5344CB8AC3E}">
        <p14:creationId xmlns:p14="http://schemas.microsoft.com/office/powerpoint/2010/main" val="15810597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1" y="4260851"/>
            <a:ext cx="7772400" cy="2940051"/>
          </a:xfrm>
        </p:spPr>
        <p:txBody>
          <a:bodyPr/>
          <a:lstStyle/>
          <a:p>
            <a:r>
              <a:rPr lang="en-US"/>
              <a:t>Click to edit Master title style</a:t>
            </a:r>
          </a:p>
        </p:txBody>
      </p:sp>
      <p:sp>
        <p:nvSpPr>
          <p:cNvPr id="3" name="Subtitle 2"/>
          <p:cNvSpPr>
            <a:spLocks noGrp="1"/>
          </p:cNvSpPr>
          <p:nvPr>
            <p:ph type="subTitle" idx="1"/>
          </p:nvPr>
        </p:nvSpPr>
        <p:spPr>
          <a:xfrm>
            <a:off x="1371603" y="7772400"/>
            <a:ext cx="6400801" cy="3505200"/>
          </a:xfrm>
        </p:spPr>
        <p:txBody>
          <a:bodyPr/>
          <a:lstStyle>
            <a:lvl1pPr marL="0" indent="0" algn="ctr">
              <a:buNone/>
              <a:defRPr>
                <a:solidFill>
                  <a:schemeClr val="tx1">
                    <a:tint val="75000"/>
                  </a:schemeClr>
                </a:solidFill>
              </a:defRPr>
            </a:lvl1pPr>
            <a:lvl2pPr marL="1109194" indent="0" algn="ctr">
              <a:buNone/>
              <a:defRPr>
                <a:solidFill>
                  <a:schemeClr val="tx1">
                    <a:tint val="75000"/>
                  </a:schemeClr>
                </a:solidFill>
              </a:defRPr>
            </a:lvl2pPr>
            <a:lvl3pPr marL="2218386" indent="0" algn="ctr">
              <a:buNone/>
              <a:defRPr>
                <a:solidFill>
                  <a:schemeClr val="tx1">
                    <a:tint val="75000"/>
                  </a:schemeClr>
                </a:solidFill>
              </a:defRPr>
            </a:lvl3pPr>
            <a:lvl4pPr marL="3327579" indent="0" algn="ctr">
              <a:buNone/>
              <a:defRPr>
                <a:solidFill>
                  <a:schemeClr val="tx1">
                    <a:tint val="75000"/>
                  </a:schemeClr>
                </a:solidFill>
              </a:defRPr>
            </a:lvl4pPr>
            <a:lvl5pPr marL="4436773" indent="0" algn="ctr">
              <a:buNone/>
              <a:defRPr>
                <a:solidFill>
                  <a:schemeClr val="tx1">
                    <a:tint val="75000"/>
                  </a:schemeClr>
                </a:solidFill>
              </a:defRPr>
            </a:lvl5pPr>
            <a:lvl6pPr marL="5545968" indent="0" algn="ctr">
              <a:buNone/>
              <a:defRPr>
                <a:solidFill>
                  <a:schemeClr val="tx1">
                    <a:tint val="75000"/>
                  </a:schemeClr>
                </a:solidFill>
              </a:defRPr>
            </a:lvl6pPr>
            <a:lvl7pPr marL="6655160" indent="0" algn="ctr">
              <a:buNone/>
              <a:defRPr>
                <a:solidFill>
                  <a:schemeClr val="tx1">
                    <a:tint val="75000"/>
                  </a:schemeClr>
                </a:solidFill>
              </a:defRPr>
            </a:lvl7pPr>
            <a:lvl8pPr marL="7764353" indent="0" algn="ctr">
              <a:buNone/>
              <a:defRPr>
                <a:solidFill>
                  <a:schemeClr val="tx1">
                    <a:tint val="75000"/>
                  </a:schemeClr>
                </a:solidFill>
              </a:defRPr>
            </a:lvl8pPr>
            <a:lvl9pPr marL="8873547"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4" y="549278"/>
            <a:ext cx="2057399" cy="117030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1" y="549278"/>
            <a:ext cx="6019800" cy="117030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8813805"/>
            <a:ext cx="7772400" cy="2724149"/>
          </a:xfrm>
        </p:spPr>
        <p:txBody>
          <a:bodyPr anchor="t"/>
          <a:lstStyle>
            <a:lvl1pPr algn="l">
              <a:defRPr sz="9704" b="1" cap="all"/>
            </a:lvl1pPr>
          </a:lstStyle>
          <a:p>
            <a:r>
              <a:rPr lang="en-US"/>
              <a:t>Click to edit Master title style</a:t>
            </a:r>
          </a:p>
        </p:txBody>
      </p:sp>
      <p:sp>
        <p:nvSpPr>
          <p:cNvPr id="3" name="Text Placeholder 2"/>
          <p:cNvSpPr>
            <a:spLocks noGrp="1"/>
          </p:cNvSpPr>
          <p:nvPr>
            <p:ph type="body" idx="1"/>
          </p:nvPr>
        </p:nvSpPr>
        <p:spPr>
          <a:xfrm>
            <a:off x="722314" y="5813428"/>
            <a:ext cx="7772400" cy="3000375"/>
          </a:xfrm>
        </p:spPr>
        <p:txBody>
          <a:bodyPr anchor="b"/>
          <a:lstStyle>
            <a:lvl1pPr marL="0" indent="0">
              <a:buNone/>
              <a:defRPr sz="4852">
                <a:solidFill>
                  <a:schemeClr val="tx1">
                    <a:tint val="75000"/>
                  </a:schemeClr>
                </a:solidFill>
              </a:defRPr>
            </a:lvl1pPr>
            <a:lvl2pPr marL="1109194" indent="0">
              <a:buNone/>
              <a:defRPr sz="4368">
                <a:solidFill>
                  <a:schemeClr val="tx1">
                    <a:tint val="75000"/>
                  </a:schemeClr>
                </a:solidFill>
              </a:defRPr>
            </a:lvl2pPr>
            <a:lvl3pPr marL="2218386" indent="0">
              <a:buNone/>
              <a:defRPr sz="3883">
                <a:solidFill>
                  <a:schemeClr val="tx1">
                    <a:tint val="75000"/>
                  </a:schemeClr>
                </a:solidFill>
              </a:defRPr>
            </a:lvl3pPr>
            <a:lvl4pPr marL="3327579" indent="0">
              <a:buNone/>
              <a:defRPr sz="3397">
                <a:solidFill>
                  <a:schemeClr val="tx1">
                    <a:tint val="75000"/>
                  </a:schemeClr>
                </a:solidFill>
              </a:defRPr>
            </a:lvl4pPr>
            <a:lvl5pPr marL="4436773" indent="0">
              <a:buNone/>
              <a:defRPr sz="3397">
                <a:solidFill>
                  <a:schemeClr val="tx1">
                    <a:tint val="75000"/>
                  </a:schemeClr>
                </a:solidFill>
              </a:defRPr>
            </a:lvl5pPr>
            <a:lvl6pPr marL="5545968" indent="0">
              <a:buNone/>
              <a:defRPr sz="3397">
                <a:solidFill>
                  <a:schemeClr val="tx1">
                    <a:tint val="75000"/>
                  </a:schemeClr>
                </a:solidFill>
              </a:defRPr>
            </a:lvl6pPr>
            <a:lvl7pPr marL="6655160" indent="0">
              <a:buNone/>
              <a:defRPr sz="3397">
                <a:solidFill>
                  <a:schemeClr val="tx1">
                    <a:tint val="75000"/>
                  </a:schemeClr>
                </a:solidFill>
              </a:defRPr>
            </a:lvl7pPr>
            <a:lvl8pPr marL="7764353" indent="0">
              <a:buNone/>
              <a:defRPr sz="3397">
                <a:solidFill>
                  <a:schemeClr val="tx1">
                    <a:tint val="75000"/>
                  </a:schemeClr>
                </a:solidFill>
              </a:defRPr>
            </a:lvl8pPr>
            <a:lvl9pPr marL="8873547" indent="0">
              <a:buNone/>
              <a:defRPr sz="33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1" y="3200401"/>
            <a:ext cx="4038600" cy="9051926"/>
          </a:xfrm>
        </p:spPr>
        <p:txBody>
          <a:bodyPr/>
          <a:lstStyle>
            <a:lvl1pPr>
              <a:defRPr sz="6793"/>
            </a:lvl1pPr>
            <a:lvl2pPr>
              <a:defRPr sz="5823"/>
            </a:lvl2pPr>
            <a:lvl3pPr>
              <a:defRPr sz="4852"/>
            </a:lvl3pPr>
            <a:lvl4pPr>
              <a:defRPr sz="4368"/>
            </a:lvl4pPr>
            <a:lvl5pPr>
              <a:defRPr sz="4368"/>
            </a:lvl5pPr>
            <a:lvl6pPr>
              <a:defRPr sz="4368"/>
            </a:lvl6pPr>
            <a:lvl7pPr>
              <a:defRPr sz="4368"/>
            </a:lvl7pPr>
            <a:lvl8pPr>
              <a:defRPr sz="4368"/>
            </a:lvl8pPr>
            <a:lvl9pPr>
              <a:defRPr sz="43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1" y="3200401"/>
            <a:ext cx="4038600" cy="9051926"/>
          </a:xfrm>
        </p:spPr>
        <p:txBody>
          <a:bodyPr/>
          <a:lstStyle>
            <a:lvl1pPr>
              <a:defRPr sz="6793"/>
            </a:lvl1pPr>
            <a:lvl2pPr>
              <a:defRPr sz="5823"/>
            </a:lvl2pPr>
            <a:lvl3pPr>
              <a:defRPr sz="4852"/>
            </a:lvl3pPr>
            <a:lvl4pPr>
              <a:defRPr sz="4368"/>
            </a:lvl4pPr>
            <a:lvl5pPr>
              <a:defRPr sz="4368"/>
            </a:lvl5pPr>
            <a:lvl6pPr>
              <a:defRPr sz="4368"/>
            </a:lvl6pPr>
            <a:lvl7pPr>
              <a:defRPr sz="4368"/>
            </a:lvl7pPr>
            <a:lvl8pPr>
              <a:defRPr sz="4368"/>
            </a:lvl8pPr>
            <a:lvl9pPr>
              <a:defRPr sz="4368"/>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1" y="3070225"/>
            <a:ext cx="4040188" cy="1279524"/>
          </a:xfrm>
        </p:spPr>
        <p:txBody>
          <a:bodyPr anchor="b"/>
          <a:lstStyle>
            <a:lvl1pPr marL="0" indent="0">
              <a:buNone/>
              <a:defRPr sz="5823" b="1"/>
            </a:lvl1pPr>
            <a:lvl2pPr marL="1109194" indent="0">
              <a:buNone/>
              <a:defRPr sz="4852" b="1"/>
            </a:lvl2pPr>
            <a:lvl3pPr marL="2218386" indent="0">
              <a:buNone/>
              <a:defRPr sz="4368" b="1"/>
            </a:lvl3pPr>
            <a:lvl4pPr marL="3327579" indent="0">
              <a:buNone/>
              <a:defRPr sz="3883" b="1"/>
            </a:lvl4pPr>
            <a:lvl5pPr marL="4436773" indent="0">
              <a:buNone/>
              <a:defRPr sz="3883" b="1"/>
            </a:lvl5pPr>
            <a:lvl6pPr marL="5545968" indent="0">
              <a:buNone/>
              <a:defRPr sz="3883" b="1"/>
            </a:lvl6pPr>
            <a:lvl7pPr marL="6655160" indent="0">
              <a:buNone/>
              <a:defRPr sz="3883" b="1"/>
            </a:lvl7pPr>
            <a:lvl8pPr marL="7764353" indent="0">
              <a:buNone/>
              <a:defRPr sz="3883" b="1"/>
            </a:lvl8pPr>
            <a:lvl9pPr marL="8873547" indent="0">
              <a:buNone/>
              <a:defRPr sz="3883" b="1"/>
            </a:lvl9pPr>
          </a:lstStyle>
          <a:p>
            <a:pPr lvl="0"/>
            <a:r>
              <a:rPr lang="en-US"/>
              <a:t>Click to edit Master text styles</a:t>
            </a:r>
          </a:p>
        </p:txBody>
      </p:sp>
      <p:sp>
        <p:nvSpPr>
          <p:cNvPr id="4" name="Content Placeholder 3"/>
          <p:cNvSpPr>
            <a:spLocks noGrp="1"/>
          </p:cNvSpPr>
          <p:nvPr>
            <p:ph sz="half" idx="2"/>
          </p:nvPr>
        </p:nvSpPr>
        <p:spPr>
          <a:xfrm>
            <a:off x="457201" y="4349750"/>
            <a:ext cx="4040188" cy="7902576"/>
          </a:xfrm>
        </p:spPr>
        <p:txBody>
          <a:bodyPr/>
          <a:lstStyle>
            <a:lvl1pPr>
              <a:defRPr sz="5823"/>
            </a:lvl1pPr>
            <a:lvl2pPr>
              <a:defRPr sz="4852"/>
            </a:lvl2pPr>
            <a:lvl3pPr>
              <a:defRPr sz="4368"/>
            </a:lvl3pPr>
            <a:lvl4pPr>
              <a:defRPr sz="3883"/>
            </a:lvl4pPr>
            <a:lvl5pPr>
              <a:defRPr sz="3883"/>
            </a:lvl5pPr>
            <a:lvl6pPr>
              <a:defRPr sz="3883"/>
            </a:lvl6pPr>
            <a:lvl7pPr>
              <a:defRPr sz="3883"/>
            </a:lvl7pPr>
            <a:lvl8pPr>
              <a:defRPr sz="3883"/>
            </a:lvl8pPr>
            <a:lvl9pPr>
              <a:defRPr sz="38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9" y="3070225"/>
            <a:ext cx="4041775" cy="1279524"/>
          </a:xfrm>
        </p:spPr>
        <p:txBody>
          <a:bodyPr anchor="b"/>
          <a:lstStyle>
            <a:lvl1pPr marL="0" indent="0">
              <a:buNone/>
              <a:defRPr sz="5823" b="1"/>
            </a:lvl1pPr>
            <a:lvl2pPr marL="1109194" indent="0">
              <a:buNone/>
              <a:defRPr sz="4852" b="1"/>
            </a:lvl2pPr>
            <a:lvl3pPr marL="2218386" indent="0">
              <a:buNone/>
              <a:defRPr sz="4368" b="1"/>
            </a:lvl3pPr>
            <a:lvl4pPr marL="3327579" indent="0">
              <a:buNone/>
              <a:defRPr sz="3883" b="1"/>
            </a:lvl4pPr>
            <a:lvl5pPr marL="4436773" indent="0">
              <a:buNone/>
              <a:defRPr sz="3883" b="1"/>
            </a:lvl5pPr>
            <a:lvl6pPr marL="5545968" indent="0">
              <a:buNone/>
              <a:defRPr sz="3883" b="1"/>
            </a:lvl6pPr>
            <a:lvl7pPr marL="6655160" indent="0">
              <a:buNone/>
              <a:defRPr sz="3883" b="1"/>
            </a:lvl7pPr>
            <a:lvl8pPr marL="7764353" indent="0">
              <a:buNone/>
              <a:defRPr sz="3883" b="1"/>
            </a:lvl8pPr>
            <a:lvl9pPr marL="8873547" indent="0">
              <a:buNone/>
              <a:defRPr sz="3883" b="1"/>
            </a:lvl9pPr>
          </a:lstStyle>
          <a:p>
            <a:pPr lvl="0"/>
            <a:r>
              <a:rPr lang="en-US"/>
              <a:t>Click to edit Master text styles</a:t>
            </a:r>
          </a:p>
        </p:txBody>
      </p:sp>
      <p:sp>
        <p:nvSpPr>
          <p:cNvPr id="6" name="Content Placeholder 5"/>
          <p:cNvSpPr>
            <a:spLocks noGrp="1"/>
          </p:cNvSpPr>
          <p:nvPr>
            <p:ph sz="quarter" idx="4"/>
          </p:nvPr>
        </p:nvSpPr>
        <p:spPr>
          <a:xfrm>
            <a:off x="4645029" y="4349750"/>
            <a:ext cx="4041775" cy="7902576"/>
          </a:xfrm>
        </p:spPr>
        <p:txBody>
          <a:bodyPr/>
          <a:lstStyle>
            <a:lvl1pPr>
              <a:defRPr sz="5823"/>
            </a:lvl1pPr>
            <a:lvl2pPr>
              <a:defRPr sz="4852"/>
            </a:lvl2pPr>
            <a:lvl3pPr>
              <a:defRPr sz="4368"/>
            </a:lvl3pPr>
            <a:lvl4pPr>
              <a:defRPr sz="3883"/>
            </a:lvl4pPr>
            <a:lvl5pPr>
              <a:defRPr sz="3883"/>
            </a:lvl5pPr>
            <a:lvl6pPr>
              <a:defRPr sz="3883"/>
            </a:lvl6pPr>
            <a:lvl7pPr>
              <a:defRPr sz="3883"/>
            </a:lvl7pPr>
            <a:lvl8pPr>
              <a:defRPr sz="3883"/>
            </a:lvl8pPr>
            <a:lvl9pPr>
              <a:defRPr sz="388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6" y="546101"/>
            <a:ext cx="3008313" cy="2324100"/>
          </a:xfrm>
        </p:spPr>
        <p:txBody>
          <a:bodyPr anchor="b"/>
          <a:lstStyle>
            <a:lvl1pPr algn="l">
              <a:defRPr sz="4852" b="1"/>
            </a:lvl1pPr>
          </a:lstStyle>
          <a:p>
            <a:r>
              <a:rPr lang="en-US"/>
              <a:t>Click to edit Master title style</a:t>
            </a:r>
          </a:p>
        </p:txBody>
      </p:sp>
      <p:sp>
        <p:nvSpPr>
          <p:cNvPr id="3" name="Content Placeholder 2"/>
          <p:cNvSpPr>
            <a:spLocks noGrp="1"/>
          </p:cNvSpPr>
          <p:nvPr>
            <p:ph idx="1"/>
          </p:nvPr>
        </p:nvSpPr>
        <p:spPr>
          <a:xfrm>
            <a:off x="3575053" y="546103"/>
            <a:ext cx="5111749" cy="11706225"/>
          </a:xfrm>
        </p:spPr>
        <p:txBody>
          <a:bodyPr/>
          <a:lstStyle>
            <a:lvl1pPr>
              <a:defRPr sz="7762"/>
            </a:lvl1pPr>
            <a:lvl2pPr>
              <a:defRPr sz="6793"/>
            </a:lvl2pPr>
            <a:lvl3pPr>
              <a:defRPr sz="5823"/>
            </a:lvl3pPr>
            <a:lvl4pPr>
              <a:defRPr sz="4852"/>
            </a:lvl4pPr>
            <a:lvl5pPr>
              <a:defRPr sz="4852"/>
            </a:lvl5pPr>
            <a:lvl6pPr>
              <a:defRPr sz="4852"/>
            </a:lvl6pPr>
            <a:lvl7pPr>
              <a:defRPr sz="4852"/>
            </a:lvl7pPr>
            <a:lvl8pPr>
              <a:defRPr sz="4852"/>
            </a:lvl8pPr>
            <a:lvl9pPr>
              <a:defRPr sz="485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6" y="2870205"/>
            <a:ext cx="3008313" cy="9382127"/>
          </a:xfrm>
        </p:spPr>
        <p:txBody>
          <a:bodyPr/>
          <a:lstStyle>
            <a:lvl1pPr marL="0" indent="0">
              <a:buNone/>
              <a:defRPr sz="3397"/>
            </a:lvl1pPr>
            <a:lvl2pPr marL="1109194" indent="0">
              <a:buNone/>
              <a:defRPr sz="2911"/>
            </a:lvl2pPr>
            <a:lvl3pPr marL="2218386" indent="0">
              <a:buNone/>
              <a:defRPr sz="2427"/>
            </a:lvl3pPr>
            <a:lvl4pPr marL="3327579" indent="0">
              <a:buNone/>
              <a:defRPr sz="2184"/>
            </a:lvl4pPr>
            <a:lvl5pPr marL="4436773" indent="0">
              <a:buNone/>
              <a:defRPr sz="2184"/>
            </a:lvl5pPr>
            <a:lvl6pPr marL="5545968" indent="0">
              <a:buNone/>
              <a:defRPr sz="2184"/>
            </a:lvl6pPr>
            <a:lvl7pPr marL="6655160" indent="0">
              <a:buNone/>
              <a:defRPr sz="2184"/>
            </a:lvl7pPr>
            <a:lvl8pPr marL="7764353" indent="0">
              <a:buNone/>
              <a:defRPr sz="2184"/>
            </a:lvl8pPr>
            <a:lvl9pPr marL="8873547" indent="0">
              <a:buNone/>
              <a:defRPr sz="218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9" y="9601202"/>
            <a:ext cx="5486400" cy="1133475"/>
          </a:xfrm>
        </p:spPr>
        <p:txBody>
          <a:bodyPr anchor="b"/>
          <a:lstStyle>
            <a:lvl1pPr algn="l">
              <a:defRPr sz="4852" b="1"/>
            </a:lvl1pPr>
          </a:lstStyle>
          <a:p>
            <a:r>
              <a:rPr lang="en-US"/>
              <a:t>Click to edit Master title style</a:t>
            </a:r>
          </a:p>
        </p:txBody>
      </p:sp>
      <p:sp>
        <p:nvSpPr>
          <p:cNvPr id="3" name="Picture Placeholder 2"/>
          <p:cNvSpPr>
            <a:spLocks noGrp="1"/>
          </p:cNvSpPr>
          <p:nvPr>
            <p:ph type="pic" idx="1"/>
          </p:nvPr>
        </p:nvSpPr>
        <p:spPr>
          <a:xfrm>
            <a:off x="1792289" y="1225553"/>
            <a:ext cx="5486400" cy="8229600"/>
          </a:xfrm>
        </p:spPr>
        <p:txBody>
          <a:bodyPr/>
          <a:lstStyle>
            <a:lvl1pPr marL="0" indent="0">
              <a:buNone/>
              <a:defRPr sz="7762"/>
            </a:lvl1pPr>
            <a:lvl2pPr marL="1109194" indent="0">
              <a:buNone/>
              <a:defRPr sz="6793"/>
            </a:lvl2pPr>
            <a:lvl3pPr marL="2218386" indent="0">
              <a:buNone/>
              <a:defRPr sz="5823"/>
            </a:lvl3pPr>
            <a:lvl4pPr marL="3327579" indent="0">
              <a:buNone/>
              <a:defRPr sz="4852"/>
            </a:lvl4pPr>
            <a:lvl5pPr marL="4436773" indent="0">
              <a:buNone/>
              <a:defRPr sz="4852"/>
            </a:lvl5pPr>
            <a:lvl6pPr marL="5545968" indent="0">
              <a:buNone/>
              <a:defRPr sz="4852"/>
            </a:lvl6pPr>
            <a:lvl7pPr marL="6655160" indent="0">
              <a:buNone/>
              <a:defRPr sz="4852"/>
            </a:lvl7pPr>
            <a:lvl8pPr marL="7764353" indent="0">
              <a:buNone/>
              <a:defRPr sz="4852"/>
            </a:lvl8pPr>
            <a:lvl9pPr marL="8873547" indent="0">
              <a:buNone/>
              <a:defRPr sz="4852"/>
            </a:lvl9pPr>
          </a:lstStyle>
          <a:p>
            <a:endParaRPr lang="en-US"/>
          </a:p>
        </p:txBody>
      </p:sp>
      <p:sp>
        <p:nvSpPr>
          <p:cNvPr id="4" name="Text Placeholder 3"/>
          <p:cNvSpPr>
            <a:spLocks noGrp="1"/>
          </p:cNvSpPr>
          <p:nvPr>
            <p:ph type="body" sz="half" idx="2"/>
          </p:nvPr>
        </p:nvSpPr>
        <p:spPr>
          <a:xfrm>
            <a:off x="1792289" y="10734679"/>
            <a:ext cx="5486400" cy="1609725"/>
          </a:xfrm>
        </p:spPr>
        <p:txBody>
          <a:bodyPr/>
          <a:lstStyle>
            <a:lvl1pPr marL="0" indent="0">
              <a:buNone/>
              <a:defRPr sz="3397"/>
            </a:lvl1pPr>
            <a:lvl2pPr marL="1109194" indent="0">
              <a:buNone/>
              <a:defRPr sz="2911"/>
            </a:lvl2pPr>
            <a:lvl3pPr marL="2218386" indent="0">
              <a:buNone/>
              <a:defRPr sz="2427"/>
            </a:lvl3pPr>
            <a:lvl4pPr marL="3327579" indent="0">
              <a:buNone/>
              <a:defRPr sz="2184"/>
            </a:lvl4pPr>
            <a:lvl5pPr marL="4436773" indent="0">
              <a:buNone/>
              <a:defRPr sz="2184"/>
            </a:lvl5pPr>
            <a:lvl6pPr marL="5545968" indent="0">
              <a:buNone/>
              <a:defRPr sz="2184"/>
            </a:lvl6pPr>
            <a:lvl7pPr marL="6655160" indent="0">
              <a:buNone/>
              <a:defRPr sz="2184"/>
            </a:lvl7pPr>
            <a:lvl8pPr marL="7764353" indent="0">
              <a:buNone/>
              <a:defRPr sz="2184"/>
            </a:lvl8pPr>
            <a:lvl9pPr marL="8873547" indent="0">
              <a:buNone/>
              <a:defRPr sz="2184"/>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3" y="549276"/>
            <a:ext cx="8229601" cy="2286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3" y="3200401"/>
            <a:ext cx="8229601" cy="90519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1" y="12712702"/>
            <a:ext cx="2133600" cy="730251"/>
          </a:xfrm>
          <a:prstGeom prst="rect">
            <a:avLst/>
          </a:prstGeom>
        </p:spPr>
        <p:txBody>
          <a:bodyPr vert="horz" lIns="91440" tIns="45720" rIns="91440" bIns="45720" rtlCol="0" anchor="ctr"/>
          <a:lstStyle>
            <a:lvl1pPr algn="l">
              <a:defRPr sz="2911">
                <a:solidFill>
                  <a:schemeClr val="tx1">
                    <a:tint val="75000"/>
                  </a:schemeClr>
                </a:solidFill>
              </a:defRPr>
            </a:lvl1pPr>
          </a:lstStyle>
          <a:p>
            <a:fld id="{1D8BD707-D9CF-40AE-B4C6-C98DA3205C09}" type="datetimeFigureOut">
              <a:rPr lang="en-US" smtClean="0"/>
              <a:pPr/>
              <a:t>7/2/2018</a:t>
            </a:fld>
            <a:endParaRPr lang="en-US"/>
          </a:p>
        </p:txBody>
      </p:sp>
      <p:sp>
        <p:nvSpPr>
          <p:cNvPr id="5" name="Footer Placeholder 4"/>
          <p:cNvSpPr>
            <a:spLocks noGrp="1"/>
          </p:cNvSpPr>
          <p:nvPr>
            <p:ph type="ftr" sz="quarter" idx="3"/>
          </p:nvPr>
        </p:nvSpPr>
        <p:spPr>
          <a:xfrm>
            <a:off x="3124204" y="12712702"/>
            <a:ext cx="2895599" cy="730251"/>
          </a:xfrm>
          <a:prstGeom prst="rect">
            <a:avLst/>
          </a:prstGeom>
        </p:spPr>
        <p:txBody>
          <a:bodyPr vert="horz" lIns="91440" tIns="45720" rIns="91440" bIns="45720" rtlCol="0" anchor="ctr"/>
          <a:lstStyle>
            <a:lvl1pPr algn="ctr">
              <a:defRPr sz="2911">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12712702"/>
            <a:ext cx="2133600" cy="730251"/>
          </a:xfrm>
          <a:prstGeom prst="rect">
            <a:avLst/>
          </a:prstGeom>
        </p:spPr>
        <p:txBody>
          <a:bodyPr vert="horz" lIns="91440" tIns="45720" rIns="91440" bIns="45720" rtlCol="0" anchor="ctr"/>
          <a:lstStyle>
            <a:lvl1pPr algn="r">
              <a:defRPr sz="2911">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2218386" rtl="0" eaLnBrk="1" latinLnBrk="0" hangingPunct="1">
        <a:spcBef>
          <a:spcPct val="0"/>
        </a:spcBef>
        <a:buNone/>
        <a:defRPr sz="10674" kern="1200">
          <a:solidFill>
            <a:schemeClr val="tx1"/>
          </a:solidFill>
          <a:latin typeface="+mj-lt"/>
          <a:ea typeface="+mj-ea"/>
          <a:cs typeface="+mj-cs"/>
        </a:defRPr>
      </a:lvl1pPr>
    </p:titleStyle>
    <p:bodyStyle>
      <a:lvl1pPr marL="831895" indent="-831895" algn="l" defTabSz="2218386" rtl="0" eaLnBrk="1" latinLnBrk="0" hangingPunct="1">
        <a:spcBef>
          <a:spcPct val="20000"/>
        </a:spcBef>
        <a:buFont typeface="Arial" pitchFamily="34" charset="0"/>
        <a:buChar char="•"/>
        <a:defRPr sz="7762" kern="1200">
          <a:solidFill>
            <a:schemeClr val="tx1"/>
          </a:solidFill>
          <a:latin typeface="+mn-lt"/>
          <a:ea typeface="+mn-ea"/>
          <a:cs typeface="+mn-cs"/>
        </a:defRPr>
      </a:lvl1pPr>
      <a:lvl2pPr marL="1802439" indent="-693245" algn="l" defTabSz="2218386" rtl="0" eaLnBrk="1" latinLnBrk="0" hangingPunct="1">
        <a:spcBef>
          <a:spcPct val="20000"/>
        </a:spcBef>
        <a:buFont typeface="Arial" pitchFamily="34" charset="0"/>
        <a:buChar char="–"/>
        <a:defRPr sz="6793" kern="1200">
          <a:solidFill>
            <a:schemeClr val="tx1"/>
          </a:solidFill>
          <a:latin typeface="+mn-lt"/>
          <a:ea typeface="+mn-ea"/>
          <a:cs typeface="+mn-cs"/>
        </a:defRPr>
      </a:lvl2pPr>
      <a:lvl3pPr marL="2772984" indent="-554597" algn="l" defTabSz="2218386" rtl="0" eaLnBrk="1" latinLnBrk="0" hangingPunct="1">
        <a:spcBef>
          <a:spcPct val="20000"/>
        </a:spcBef>
        <a:buFont typeface="Arial" pitchFamily="34" charset="0"/>
        <a:buChar char="•"/>
        <a:defRPr sz="5823" kern="1200">
          <a:solidFill>
            <a:schemeClr val="tx1"/>
          </a:solidFill>
          <a:latin typeface="+mn-lt"/>
          <a:ea typeface="+mn-ea"/>
          <a:cs typeface="+mn-cs"/>
        </a:defRPr>
      </a:lvl3pPr>
      <a:lvl4pPr marL="3882178"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4pPr>
      <a:lvl5pPr marL="4991370"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5pPr>
      <a:lvl6pPr marL="6100563"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6pPr>
      <a:lvl7pPr marL="7209757"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7pPr>
      <a:lvl8pPr marL="8318949"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8pPr>
      <a:lvl9pPr marL="9428143" indent="-554597" algn="l" defTabSz="2218386" rtl="0" eaLnBrk="1" latinLnBrk="0" hangingPunct="1">
        <a:spcBef>
          <a:spcPct val="20000"/>
        </a:spcBef>
        <a:buFont typeface="Arial" pitchFamily="34" charset="0"/>
        <a:buChar char="•"/>
        <a:defRPr sz="4852" kern="1200">
          <a:solidFill>
            <a:schemeClr val="tx1"/>
          </a:solidFill>
          <a:latin typeface="+mn-lt"/>
          <a:ea typeface="+mn-ea"/>
          <a:cs typeface="+mn-cs"/>
        </a:defRPr>
      </a:lvl9pPr>
    </p:bodyStyle>
    <p:otherStyle>
      <a:defPPr>
        <a:defRPr lang="en-US"/>
      </a:defPPr>
      <a:lvl1pPr marL="0" algn="l" defTabSz="2218386" rtl="0" eaLnBrk="1" latinLnBrk="0" hangingPunct="1">
        <a:defRPr sz="4368" kern="1200">
          <a:solidFill>
            <a:schemeClr val="tx1"/>
          </a:solidFill>
          <a:latin typeface="+mn-lt"/>
          <a:ea typeface="+mn-ea"/>
          <a:cs typeface="+mn-cs"/>
        </a:defRPr>
      </a:lvl1pPr>
      <a:lvl2pPr marL="1109194" algn="l" defTabSz="2218386" rtl="0" eaLnBrk="1" latinLnBrk="0" hangingPunct="1">
        <a:defRPr sz="4368" kern="1200">
          <a:solidFill>
            <a:schemeClr val="tx1"/>
          </a:solidFill>
          <a:latin typeface="+mn-lt"/>
          <a:ea typeface="+mn-ea"/>
          <a:cs typeface="+mn-cs"/>
        </a:defRPr>
      </a:lvl2pPr>
      <a:lvl3pPr marL="2218386" algn="l" defTabSz="2218386" rtl="0" eaLnBrk="1" latinLnBrk="0" hangingPunct="1">
        <a:defRPr sz="4368" kern="1200">
          <a:solidFill>
            <a:schemeClr val="tx1"/>
          </a:solidFill>
          <a:latin typeface="+mn-lt"/>
          <a:ea typeface="+mn-ea"/>
          <a:cs typeface="+mn-cs"/>
        </a:defRPr>
      </a:lvl3pPr>
      <a:lvl4pPr marL="3327579" algn="l" defTabSz="2218386" rtl="0" eaLnBrk="1" latinLnBrk="0" hangingPunct="1">
        <a:defRPr sz="4368" kern="1200">
          <a:solidFill>
            <a:schemeClr val="tx1"/>
          </a:solidFill>
          <a:latin typeface="+mn-lt"/>
          <a:ea typeface="+mn-ea"/>
          <a:cs typeface="+mn-cs"/>
        </a:defRPr>
      </a:lvl4pPr>
      <a:lvl5pPr marL="4436773" algn="l" defTabSz="2218386" rtl="0" eaLnBrk="1" latinLnBrk="0" hangingPunct="1">
        <a:defRPr sz="4368" kern="1200">
          <a:solidFill>
            <a:schemeClr val="tx1"/>
          </a:solidFill>
          <a:latin typeface="+mn-lt"/>
          <a:ea typeface="+mn-ea"/>
          <a:cs typeface="+mn-cs"/>
        </a:defRPr>
      </a:lvl5pPr>
      <a:lvl6pPr marL="5545968" algn="l" defTabSz="2218386" rtl="0" eaLnBrk="1" latinLnBrk="0" hangingPunct="1">
        <a:defRPr sz="4368" kern="1200">
          <a:solidFill>
            <a:schemeClr val="tx1"/>
          </a:solidFill>
          <a:latin typeface="+mn-lt"/>
          <a:ea typeface="+mn-ea"/>
          <a:cs typeface="+mn-cs"/>
        </a:defRPr>
      </a:lvl6pPr>
      <a:lvl7pPr marL="6655160" algn="l" defTabSz="2218386" rtl="0" eaLnBrk="1" latinLnBrk="0" hangingPunct="1">
        <a:defRPr sz="4368" kern="1200">
          <a:solidFill>
            <a:schemeClr val="tx1"/>
          </a:solidFill>
          <a:latin typeface="+mn-lt"/>
          <a:ea typeface="+mn-ea"/>
          <a:cs typeface="+mn-cs"/>
        </a:defRPr>
      </a:lvl7pPr>
      <a:lvl8pPr marL="7764353" algn="l" defTabSz="2218386" rtl="0" eaLnBrk="1" latinLnBrk="0" hangingPunct="1">
        <a:defRPr sz="4368" kern="1200">
          <a:solidFill>
            <a:schemeClr val="tx1"/>
          </a:solidFill>
          <a:latin typeface="+mn-lt"/>
          <a:ea typeface="+mn-ea"/>
          <a:cs typeface="+mn-cs"/>
        </a:defRPr>
      </a:lvl8pPr>
      <a:lvl9pPr marL="8873547" algn="l" defTabSz="2218386" rtl="0" eaLnBrk="1" latinLnBrk="0" hangingPunct="1">
        <a:defRPr sz="436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6.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1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13.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jpeg"/><Relationship Id="rId18" Type="http://schemas.openxmlformats.org/officeDocument/2006/relationships/image" Target="../media/image14.png"/><Relationship Id="rId26" Type="http://schemas.openxmlformats.org/officeDocument/2006/relationships/image" Target="../media/image29.tiff"/><Relationship Id="rId3" Type="http://schemas.openxmlformats.org/officeDocument/2006/relationships/image" Target="../media/image3.png"/><Relationship Id="rId21" Type="http://schemas.openxmlformats.org/officeDocument/2006/relationships/image" Target="../media/image18.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9.jpeg"/><Relationship Id="rId25" Type="http://schemas.openxmlformats.org/officeDocument/2006/relationships/image" Target="../media/image28.tiff"/><Relationship Id="rId2" Type="http://schemas.openxmlformats.org/officeDocument/2006/relationships/notesSlide" Target="../notesSlides/notesSlide1.xml"/><Relationship Id="rId16" Type="http://schemas.openxmlformats.org/officeDocument/2006/relationships/image" Target="../media/image17.png"/><Relationship Id="rId20" Type="http://schemas.openxmlformats.org/officeDocument/2006/relationships/image" Target="../media/image22.jpeg"/><Relationship Id="rId29"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7.tiff"/><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3.jpeg"/><Relationship Id="rId28" Type="http://schemas.openxmlformats.org/officeDocument/2006/relationships/image" Target="../media/image31.tiff"/><Relationship Id="rId10" Type="http://schemas.openxmlformats.org/officeDocument/2006/relationships/image" Target="../media/image9.png"/><Relationship Id="rId19" Type="http://schemas.openxmlformats.org/officeDocument/2006/relationships/image" Target="../media/image15.png"/><Relationship Id="rId31" Type="http://schemas.openxmlformats.org/officeDocument/2006/relationships/image" Target="../media/image34.jpe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2.png"/><Relationship Id="rId22" Type="http://schemas.openxmlformats.org/officeDocument/2006/relationships/image" Target="../media/image20.jpeg"/><Relationship Id="rId27" Type="http://schemas.openxmlformats.org/officeDocument/2006/relationships/image" Target="../media/image30.tiff"/><Relationship Id="rId30" Type="http://schemas.openxmlformats.org/officeDocument/2006/relationships/image" Target="../media/image33.jpeg"/></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jpeg"/><Relationship Id="rId18" Type="http://schemas.openxmlformats.org/officeDocument/2006/relationships/image" Target="../media/image14.png"/><Relationship Id="rId26" Type="http://schemas.openxmlformats.org/officeDocument/2006/relationships/image" Target="../media/image29.tiff"/><Relationship Id="rId3" Type="http://schemas.openxmlformats.org/officeDocument/2006/relationships/image" Target="../media/image3.png"/><Relationship Id="rId21" Type="http://schemas.openxmlformats.org/officeDocument/2006/relationships/image" Target="../media/image18.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9.jpeg"/><Relationship Id="rId25" Type="http://schemas.openxmlformats.org/officeDocument/2006/relationships/image" Target="../media/image28.tiff"/><Relationship Id="rId2" Type="http://schemas.openxmlformats.org/officeDocument/2006/relationships/notesSlide" Target="../notesSlides/notesSlide2.xml"/><Relationship Id="rId16" Type="http://schemas.openxmlformats.org/officeDocument/2006/relationships/image" Target="../media/image17.png"/><Relationship Id="rId20" Type="http://schemas.openxmlformats.org/officeDocument/2006/relationships/image" Target="../media/image22.jpeg"/><Relationship Id="rId29"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7.tiff"/><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3.jpeg"/><Relationship Id="rId28" Type="http://schemas.openxmlformats.org/officeDocument/2006/relationships/image" Target="../media/image31.tiff"/><Relationship Id="rId10" Type="http://schemas.openxmlformats.org/officeDocument/2006/relationships/image" Target="../media/image9.png"/><Relationship Id="rId19" Type="http://schemas.openxmlformats.org/officeDocument/2006/relationships/image" Target="../media/image15.png"/><Relationship Id="rId31" Type="http://schemas.openxmlformats.org/officeDocument/2006/relationships/image" Target="../media/image34.jpe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2.png"/><Relationship Id="rId22" Type="http://schemas.openxmlformats.org/officeDocument/2006/relationships/image" Target="../media/image20.jpeg"/><Relationship Id="rId27" Type="http://schemas.openxmlformats.org/officeDocument/2006/relationships/image" Target="../media/image30.tiff"/><Relationship Id="rId30" Type="http://schemas.openxmlformats.org/officeDocument/2006/relationships/image" Target="../media/image33.jpe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jpeg"/><Relationship Id="rId18" Type="http://schemas.openxmlformats.org/officeDocument/2006/relationships/image" Target="../media/image15.png"/><Relationship Id="rId26" Type="http://schemas.openxmlformats.org/officeDocument/2006/relationships/image" Target="../media/image30.tiff"/><Relationship Id="rId3" Type="http://schemas.openxmlformats.org/officeDocument/2006/relationships/image" Target="../media/image3.png"/><Relationship Id="rId21" Type="http://schemas.openxmlformats.org/officeDocument/2006/relationships/image" Target="../media/image20.jpe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9.jpeg"/><Relationship Id="rId25" Type="http://schemas.openxmlformats.org/officeDocument/2006/relationships/image" Target="../media/image29.tiff"/><Relationship Id="rId2" Type="http://schemas.openxmlformats.org/officeDocument/2006/relationships/notesSlide" Target="../notesSlides/notesSlide3.xml"/><Relationship Id="rId16" Type="http://schemas.openxmlformats.org/officeDocument/2006/relationships/image" Target="../media/image17.png"/><Relationship Id="rId20" Type="http://schemas.openxmlformats.org/officeDocument/2006/relationships/image" Target="../media/image18.jpeg"/><Relationship Id="rId29" Type="http://schemas.openxmlformats.org/officeDocument/2006/relationships/image" Target="../media/image33.jpe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8.tiff"/><Relationship Id="rId5" Type="http://schemas.openxmlformats.org/officeDocument/2006/relationships/image" Target="../media/image4.png"/><Relationship Id="rId15" Type="http://schemas.openxmlformats.org/officeDocument/2006/relationships/image" Target="../media/image12.png"/><Relationship Id="rId23" Type="http://schemas.openxmlformats.org/officeDocument/2006/relationships/image" Target="../media/image27.tiff"/><Relationship Id="rId28" Type="http://schemas.openxmlformats.org/officeDocument/2006/relationships/image" Target="../media/image32.jpeg"/><Relationship Id="rId10" Type="http://schemas.openxmlformats.org/officeDocument/2006/relationships/image" Target="../media/image9.png"/><Relationship Id="rId19" Type="http://schemas.openxmlformats.org/officeDocument/2006/relationships/image" Target="../media/image22.jpeg"/><Relationship Id="rId4" Type="http://schemas.microsoft.com/office/2007/relationships/hdphoto" Target="../media/hdphoto1.wdp"/><Relationship Id="rId9" Type="http://schemas.openxmlformats.org/officeDocument/2006/relationships/image" Target="../media/image8.png"/><Relationship Id="rId14" Type="http://schemas.openxmlformats.org/officeDocument/2006/relationships/image" Target="../media/image2.png"/><Relationship Id="rId22" Type="http://schemas.openxmlformats.org/officeDocument/2006/relationships/image" Target="../media/image23.jpeg"/><Relationship Id="rId27" Type="http://schemas.openxmlformats.org/officeDocument/2006/relationships/image" Target="../media/image31.tiff"/><Relationship Id="rId30" Type="http://schemas.openxmlformats.org/officeDocument/2006/relationships/image" Target="../media/image34.jpeg"/></Relationships>
</file>

<file path=ppt/slides/_rels/slide16.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29.tiff"/><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5.png"/><Relationship Id="rId5" Type="http://schemas.openxmlformats.org/officeDocument/2006/relationships/image" Target="../media/image27.tiff"/><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1.tiff"/><Relationship Id="rId1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30.tiff"/><Relationship Id="rId13" Type="http://schemas.openxmlformats.org/officeDocument/2006/relationships/image" Target="../media/image7.png"/><Relationship Id="rId3" Type="http://schemas.openxmlformats.org/officeDocument/2006/relationships/image" Target="../media/image1.jpeg"/><Relationship Id="rId7" Type="http://schemas.openxmlformats.org/officeDocument/2006/relationships/image" Target="../media/image29.tiff"/><Relationship Id="rId12" Type="http://schemas.openxmlformats.org/officeDocument/2006/relationships/image" Target="../media/image6.png"/><Relationship Id="rId17" Type="http://schemas.openxmlformats.org/officeDocument/2006/relationships/image" Target="../media/image11.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28.tiff"/><Relationship Id="rId11" Type="http://schemas.openxmlformats.org/officeDocument/2006/relationships/image" Target="../media/image5.png"/><Relationship Id="rId5" Type="http://schemas.openxmlformats.org/officeDocument/2006/relationships/image" Target="../media/image27.tiff"/><Relationship Id="rId15" Type="http://schemas.openxmlformats.org/officeDocument/2006/relationships/image" Target="../media/image9.png"/><Relationship Id="rId10" Type="http://schemas.openxmlformats.org/officeDocument/2006/relationships/image" Target="../media/image4.png"/><Relationship Id="rId4" Type="http://schemas.openxmlformats.org/officeDocument/2006/relationships/image" Target="../media/image12.png"/><Relationship Id="rId9" Type="http://schemas.openxmlformats.org/officeDocument/2006/relationships/image" Target="../media/image31.tiff"/><Relationship Id="rId14" Type="http://schemas.openxmlformats.org/officeDocument/2006/relationships/image" Target="../media/image8.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6.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s>
</file>

<file path=ppt/slides/_rels/slide1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7.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3.png"/><Relationship Id="rId9" Type="http://schemas.openxmlformats.org/officeDocument/2006/relationships/image" Target="../media/image7.png"/><Relationship Id="rId14" Type="http://schemas.openxmlformats.org/officeDocument/2006/relationships/image" Target="../media/image12.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8.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36.jpe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9.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38.pn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10.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38.pn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11.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s>
</file>

<file path=ppt/slides/_rels/slide24.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7.tiff"/><Relationship Id="rId18" Type="http://schemas.openxmlformats.org/officeDocument/2006/relationships/image" Target="../media/image32.jpeg"/><Relationship Id="rId26" Type="http://schemas.openxmlformats.org/officeDocument/2006/relationships/image" Target="../media/image11.png"/><Relationship Id="rId3" Type="http://schemas.openxmlformats.org/officeDocument/2006/relationships/image" Target="../media/image1.jpeg"/><Relationship Id="rId21" Type="http://schemas.openxmlformats.org/officeDocument/2006/relationships/image" Target="../media/image5.png"/><Relationship Id="rId7" Type="http://schemas.openxmlformats.org/officeDocument/2006/relationships/image" Target="../media/image22.jpeg"/><Relationship Id="rId12" Type="http://schemas.openxmlformats.org/officeDocument/2006/relationships/image" Target="../media/image7.png"/><Relationship Id="rId17" Type="http://schemas.openxmlformats.org/officeDocument/2006/relationships/image" Target="../media/image31.tiff"/><Relationship Id="rId25" Type="http://schemas.openxmlformats.org/officeDocument/2006/relationships/image" Target="../media/image10.png"/><Relationship Id="rId2" Type="http://schemas.openxmlformats.org/officeDocument/2006/relationships/notesSlide" Target="../notesSlides/notesSlide12.xml"/><Relationship Id="rId16" Type="http://schemas.openxmlformats.org/officeDocument/2006/relationships/image" Target="../media/image30.tiff"/><Relationship Id="rId20"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4.png"/><Relationship Id="rId24" Type="http://schemas.openxmlformats.org/officeDocument/2006/relationships/image" Target="../media/image9.png"/><Relationship Id="rId5" Type="http://schemas.openxmlformats.org/officeDocument/2006/relationships/image" Target="../media/image14.png"/><Relationship Id="rId15" Type="http://schemas.openxmlformats.org/officeDocument/2006/relationships/image" Target="../media/image29.tiff"/><Relationship Id="rId23" Type="http://schemas.openxmlformats.org/officeDocument/2006/relationships/image" Target="../media/image8.png"/><Relationship Id="rId10" Type="http://schemas.openxmlformats.org/officeDocument/2006/relationships/image" Target="../media/image23.jpeg"/><Relationship Id="rId19" Type="http://schemas.openxmlformats.org/officeDocument/2006/relationships/image" Target="../media/image33.jpeg"/><Relationship Id="rId4" Type="http://schemas.openxmlformats.org/officeDocument/2006/relationships/image" Target="../media/image12.png"/><Relationship Id="rId9" Type="http://schemas.openxmlformats.org/officeDocument/2006/relationships/image" Target="../media/image20.jpeg"/><Relationship Id="rId14" Type="http://schemas.openxmlformats.org/officeDocument/2006/relationships/image" Target="../media/image28.tiff"/><Relationship Id="rId22" Type="http://schemas.openxmlformats.org/officeDocument/2006/relationships/image" Target="../media/image6.png"/></Relationships>
</file>

<file path=ppt/slides/_rels/slide25.xml.rels><?xml version="1.0" encoding="UTF-8" standalone="yes"?>
<Relationships xmlns="http://schemas.openxmlformats.org/package/2006/relationships"><Relationship Id="rId8" Type="http://schemas.openxmlformats.org/officeDocument/2006/relationships/image" Target="../media/image18.jpeg"/><Relationship Id="rId13" Type="http://schemas.openxmlformats.org/officeDocument/2006/relationships/image" Target="../media/image27.tiff"/><Relationship Id="rId18" Type="http://schemas.openxmlformats.org/officeDocument/2006/relationships/image" Target="../media/image32.jpeg"/><Relationship Id="rId26" Type="http://schemas.openxmlformats.org/officeDocument/2006/relationships/image" Target="../media/image11.png"/><Relationship Id="rId3" Type="http://schemas.openxmlformats.org/officeDocument/2006/relationships/image" Target="../media/image1.jpeg"/><Relationship Id="rId21" Type="http://schemas.openxmlformats.org/officeDocument/2006/relationships/image" Target="../media/image5.png"/><Relationship Id="rId7" Type="http://schemas.openxmlformats.org/officeDocument/2006/relationships/image" Target="../media/image22.jpeg"/><Relationship Id="rId12" Type="http://schemas.openxmlformats.org/officeDocument/2006/relationships/image" Target="../media/image7.png"/><Relationship Id="rId17" Type="http://schemas.openxmlformats.org/officeDocument/2006/relationships/image" Target="../media/image31.tiff"/><Relationship Id="rId25" Type="http://schemas.openxmlformats.org/officeDocument/2006/relationships/image" Target="../media/image10.png"/><Relationship Id="rId2" Type="http://schemas.openxmlformats.org/officeDocument/2006/relationships/notesSlide" Target="../notesSlides/notesSlide13.xml"/><Relationship Id="rId16" Type="http://schemas.openxmlformats.org/officeDocument/2006/relationships/image" Target="../media/image30.tiff"/><Relationship Id="rId20" Type="http://schemas.openxmlformats.org/officeDocument/2006/relationships/image" Target="../media/image34.jpe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4.png"/><Relationship Id="rId24" Type="http://schemas.openxmlformats.org/officeDocument/2006/relationships/image" Target="../media/image9.png"/><Relationship Id="rId5" Type="http://schemas.openxmlformats.org/officeDocument/2006/relationships/image" Target="../media/image14.png"/><Relationship Id="rId15" Type="http://schemas.openxmlformats.org/officeDocument/2006/relationships/image" Target="../media/image29.tiff"/><Relationship Id="rId23" Type="http://schemas.openxmlformats.org/officeDocument/2006/relationships/image" Target="../media/image8.png"/><Relationship Id="rId10" Type="http://schemas.openxmlformats.org/officeDocument/2006/relationships/image" Target="../media/image23.jpeg"/><Relationship Id="rId19" Type="http://schemas.openxmlformats.org/officeDocument/2006/relationships/image" Target="../media/image33.jpeg"/><Relationship Id="rId4" Type="http://schemas.openxmlformats.org/officeDocument/2006/relationships/image" Target="../media/image12.png"/><Relationship Id="rId9" Type="http://schemas.openxmlformats.org/officeDocument/2006/relationships/image" Target="../media/image20.jpeg"/><Relationship Id="rId14" Type="http://schemas.openxmlformats.org/officeDocument/2006/relationships/image" Target="../media/image28.tiff"/><Relationship Id="rId22" Type="http://schemas.openxmlformats.org/officeDocument/2006/relationships/image" Target="../media/image6.png"/></Relationships>
</file>

<file path=ppt/slides/_rels/slide26.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2" Type="http://schemas.openxmlformats.org/officeDocument/2006/relationships/notesSlide" Target="../notesSlides/notesSlide14.xml"/><Relationship Id="rId16" Type="http://schemas.openxmlformats.org/officeDocument/2006/relationships/image" Target="../media/image18.jpeg"/><Relationship Id="rId20" Type="http://schemas.openxmlformats.org/officeDocument/2006/relationships/image" Target="../media/image28.tiff"/><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1.png"/><Relationship Id="rId10" Type="http://schemas.openxmlformats.org/officeDocument/2006/relationships/image" Target="../media/image11.png"/><Relationship Id="rId19" Type="http://schemas.openxmlformats.org/officeDocument/2006/relationships/image" Target="../media/image27.tiff"/><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33" Type="http://schemas.openxmlformats.org/officeDocument/2006/relationships/image" Target="../media/image39.png"/><Relationship Id="rId2" Type="http://schemas.openxmlformats.org/officeDocument/2006/relationships/notesSlide" Target="../notesSlides/notesSlide15.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32" Type="http://schemas.openxmlformats.org/officeDocument/2006/relationships/image" Target="../media/image38.pn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1.png"/><Relationship Id="rId10" Type="http://schemas.openxmlformats.org/officeDocument/2006/relationships/image" Target="../media/image11.png"/><Relationship Id="rId19" Type="http://schemas.openxmlformats.org/officeDocument/2006/relationships/image" Target="../media/image27.tiff"/><Relationship Id="rId31"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0.png"/><Relationship Id="rId30" Type="http://schemas.openxmlformats.org/officeDocument/2006/relationships/image" Target="../media/image43.jpg"/></Relationships>
</file>

<file path=ppt/slides/_rels/slide28.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33" Type="http://schemas.openxmlformats.org/officeDocument/2006/relationships/image" Target="../media/image39.png"/><Relationship Id="rId2" Type="http://schemas.openxmlformats.org/officeDocument/2006/relationships/notesSlide" Target="../notesSlides/notesSlide16.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32" Type="http://schemas.openxmlformats.org/officeDocument/2006/relationships/image" Target="../media/image38.pn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1.png"/><Relationship Id="rId10" Type="http://schemas.openxmlformats.org/officeDocument/2006/relationships/image" Target="../media/image11.png"/><Relationship Id="rId19" Type="http://schemas.openxmlformats.org/officeDocument/2006/relationships/image" Target="../media/image27.tiff"/><Relationship Id="rId31"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0.png"/><Relationship Id="rId30" Type="http://schemas.openxmlformats.org/officeDocument/2006/relationships/image" Target="../media/image43.jpg"/></Relationships>
</file>

<file path=ppt/slides/_rels/slide2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18" Type="http://schemas.openxmlformats.org/officeDocument/2006/relationships/image" Target="../media/image23.jpeg"/><Relationship Id="rId26" Type="http://schemas.openxmlformats.org/officeDocument/2006/relationships/image" Target="../media/image34.jpeg"/><Relationship Id="rId3" Type="http://schemas.openxmlformats.org/officeDocument/2006/relationships/image" Target="../media/image4.png"/><Relationship Id="rId21" Type="http://schemas.openxmlformats.org/officeDocument/2006/relationships/image" Target="../media/image29.tiff"/><Relationship Id="rId7" Type="http://schemas.openxmlformats.org/officeDocument/2006/relationships/image" Target="../media/image8.png"/><Relationship Id="rId12" Type="http://schemas.openxmlformats.org/officeDocument/2006/relationships/image" Target="../media/image12.png"/><Relationship Id="rId17" Type="http://schemas.openxmlformats.org/officeDocument/2006/relationships/image" Target="../media/image20.jpeg"/><Relationship Id="rId25" Type="http://schemas.openxmlformats.org/officeDocument/2006/relationships/image" Target="../media/image33.jpeg"/><Relationship Id="rId33" Type="http://schemas.openxmlformats.org/officeDocument/2006/relationships/image" Target="../media/image39.png"/><Relationship Id="rId2" Type="http://schemas.openxmlformats.org/officeDocument/2006/relationships/notesSlide" Target="../notesSlides/notesSlide17.xml"/><Relationship Id="rId16" Type="http://schemas.openxmlformats.org/officeDocument/2006/relationships/image" Target="../media/image18.jpeg"/><Relationship Id="rId20" Type="http://schemas.openxmlformats.org/officeDocument/2006/relationships/image" Target="../media/image28.tiff"/><Relationship Id="rId29"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jpeg"/><Relationship Id="rId24" Type="http://schemas.openxmlformats.org/officeDocument/2006/relationships/image" Target="../media/image32.jpeg"/><Relationship Id="rId32" Type="http://schemas.openxmlformats.org/officeDocument/2006/relationships/image" Target="../media/image38.png"/><Relationship Id="rId5" Type="http://schemas.openxmlformats.org/officeDocument/2006/relationships/image" Target="../media/image6.png"/><Relationship Id="rId15" Type="http://schemas.openxmlformats.org/officeDocument/2006/relationships/image" Target="../media/image22.jpeg"/><Relationship Id="rId23" Type="http://schemas.openxmlformats.org/officeDocument/2006/relationships/image" Target="../media/image31.tiff"/><Relationship Id="rId28" Type="http://schemas.openxmlformats.org/officeDocument/2006/relationships/image" Target="../media/image41.png"/><Relationship Id="rId10" Type="http://schemas.openxmlformats.org/officeDocument/2006/relationships/image" Target="../media/image11.png"/><Relationship Id="rId19" Type="http://schemas.openxmlformats.org/officeDocument/2006/relationships/image" Target="../media/image27.tiff"/><Relationship Id="rId31"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 Id="rId22" Type="http://schemas.openxmlformats.org/officeDocument/2006/relationships/image" Target="../media/image30.tiff"/><Relationship Id="rId27" Type="http://schemas.openxmlformats.org/officeDocument/2006/relationships/image" Target="../media/image40.png"/><Relationship Id="rId30" Type="http://schemas.openxmlformats.org/officeDocument/2006/relationships/image" Target="../media/image44.jpe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3.png"/><Relationship Id="rId3" Type="http://schemas.microsoft.com/office/2007/relationships/hdphoto" Target="../media/hdphoto1.wdp"/><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2.png"/><Relationship Id="rId5" Type="http://schemas.openxmlformats.org/officeDocument/2006/relationships/image" Target="../media/image6.png"/><Relationship Id="rId10" Type="http://schemas.openxmlformats.org/officeDocument/2006/relationships/image" Target="../media/image1.jpeg"/><Relationship Id="rId4" Type="http://schemas.openxmlformats.org/officeDocument/2006/relationships/image" Target="../media/image4.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3.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microsoft.com/office/2007/relationships/hdphoto" Target="../media/hdphoto1.wdp"/><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3.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59.png"/><Relationship Id="rId5" Type="http://schemas.openxmlformats.org/officeDocument/2006/relationships/image" Target="../media/image2.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1.jpe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51.png"/></Relationships>
</file>

<file path=ppt/slides/_rels/slide39.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png"/><Relationship Id="rId18" Type="http://schemas.openxmlformats.org/officeDocument/2006/relationships/image" Target="../media/image66.png"/><Relationship Id="rId3" Type="http://schemas.microsoft.com/office/2007/relationships/hdphoto" Target="../media/hdphoto1.wdp"/><Relationship Id="rId21" Type="http://schemas.openxmlformats.org/officeDocument/2006/relationships/image" Target="../media/image69.png"/><Relationship Id="rId7" Type="http://schemas.openxmlformats.org/officeDocument/2006/relationships/image" Target="../media/image55.png"/><Relationship Id="rId12" Type="http://schemas.openxmlformats.org/officeDocument/2006/relationships/image" Target="../media/image60.png"/><Relationship Id="rId17" Type="http://schemas.openxmlformats.org/officeDocument/2006/relationships/image" Target="../media/image65.png"/><Relationship Id="rId2" Type="http://schemas.openxmlformats.org/officeDocument/2006/relationships/image" Target="../media/image3.pn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59.png"/><Relationship Id="rId5" Type="http://schemas.openxmlformats.org/officeDocument/2006/relationships/image" Target="../media/image2.png"/><Relationship Id="rId15" Type="http://schemas.openxmlformats.org/officeDocument/2006/relationships/image" Target="../media/image63.png"/><Relationship Id="rId10" Type="http://schemas.openxmlformats.org/officeDocument/2006/relationships/image" Target="../media/image58.png"/><Relationship Id="rId19" Type="http://schemas.openxmlformats.org/officeDocument/2006/relationships/image" Target="../media/image67.png"/><Relationship Id="rId4" Type="http://schemas.openxmlformats.org/officeDocument/2006/relationships/image" Target="../media/image1.jpeg"/><Relationship Id="rId9" Type="http://schemas.openxmlformats.org/officeDocument/2006/relationships/image" Target="../media/image57.png"/><Relationship Id="rId14" Type="http://schemas.openxmlformats.org/officeDocument/2006/relationships/image" Target="../media/image62.png"/><Relationship Id="rId22" Type="http://schemas.openxmlformats.org/officeDocument/2006/relationships/image" Target="../media/image5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3" Type="http://schemas.microsoft.com/office/2007/relationships/hdphoto" Target="../media/hdphoto1.wdp"/><Relationship Id="rId7" Type="http://schemas.openxmlformats.org/officeDocument/2006/relationships/image" Target="../media/image7.png"/><Relationship Id="rId12" Type="http://schemas.openxmlformats.org/officeDocument/2006/relationships/image" Target="../media/image1.jpe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6.png"/><Relationship Id="rId18" Type="http://schemas.openxmlformats.org/officeDocument/2006/relationships/image" Target="../media/image61.png"/><Relationship Id="rId3" Type="http://schemas.microsoft.com/office/2007/relationships/hdphoto" Target="../media/hdphoto1.wdp"/><Relationship Id="rId21" Type="http://schemas.openxmlformats.org/officeDocument/2006/relationships/image" Target="../media/image63.png"/><Relationship Id="rId7" Type="http://schemas.openxmlformats.org/officeDocument/2006/relationships/image" Target="../media/image55.png"/><Relationship Id="rId12" Type="http://schemas.openxmlformats.org/officeDocument/2006/relationships/image" Target="../media/image69.png"/><Relationship Id="rId17" Type="http://schemas.openxmlformats.org/officeDocument/2006/relationships/image" Target="../media/image60.png"/><Relationship Id="rId2" Type="http://schemas.openxmlformats.org/officeDocument/2006/relationships/image" Target="../media/image3.png"/><Relationship Id="rId16" Type="http://schemas.openxmlformats.org/officeDocument/2006/relationships/image" Target="../media/image59.png"/><Relationship Id="rId20"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68.png"/><Relationship Id="rId5" Type="http://schemas.openxmlformats.org/officeDocument/2006/relationships/image" Target="../media/image2.png"/><Relationship Id="rId15" Type="http://schemas.openxmlformats.org/officeDocument/2006/relationships/image" Target="../media/image58.png"/><Relationship Id="rId10" Type="http://schemas.openxmlformats.org/officeDocument/2006/relationships/image" Target="../media/image67.png"/><Relationship Id="rId19" Type="http://schemas.openxmlformats.org/officeDocument/2006/relationships/image" Target="../media/image62.png"/><Relationship Id="rId4" Type="http://schemas.openxmlformats.org/officeDocument/2006/relationships/image" Target="../media/image1.jpeg"/><Relationship Id="rId9" Type="http://schemas.openxmlformats.org/officeDocument/2006/relationships/image" Target="../media/image66.png"/><Relationship Id="rId14" Type="http://schemas.openxmlformats.org/officeDocument/2006/relationships/image" Target="../media/image57.png"/><Relationship Id="rId22"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76.jpeg"/><Relationship Id="rId13" Type="http://schemas.openxmlformats.org/officeDocument/2006/relationships/image" Target="../media/image81.png"/><Relationship Id="rId18" Type="http://schemas.openxmlformats.org/officeDocument/2006/relationships/image" Target="../media/image86.jpeg"/><Relationship Id="rId26" Type="http://schemas.openxmlformats.org/officeDocument/2006/relationships/image" Target="../media/image94.png"/><Relationship Id="rId3" Type="http://schemas.openxmlformats.org/officeDocument/2006/relationships/image" Target="../media/image3.png"/><Relationship Id="rId21" Type="http://schemas.openxmlformats.org/officeDocument/2006/relationships/image" Target="../media/image89.png"/><Relationship Id="rId7" Type="http://schemas.openxmlformats.org/officeDocument/2006/relationships/image" Target="../media/image75.jpeg"/><Relationship Id="rId12" Type="http://schemas.openxmlformats.org/officeDocument/2006/relationships/image" Target="../media/image80.png"/><Relationship Id="rId17" Type="http://schemas.openxmlformats.org/officeDocument/2006/relationships/image" Target="../media/image85.jpeg"/><Relationship Id="rId25" Type="http://schemas.openxmlformats.org/officeDocument/2006/relationships/image" Target="../media/image93.png"/><Relationship Id="rId2" Type="http://schemas.openxmlformats.org/officeDocument/2006/relationships/image" Target="../media/image73.jpeg"/><Relationship Id="rId16" Type="http://schemas.openxmlformats.org/officeDocument/2006/relationships/image" Target="../media/image84.jpeg"/><Relationship Id="rId20" Type="http://schemas.openxmlformats.org/officeDocument/2006/relationships/image" Target="../media/image88.jpeg"/><Relationship Id="rId29" Type="http://schemas.openxmlformats.org/officeDocument/2006/relationships/image" Target="../media/image97.png"/><Relationship Id="rId1" Type="http://schemas.openxmlformats.org/officeDocument/2006/relationships/slideLayout" Target="../slideLayouts/slideLayout1.xml"/><Relationship Id="rId6" Type="http://schemas.openxmlformats.org/officeDocument/2006/relationships/image" Target="../media/image74.jpeg"/><Relationship Id="rId11" Type="http://schemas.openxmlformats.org/officeDocument/2006/relationships/image" Target="../media/image79.jpeg"/><Relationship Id="rId24" Type="http://schemas.openxmlformats.org/officeDocument/2006/relationships/image" Target="../media/image92.jpeg"/><Relationship Id="rId5" Type="http://schemas.openxmlformats.org/officeDocument/2006/relationships/image" Target="../media/image2.png"/><Relationship Id="rId15" Type="http://schemas.openxmlformats.org/officeDocument/2006/relationships/image" Target="../media/image83.jpeg"/><Relationship Id="rId23" Type="http://schemas.openxmlformats.org/officeDocument/2006/relationships/image" Target="../media/image91.jpeg"/><Relationship Id="rId28" Type="http://schemas.openxmlformats.org/officeDocument/2006/relationships/image" Target="../media/image96.jpeg"/><Relationship Id="rId10" Type="http://schemas.openxmlformats.org/officeDocument/2006/relationships/image" Target="../media/image78.jpeg"/><Relationship Id="rId19" Type="http://schemas.openxmlformats.org/officeDocument/2006/relationships/image" Target="../media/image87.jpeg"/><Relationship Id="rId31" Type="http://schemas.openxmlformats.org/officeDocument/2006/relationships/image" Target="../media/image99.jpeg"/><Relationship Id="rId4" Type="http://schemas.microsoft.com/office/2007/relationships/hdphoto" Target="../media/hdphoto1.wdp"/><Relationship Id="rId9" Type="http://schemas.openxmlformats.org/officeDocument/2006/relationships/image" Target="../media/image77.png"/><Relationship Id="rId14" Type="http://schemas.openxmlformats.org/officeDocument/2006/relationships/image" Target="../media/image82.jpeg"/><Relationship Id="rId22" Type="http://schemas.openxmlformats.org/officeDocument/2006/relationships/image" Target="../media/image90.png"/><Relationship Id="rId27" Type="http://schemas.openxmlformats.org/officeDocument/2006/relationships/image" Target="../media/image95.png"/><Relationship Id="rId30" Type="http://schemas.openxmlformats.org/officeDocument/2006/relationships/image" Target="../media/image98.jpeg"/></Relationships>
</file>

<file path=ppt/slides/_rels/slide44.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4.jpeg"/><Relationship Id="rId18" Type="http://schemas.openxmlformats.org/officeDocument/2006/relationships/image" Target="../media/image91.jpeg"/><Relationship Id="rId26" Type="http://schemas.openxmlformats.org/officeDocument/2006/relationships/image" Target="../media/image99.jpeg"/><Relationship Id="rId3" Type="http://schemas.openxmlformats.org/officeDocument/2006/relationships/image" Target="../media/image3.png"/><Relationship Id="rId21" Type="http://schemas.openxmlformats.org/officeDocument/2006/relationships/image" Target="../media/image96.jpeg"/><Relationship Id="rId7" Type="http://schemas.openxmlformats.org/officeDocument/2006/relationships/image" Target="../media/image76.jpeg"/><Relationship Id="rId12" Type="http://schemas.openxmlformats.org/officeDocument/2006/relationships/image" Target="../media/image83.jpeg"/><Relationship Id="rId17" Type="http://schemas.openxmlformats.org/officeDocument/2006/relationships/image" Target="../media/image90.png"/><Relationship Id="rId25" Type="http://schemas.openxmlformats.org/officeDocument/2006/relationships/image" Target="../media/image93.png"/><Relationship Id="rId2" Type="http://schemas.openxmlformats.org/officeDocument/2006/relationships/image" Target="../media/image73.jpeg"/><Relationship Id="rId16" Type="http://schemas.openxmlformats.org/officeDocument/2006/relationships/image" Target="../media/image89.png"/><Relationship Id="rId20"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75.jpeg"/><Relationship Id="rId11" Type="http://schemas.openxmlformats.org/officeDocument/2006/relationships/image" Target="../media/image82.jpeg"/><Relationship Id="rId24" Type="http://schemas.openxmlformats.org/officeDocument/2006/relationships/image" Target="../media/image92.jpeg"/><Relationship Id="rId5" Type="http://schemas.openxmlformats.org/officeDocument/2006/relationships/image" Target="../media/image74.jpeg"/><Relationship Id="rId15" Type="http://schemas.openxmlformats.org/officeDocument/2006/relationships/image" Target="../media/image88.jpeg"/><Relationship Id="rId23" Type="http://schemas.openxmlformats.org/officeDocument/2006/relationships/image" Target="../media/image100.png"/><Relationship Id="rId10" Type="http://schemas.openxmlformats.org/officeDocument/2006/relationships/image" Target="../media/image81.png"/><Relationship Id="rId19" Type="http://schemas.openxmlformats.org/officeDocument/2006/relationships/image" Target="../media/image94.png"/><Relationship Id="rId4" Type="http://schemas.microsoft.com/office/2007/relationships/hdphoto" Target="../media/hdphoto1.wdp"/><Relationship Id="rId9" Type="http://schemas.openxmlformats.org/officeDocument/2006/relationships/image" Target="../media/image80.png"/><Relationship Id="rId14" Type="http://schemas.openxmlformats.org/officeDocument/2006/relationships/image" Target="../media/image87.jpeg"/><Relationship Id="rId22" Type="http://schemas.openxmlformats.org/officeDocument/2006/relationships/image" Target="../media/image97.png"/></Relationships>
</file>

<file path=ppt/slides/_rels/slide4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4.jpeg"/><Relationship Id="rId18" Type="http://schemas.openxmlformats.org/officeDocument/2006/relationships/image" Target="../media/image91.jpeg"/><Relationship Id="rId26" Type="http://schemas.openxmlformats.org/officeDocument/2006/relationships/image" Target="../media/image99.jpeg"/><Relationship Id="rId3" Type="http://schemas.openxmlformats.org/officeDocument/2006/relationships/image" Target="../media/image3.png"/><Relationship Id="rId21" Type="http://schemas.openxmlformats.org/officeDocument/2006/relationships/image" Target="../media/image96.jpeg"/><Relationship Id="rId7" Type="http://schemas.openxmlformats.org/officeDocument/2006/relationships/image" Target="../media/image76.jpeg"/><Relationship Id="rId12" Type="http://schemas.openxmlformats.org/officeDocument/2006/relationships/image" Target="../media/image83.jpeg"/><Relationship Id="rId17" Type="http://schemas.openxmlformats.org/officeDocument/2006/relationships/image" Target="../media/image90.png"/><Relationship Id="rId25" Type="http://schemas.openxmlformats.org/officeDocument/2006/relationships/image" Target="../media/image93.png"/><Relationship Id="rId2" Type="http://schemas.openxmlformats.org/officeDocument/2006/relationships/image" Target="../media/image73.jpeg"/><Relationship Id="rId16" Type="http://schemas.openxmlformats.org/officeDocument/2006/relationships/image" Target="../media/image89.png"/><Relationship Id="rId20" Type="http://schemas.openxmlformats.org/officeDocument/2006/relationships/image" Target="../media/image95.png"/><Relationship Id="rId1" Type="http://schemas.openxmlformats.org/officeDocument/2006/relationships/slideLayout" Target="../slideLayouts/slideLayout1.xml"/><Relationship Id="rId6" Type="http://schemas.openxmlformats.org/officeDocument/2006/relationships/image" Target="../media/image75.jpeg"/><Relationship Id="rId11" Type="http://schemas.openxmlformats.org/officeDocument/2006/relationships/image" Target="../media/image82.jpeg"/><Relationship Id="rId24" Type="http://schemas.openxmlformats.org/officeDocument/2006/relationships/image" Target="../media/image92.jpeg"/><Relationship Id="rId5" Type="http://schemas.openxmlformats.org/officeDocument/2006/relationships/image" Target="../media/image74.jpeg"/><Relationship Id="rId15" Type="http://schemas.openxmlformats.org/officeDocument/2006/relationships/image" Target="../media/image88.jpeg"/><Relationship Id="rId23" Type="http://schemas.openxmlformats.org/officeDocument/2006/relationships/image" Target="../media/image100.png"/><Relationship Id="rId10" Type="http://schemas.openxmlformats.org/officeDocument/2006/relationships/image" Target="../media/image81.png"/><Relationship Id="rId19" Type="http://schemas.openxmlformats.org/officeDocument/2006/relationships/image" Target="../media/image94.png"/><Relationship Id="rId4" Type="http://schemas.microsoft.com/office/2007/relationships/hdphoto" Target="../media/hdphoto1.wdp"/><Relationship Id="rId9" Type="http://schemas.openxmlformats.org/officeDocument/2006/relationships/image" Target="../media/image80.png"/><Relationship Id="rId14" Type="http://schemas.openxmlformats.org/officeDocument/2006/relationships/image" Target="../media/image87.jpeg"/><Relationship Id="rId22" Type="http://schemas.openxmlformats.org/officeDocument/2006/relationships/image" Target="../media/image9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1.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89.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jpeg"/><Relationship Id="rId1" Type="http://schemas.openxmlformats.org/officeDocument/2006/relationships/slideLayout" Target="../slideLayouts/slideLayout2.xml"/><Relationship Id="rId5" Type="http://schemas.openxmlformats.org/officeDocument/2006/relationships/image" Target="../media/image102.jpeg"/><Relationship Id="rId4" Type="http://schemas.microsoft.com/office/2007/relationships/hdphoto" Target="../media/hdphoto1.wdp"/></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05.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104.jpeg"/><Relationship Id="rId5" Type="http://schemas.openxmlformats.org/officeDocument/2006/relationships/image" Target="../media/image103.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jpeg"/><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0.png"/><Relationship Id="rId7" Type="http://schemas.openxmlformats.org/officeDocument/2006/relationships/image" Target="../media/image111.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80.png"/><Relationship Id="rId7" Type="http://schemas.openxmlformats.org/officeDocument/2006/relationships/image" Target="../media/image111.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 Id="rId9" Type="http://schemas.openxmlformats.org/officeDocument/2006/relationships/image" Target="../media/image113.png"/></Relationships>
</file>

<file path=ppt/slides/_rels/slide5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80.png"/><Relationship Id="rId7" Type="http://schemas.openxmlformats.org/officeDocument/2006/relationships/image" Target="../media/image112.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08.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55.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80.png"/><Relationship Id="rId7" Type="http://schemas.openxmlformats.org/officeDocument/2006/relationships/image" Target="../media/image112.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08.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56.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80.png"/><Relationship Id="rId7" Type="http://schemas.openxmlformats.org/officeDocument/2006/relationships/image" Target="../media/image112.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08.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5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80.png"/><Relationship Id="rId7" Type="http://schemas.openxmlformats.org/officeDocument/2006/relationships/image" Target="../media/image112.png"/><Relationship Id="rId12" Type="http://schemas.openxmlformats.org/officeDocument/2006/relationships/image" Target="../media/image116.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08.png"/><Relationship Id="rId5" Type="http://schemas.openxmlformats.org/officeDocument/2006/relationships/image" Target="../media/image110.png"/><Relationship Id="rId10" Type="http://schemas.openxmlformats.org/officeDocument/2006/relationships/image" Target="../media/image115.png"/><Relationship Id="rId4" Type="http://schemas.openxmlformats.org/officeDocument/2006/relationships/image" Target="../media/image109.png"/><Relationship Id="rId9" Type="http://schemas.openxmlformats.org/officeDocument/2006/relationships/image" Target="../media/image1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0.pn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119.png"/><Relationship Id="rId2" Type="http://schemas.openxmlformats.org/officeDocument/2006/relationships/image" Target="../media/image117.jpe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18.png"/><Relationship Id="rId5" Type="http://schemas.openxmlformats.org/officeDocument/2006/relationships/image" Target="../media/image2.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21.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60.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22.png"/><Relationship Id="rId3" Type="http://schemas.openxmlformats.org/officeDocument/2006/relationships/image" Target="../media/image3.png"/><Relationship Id="rId7" Type="http://schemas.openxmlformats.org/officeDocument/2006/relationships/image" Target="../media/image4.png"/><Relationship Id="rId12" Type="http://schemas.openxmlformats.org/officeDocument/2006/relationships/image" Target="../media/image119.png"/><Relationship Id="rId2" Type="http://schemas.openxmlformats.org/officeDocument/2006/relationships/image" Target="../media/image117.jpeg"/><Relationship Id="rId1" Type="http://schemas.openxmlformats.org/officeDocument/2006/relationships/slideLayout" Target="../slideLayouts/slideLayout2.xml"/><Relationship Id="rId6" Type="http://schemas.openxmlformats.org/officeDocument/2006/relationships/image" Target="../media/image93.png"/><Relationship Id="rId11" Type="http://schemas.openxmlformats.org/officeDocument/2006/relationships/image" Target="../media/image118.png"/><Relationship Id="rId5" Type="http://schemas.openxmlformats.org/officeDocument/2006/relationships/image" Target="../media/image2.png"/><Relationship Id="rId15" Type="http://schemas.openxmlformats.org/officeDocument/2006/relationships/image" Target="../media/image123.png"/><Relationship Id="rId10" Type="http://schemas.openxmlformats.org/officeDocument/2006/relationships/image" Target="../media/image7.png"/><Relationship Id="rId4" Type="http://schemas.microsoft.com/office/2007/relationships/hdphoto" Target="../media/hdphoto1.wdp"/><Relationship Id="rId9" Type="http://schemas.openxmlformats.org/officeDocument/2006/relationships/image" Target="../media/image6.png"/><Relationship Id="rId14" Type="http://schemas.openxmlformats.org/officeDocument/2006/relationships/image" Target="../media/image12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24.png"/></Relationships>
</file>

<file path=ppt/slides/_rels/slide63.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24.png"/></Relationships>
</file>

<file path=ppt/slides/_rels/slide64.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26.png"/><Relationship Id="rId5" Type="http://schemas.microsoft.com/office/2007/relationships/hdphoto" Target="../media/hdphoto1.wdp"/><Relationship Id="rId10" Type="http://schemas.openxmlformats.org/officeDocument/2006/relationships/image" Target="../media/image125.png"/><Relationship Id="rId4" Type="http://schemas.openxmlformats.org/officeDocument/2006/relationships/image" Target="../media/image3.png"/><Relationship Id="rId9" Type="http://schemas.openxmlformats.org/officeDocument/2006/relationships/image" Target="../media/image124.png"/></Relationships>
</file>

<file path=ppt/slides/_rels/slide65.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26.png"/><Relationship Id="rId5" Type="http://schemas.microsoft.com/office/2007/relationships/hdphoto" Target="../media/hdphoto1.wdp"/><Relationship Id="rId10" Type="http://schemas.openxmlformats.org/officeDocument/2006/relationships/image" Target="../media/image125.png"/><Relationship Id="rId4" Type="http://schemas.openxmlformats.org/officeDocument/2006/relationships/image" Target="../media/image3.png"/><Relationship Id="rId9" Type="http://schemas.openxmlformats.org/officeDocument/2006/relationships/image" Target="../media/image124.png"/></Relationships>
</file>

<file path=ppt/slides/_rels/slide66.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5" Type="http://schemas.microsoft.com/office/2007/relationships/hdphoto" Target="../media/hdphoto1.wdp"/><Relationship Id="rId4" Type="http://schemas.openxmlformats.org/officeDocument/2006/relationships/image" Target="../media/image3.png"/><Relationship Id="rId9" Type="http://schemas.openxmlformats.org/officeDocument/2006/relationships/image" Target="../media/image124.png"/></Relationships>
</file>

<file path=ppt/slides/_rels/slide67.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117.jpeg"/><Relationship Id="rId7" Type="http://schemas.openxmlformats.org/officeDocument/2006/relationships/image" Target="../media/image93.png"/><Relationship Id="rId2" Type="http://schemas.openxmlformats.org/officeDocument/2006/relationships/image" Target="../media/image107.jpeg"/><Relationship Id="rId1" Type="http://schemas.openxmlformats.org/officeDocument/2006/relationships/slideLayout" Target="../slideLayouts/slideLayout2.xml"/><Relationship Id="rId6" Type="http://schemas.openxmlformats.org/officeDocument/2006/relationships/image" Target="../media/image2.png"/><Relationship Id="rId11" Type="http://schemas.openxmlformats.org/officeDocument/2006/relationships/image" Target="../media/image126.png"/><Relationship Id="rId5" Type="http://schemas.microsoft.com/office/2007/relationships/hdphoto" Target="../media/hdphoto1.wdp"/><Relationship Id="rId10" Type="http://schemas.openxmlformats.org/officeDocument/2006/relationships/image" Target="../media/image125.png"/><Relationship Id="rId4" Type="http://schemas.openxmlformats.org/officeDocument/2006/relationships/image" Target="../media/image3.png"/><Relationship Id="rId9" Type="http://schemas.openxmlformats.org/officeDocument/2006/relationships/image" Target="../media/image12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134.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6.png"/><Relationship Id="rId3" Type="http://schemas.microsoft.com/office/2007/relationships/hdphoto" Target="../media/hdphoto1.wdp"/><Relationship Id="rId21" Type="http://schemas.openxmlformats.org/officeDocument/2006/relationships/image" Target="../media/image19.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5.png"/><Relationship Id="rId2" Type="http://schemas.openxmlformats.org/officeDocument/2006/relationships/image" Target="../media/image3.png"/><Relationship Id="rId16" Type="http://schemas.openxmlformats.org/officeDocument/2006/relationships/image" Target="../media/image14.png"/><Relationship Id="rId20" Type="http://schemas.openxmlformats.org/officeDocument/2006/relationships/image" Target="../media/image18.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1.jpeg"/><Relationship Id="rId10" Type="http://schemas.openxmlformats.org/officeDocument/2006/relationships/image" Target="../media/image10.png"/><Relationship Id="rId19" Type="http://schemas.openxmlformats.org/officeDocument/2006/relationships/image" Target="../media/image17.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70.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71.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72.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image" Target="../media/image127.jpeg"/><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10" Type="http://schemas.openxmlformats.org/officeDocument/2006/relationships/image" Target="../media/image135.png"/><Relationship Id="rId4" Type="http://schemas.openxmlformats.org/officeDocument/2006/relationships/image" Target="../media/image129.png"/><Relationship Id="rId9" Type="http://schemas.openxmlformats.org/officeDocument/2006/relationships/image" Target="../media/image134.png"/></Relationships>
</file>

<file path=ppt/slides/_rels/slide73.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147.jpeg"/><Relationship Id="rId3" Type="http://schemas.openxmlformats.org/officeDocument/2006/relationships/image" Target="../media/image137.png"/><Relationship Id="rId7" Type="http://schemas.openxmlformats.org/officeDocument/2006/relationships/image" Target="../media/image141.jpeg"/><Relationship Id="rId12" Type="http://schemas.openxmlformats.org/officeDocument/2006/relationships/image" Target="../media/image146.jpeg"/><Relationship Id="rId2" Type="http://schemas.openxmlformats.org/officeDocument/2006/relationships/image" Target="../media/image136.jpeg"/><Relationship Id="rId16" Type="http://schemas.openxmlformats.org/officeDocument/2006/relationships/image" Target="../media/image150.jpeg"/><Relationship Id="rId1" Type="http://schemas.openxmlformats.org/officeDocument/2006/relationships/slideLayout" Target="../slideLayouts/slideLayout2.xml"/><Relationship Id="rId6" Type="http://schemas.openxmlformats.org/officeDocument/2006/relationships/image" Target="../media/image140.jpeg"/><Relationship Id="rId11" Type="http://schemas.openxmlformats.org/officeDocument/2006/relationships/image" Target="../media/image145.jpeg"/><Relationship Id="rId5" Type="http://schemas.openxmlformats.org/officeDocument/2006/relationships/image" Target="../media/image139.jpeg"/><Relationship Id="rId15" Type="http://schemas.openxmlformats.org/officeDocument/2006/relationships/image" Target="../media/image149.jpeg"/><Relationship Id="rId10" Type="http://schemas.openxmlformats.org/officeDocument/2006/relationships/image" Target="../media/image144.jpeg"/><Relationship Id="rId4" Type="http://schemas.openxmlformats.org/officeDocument/2006/relationships/image" Target="../media/image138.jpeg"/><Relationship Id="rId9" Type="http://schemas.openxmlformats.org/officeDocument/2006/relationships/image" Target="../media/image143.jpeg"/><Relationship Id="rId14" Type="http://schemas.openxmlformats.org/officeDocument/2006/relationships/image" Target="../media/image148.jpeg"/></Relationships>
</file>

<file path=ppt/slides/_rels/slide77.xml.rels><?xml version="1.0" encoding="UTF-8" standalone="yes"?>
<Relationships xmlns="http://schemas.openxmlformats.org/package/2006/relationships"><Relationship Id="rId8" Type="http://schemas.openxmlformats.org/officeDocument/2006/relationships/image" Target="../media/image142.jpeg"/><Relationship Id="rId13" Type="http://schemas.openxmlformats.org/officeDocument/2006/relationships/image" Target="../media/image147.jpeg"/><Relationship Id="rId18" Type="http://schemas.openxmlformats.org/officeDocument/2006/relationships/image" Target="../media/image152.tiff"/><Relationship Id="rId3" Type="http://schemas.openxmlformats.org/officeDocument/2006/relationships/image" Target="../media/image137.png"/><Relationship Id="rId7" Type="http://schemas.openxmlformats.org/officeDocument/2006/relationships/image" Target="../media/image141.jpeg"/><Relationship Id="rId12" Type="http://schemas.openxmlformats.org/officeDocument/2006/relationships/image" Target="../media/image146.jpeg"/><Relationship Id="rId17" Type="http://schemas.openxmlformats.org/officeDocument/2006/relationships/image" Target="../media/image151.tiff"/><Relationship Id="rId2" Type="http://schemas.openxmlformats.org/officeDocument/2006/relationships/image" Target="../media/image136.jpeg"/><Relationship Id="rId16" Type="http://schemas.openxmlformats.org/officeDocument/2006/relationships/image" Target="../media/image150.jpeg"/><Relationship Id="rId1" Type="http://schemas.openxmlformats.org/officeDocument/2006/relationships/slideLayout" Target="../slideLayouts/slideLayout2.xml"/><Relationship Id="rId6" Type="http://schemas.openxmlformats.org/officeDocument/2006/relationships/image" Target="../media/image140.jpeg"/><Relationship Id="rId11" Type="http://schemas.openxmlformats.org/officeDocument/2006/relationships/image" Target="../media/image145.jpeg"/><Relationship Id="rId5" Type="http://schemas.openxmlformats.org/officeDocument/2006/relationships/image" Target="../media/image139.jpeg"/><Relationship Id="rId15" Type="http://schemas.openxmlformats.org/officeDocument/2006/relationships/image" Target="../media/image149.jpeg"/><Relationship Id="rId10" Type="http://schemas.openxmlformats.org/officeDocument/2006/relationships/image" Target="../media/image144.jpeg"/><Relationship Id="rId4" Type="http://schemas.openxmlformats.org/officeDocument/2006/relationships/image" Target="../media/image138.jpeg"/><Relationship Id="rId9" Type="http://schemas.openxmlformats.org/officeDocument/2006/relationships/image" Target="../media/image143.jpeg"/><Relationship Id="rId14" Type="http://schemas.openxmlformats.org/officeDocument/2006/relationships/image" Target="../media/image148.jpeg"/></Relationships>
</file>

<file path=ppt/slides/_rels/slide78.xml.rels><?xml version="1.0" encoding="UTF-8" standalone="yes"?>
<Relationships xmlns="http://schemas.openxmlformats.org/package/2006/relationships"><Relationship Id="rId8" Type="http://schemas.openxmlformats.org/officeDocument/2006/relationships/image" Target="../media/image156.jpeg"/><Relationship Id="rId13" Type="http://schemas.openxmlformats.org/officeDocument/2006/relationships/image" Target="../media/image161.jpeg"/><Relationship Id="rId3" Type="http://schemas.openxmlformats.org/officeDocument/2006/relationships/image" Target="../media/image137.png"/><Relationship Id="rId7" Type="http://schemas.openxmlformats.org/officeDocument/2006/relationships/image" Target="../media/image155.jpeg"/><Relationship Id="rId12" Type="http://schemas.openxmlformats.org/officeDocument/2006/relationships/image" Target="../media/image160.jpeg"/><Relationship Id="rId2" Type="http://schemas.openxmlformats.org/officeDocument/2006/relationships/image" Target="../media/image136.jpeg"/><Relationship Id="rId16" Type="http://schemas.openxmlformats.org/officeDocument/2006/relationships/image" Target="../media/image164.jpeg"/><Relationship Id="rId1" Type="http://schemas.openxmlformats.org/officeDocument/2006/relationships/slideLayout" Target="../slideLayouts/slideLayout2.xml"/><Relationship Id="rId6" Type="http://schemas.openxmlformats.org/officeDocument/2006/relationships/image" Target="../media/image154.jpeg"/><Relationship Id="rId11" Type="http://schemas.openxmlformats.org/officeDocument/2006/relationships/image" Target="../media/image159.jpeg"/><Relationship Id="rId5" Type="http://schemas.openxmlformats.org/officeDocument/2006/relationships/image" Target="../media/image153.jpeg"/><Relationship Id="rId15" Type="http://schemas.openxmlformats.org/officeDocument/2006/relationships/image" Target="../media/image163.jpeg"/><Relationship Id="rId10" Type="http://schemas.openxmlformats.org/officeDocument/2006/relationships/image" Target="../media/image158.jpeg"/><Relationship Id="rId4" Type="http://schemas.openxmlformats.org/officeDocument/2006/relationships/image" Target="../media/image138.jpeg"/><Relationship Id="rId9" Type="http://schemas.openxmlformats.org/officeDocument/2006/relationships/image" Target="../media/image157.jpeg"/><Relationship Id="rId14" Type="http://schemas.openxmlformats.org/officeDocument/2006/relationships/image" Target="../media/image162.jpeg"/></Relationships>
</file>

<file path=ppt/slides/_rels/slide79.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3" Type="http://schemas.openxmlformats.org/officeDocument/2006/relationships/image" Target="../media/image137.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 Type="http://schemas.openxmlformats.org/officeDocument/2006/relationships/image" Target="../media/image136.jpeg"/><Relationship Id="rId16" Type="http://schemas.openxmlformats.org/officeDocument/2006/relationships/image" Target="../media/image171.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5" Type="http://schemas.openxmlformats.org/officeDocument/2006/relationships/image" Target="../media/image155.jpeg"/><Relationship Id="rId15" Type="http://schemas.openxmlformats.org/officeDocument/2006/relationships/image" Target="../media/image170.jpeg"/><Relationship Id="rId10" Type="http://schemas.openxmlformats.org/officeDocument/2006/relationships/image" Target="../media/image165.jpeg"/><Relationship Id="rId19" Type="http://schemas.openxmlformats.org/officeDocument/2006/relationships/image" Target="../media/image174.jpe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4.png"/><Relationship Id="rId3" Type="http://schemas.microsoft.com/office/2007/relationships/hdphoto" Target="../media/hdphoto1.wdp"/><Relationship Id="rId21" Type="http://schemas.openxmlformats.org/officeDocument/2006/relationships/image" Target="../media/image18.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9.jpe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4.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3.jpeg"/><Relationship Id="rId10" Type="http://schemas.openxmlformats.org/officeDocument/2006/relationships/image" Target="../media/image10.png"/><Relationship Id="rId19"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80.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3" Type="http://schemas.openxmlformats.org/officeDocument/2006/relationships/image" Target="../media/image137.png"/><Relationship Id="rId21" Type="http://schemas.openxmlformats.org/officeDocument/2006/relationships/image" Target="../media/image176.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10" Type="http://schemas.openxmlformats.org/officeDocument/2006/relationships/image" Target="../media/image165.jpeg"/><Relationship Id="rId19" Type="http://schemas.openxmlformats.org/officeDocument/2006/relationships/image" Target="../media/image174.jpe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s>
</file>

<file path=ppt/slides/_rels/slide81.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s>
</file>

<file path=ppt/slides/_rels/slide82.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 Id="rId35" Type="http://schemas.openxmlformats.org/officeDocument/2006/relationships/image" Target="../media/image47.png"/></Relationships>
</file>

<file path=ppt/slides/_rels/slide83.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jpeg"/><Relationship Id="rId18" Type="http://schemas.openxmlformats.org/officeDocument/2006/relationships/image" Target="../media/image172.jpeg"/><Relationship Id="rId26" Type="http://schemas.openxmlformats.org/officeDocument/2006/relationships/image" Target="../media/image45.png"/><Relationship Id="rId3" Type="http://schemas.openxmlformats.org/officeDocument/2006/relationships/image" Target="../media/image136.jpeg"/><Relationship Id="rId21" Type="http://schemas.openxmlformats.org/officeDocument/2006/relationships/image" Target="../media/image175.png"/><Relationship Id="rId34" Type="http://schemas.openxmlformats.org/officeDocument/2006/relationships/image" Target="../media/image92.jpe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71.jpeg"/><Relationship Id="rId25" Type="http://schemas.openxmlformats.org/officeDocument/2006/relationships/image" Target="../media/image177.png"/><Relationship Id="rId33" Type="http://schemas.openxmlformats.org/officeDocument/2006/relationships/image" Target="../media/image91.jpeg"/><Relationship Id="rId2" Type="http://schemas.openxmlformats.org/officeDocument/2006/relationships/image" Target="../media/image181.png"/><Relationship Id="rId16" Type="http://schemas.openxmlformats.org/officeDocument/2006/relationships/image" Target="../media/image170.jpeg"/><Relationship Id="rId20" Type="http://schemas.openxmlformats.org/officeDocument/2006/relationships/image" Target="../media/image174.jpeg"/><Relationship Id="rId29" Type="http://schemas.openxmlformats.org/officeDocument/2006/relationships/image" Target="../media/image180.jpe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152.tiff"/><Relationship Id="rId32" Type="http://schemas.openxmlformats.org/officeDocument/2006/relationships/image" Target="../media/image80.png"/><Relationship Id="rId5" Type="http://schemas.openxmlformats.org/officeDocument/2006/relationships/image" Target="../media/image157.jpeg"/><Relationship Id="rId15" Type="http://schemas.openxmlformats.org/officeDocument/2006/relationships/image" Target="../media/image169.jpeg"/><Relationship Id="rId23" Type="http://schemas.openxmlformats.org/officeDocument/2006/relationships/image" Target="../media/image151.tiff"/><Relationship Id="rId28" Type="http://schemas.openxmlformats.org/officeDocument/2006/relationships/image" Target="../media/image179.png"/><Relationship Id="rId36" Type="http://schemas.openxmlformats.org/officeDocument/2006/relationships/image" Target="../media/image47.png"/><Relationship Id="rId10" Type="http://schemas.openxmlformats.org/officeDocument/2006/relationships/image" Target="../media/image153.jpeg"/><Relationship Id="rId19" Type="http://schemas.openxmlformats.org/officeDocument/2006/relationships/image" Target="../media/image173.jpeg"/><Relationship Id="rId31" Type="http://schemas.openxmlformats.org/officeDocument/2006/relationships/image" Target="../media/image74.jpe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68.jpeg"/><Relationship Id="rId22" Type="http://schemas.openxmlformats.org/officeDocument/2006/relationships/image" Target="../media/image176.png"/><Relationship Id="rId27" Type="http://schemas.openxmlformats.org/officeDocument/2006/relationships/image" Target="../media/image178.png"/><Relationship Id="rId30" Type="http://schemas.openxmlformats.org/officeDocument/2006/relationships/image" Target="../media/image75.jpeg"/><Relationship Id="rId35" Type="http://schemas.openxmlformats.org/officeDocument/2006/relationships/image" Target="../media/image93.png"/></Relationships>
</file>

<file path=ppt/slides/_rels/slide84.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jpeg"/><Relationship Id="rId18" Type="http://schemas.openxmlformats.org/officeDocument/2006/relationships/image" Target="../media/image172.jpeg"/><Relationship Id="rId26" Type="http://schemas.openxmlformats.org/officeDocument/2006/relationships/image" Target="../media/image75.jpeg"/><Relationship Id="rId39" Type="http://schemas.openxmlformats.org/officeDocument/2006/relationships/image" Target="../media/image177.png"/><Relationship Id="rId3" Type="http://schemas.openxmlformats.org/officeDocument/2006/relationships/image" Target="../media/image136.jpeg"/><Relationship Id="rId21" Type="http://schemas.openxmlformats.org/officeDocument/2006/relationships/image" Target="../media/image175.png"/><Relationship Id="rId34" Type="http://schemas.openxmlformats.org/officeDocument/2006/relationships/image" Target="../media/image135.png"/><Relationship Id="rId42" Type="http://schemas.openxmlformats.org/officeDocument/2006/relationships/image" Target="../media/image180.jpe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71.jpeg"/><Relationship Id="rId25" Type="http://schemas.openxmlformats.org/officeDocument/2006/relationships/image" Target="../media/image45.png"/><Relationship Id="rId33" Type="http://schemas.openxmlformats.org/officeDocument/2006/relationships/image" Target="../media/image134.png"/><Relationship Id="rId38" Type="http://schemas.openxmlformats.org/officeDocument/2006/relationships/image" Target="../media/image132.png"/><Relationship Id="rId2" Type="http://schemas.openxmlformats.org/officeDocument/2006/relationships/image" Target="../media/image181.png"/><Relationship Id="rId16" Type="http://schemas.openxmlformats.org/officeDocument/2006/relationships/image" Target="../media/image170.jpeg"/><Relationship Id="rId20" Type="http://schemas.openxmlformats.org/officeDocument/2006/relationships/image" Target="../media/image174.jpeg"/><Relationship Id="rId29" Type="http://schemas.openxmlformats.org/officeDocument/2006/relationships/image" Target="../media/image91.jpeg"/><Relationship Id="rId41" Type="http://schemas.openxmlformats.org/officeDocument/2006/relationships/image" Target="../media/image179.pn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152.tiff"/><Relationship Id="rId32" Type="http://schemas.openxmlformats.org/officeDocument/2006/relationships/image" Target="../media/image47.png"/><Relationship Id="rId37" Type="http://schemas.openxmlformats.org/officeDocument/2006/relationships/image" Target="../media/image129.png"/><Relationship Id="rId40" Type="http://schemas.openxmlformats.org/officeDocument/2006/relationships/image" Target="../media/image178.png"/><Relationship Id="rId5" Type="http://schemas.openxmlformats.org/officeDocument/2006/relationships/image" Target="../media/image157.jpeg"/><Relationship Id="rId15" Type="http://schemas.openxmlformats.org/officeDocument/2006/relationships/image" Target="../media/image169.jpeg"/><Relationship Id="rId23" Type="http://schemas.openxmlformats.org/officeDocument/2006/relationships/image" Target="../media/image151.tiff"/><Relationship Id="rId28" Type="http://schemas.openxmlformats.org/officeDocument/2006/relationships/image" Target="../media/image80.png"/><Relationship Id="rId36" Type="http://schemas.openxmlformats.org/officeDocument/2006/relationships/image" Target="../media/image130.png"/><Relationship Id="rId10" Type="http://schemas.openxmlformats.org/officeDocument/2006/relationships/image" Target="../media/image153.jpeg"/><Relationship Id="rId19" Type="http://schemas.openxmlformats.org/officeDocument/2006/relationships/image" Target="../media/image173.jpeg"/><Relationship Id="rId31" Type="http://schemas.openxmlformats.org/officeDocument/2006/relationships/image" Target="../media/image93.pn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68.jpeg"/><Relationship Id="rId22" Type="http://schemas.openxmlformats.org/officeDocument/2006/relationships/image" Target="../media/image176.png"/><Relationship Id="rId27" Type="http://schemas.openxmlformats.org/officeDocument/2006/relationships/image" Target="../media/image74.jpeg"/><Relationship Id="rId30" Type="http://schemas.openxmlformats.org/officeDocument/2006/relationships/image" Target="../media/image92.jpeg"/><Relationship Id="rId35" Type="http://schemas.openxmlformats.org/officeDocument/2006/relationships/image" Target="../media/image131.png"/></Relationships>
</file>

<file path=ppt/slides/_rels/slide85.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jpeg"/><Relationship Id="rId18" Type="http://schemas.openxmlformats.org/officeDocument/2006/relationships/image" Target="../media/image172.jpeg"/><Relationship Id="rId26" Type="http://schemas.openxmlformats.org/officeDocument/2006/relationships/image" Target="../media/image75.jpeg"/><Relationship Id="rId3" Type="http://schemas.openxmlformats.org/officeDocument/2006/relationships/image" Target="../media/image136.jpeg"/><Relationship Id="rId21" Type="http://schemas.openxmlformats.org/officeDocument/2006/relationships/image" Target="../media/image175.png"/><Relationship Id="rId34" Type="http://schemas.openxmlformats.org/officeDocument/2006/relationships/image" Target="../media/image179.pn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71.jpeg"/><Relationship Id="rId25" Type="http://schemas.openxmlformats.org/officeDocument/2006/relationships/image" Target="../media/image45.png"/><Relationship Id="rId33" Type="http://schemas.openxmlformats.org/officeDocument/2006/relationships/image" Target="../media/image178.png"/><Relationship Id="rId2" Type="http://schemas.openxmlformats.org/officeDocument/2006/relationships/image" Target="../media/image181.png"/><Relationship Id="rId16" Type="http://schemas.openxmlformats.org/officeDocument/2006/relationships/image" Target="../media/image170.jpeg"/><Relationship Id="rId20" Type="http://schemas.openxmlformats.org/officeDocument/2006/relationships/image" Target="../media/image174.jpeg"/><Relationship Id="rId29" Type="http://schemas.openxmlformats.org/officeDocument/2006/relationships/image" Target="../media/image91.jpe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152.tiff"/><Relationship Id="rId32" Type="http://schemas.openxmlformats.org/officeDocument/2006/relationships/image" Target="../media/image177.png"/><Relationship Id="rId37" Type="http://schemas.openxmlformats.org/officeDocument/2006/relationships/image" Target="../media/image182.png"/><Relationship Id="rId5" Type="http://schemas.openxmlformats.org/officeDocument/2006/relationships/image" Target="../media/image157.jpeg"/><Relationship Id="rId15" Type="http://schemas.openxmlformats.org/officeDocument/2006/relationships/image" Target="../media/image169.jpeg"/><Relationship Id="rId23" Type="http://schemas.openxmlformats.org/officeDocument/2006/relationships/image" Target="../media/image151.tiff"/><Relationship Id="rId28" Type="http://schemas.openxmlformats.org/officeDocument/2006/relationships/image" Target="../media/image80.png"/><Relationship Id="rId36" Type="http://schemas.openxmlformats.org/officeDocument/2006/relationships/image" Target="../media/image47.png"/><Relationship Id="rId10" Type="http://schemas.openxmlformats.org/officeDocument/2006/relationships/image" Target="../media/image153.jpeg"/><Relationship Id="rId19" Type="http://schemas.openxmlformats.org/officeDocument/2006/relationships/image" Target="../media/image173.jpeg"/><Relationship Id="rId31" Type="http://schemas.openxmlformats.org/officeDocument/2006/relationships/image" Target="../media/image93.pn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68.jpeg"/><Relationship Id="rId22" Type="http://schemas.openxmlformats.org/officeDocument/2006/relationships/image" Target="../media/image176.png"/><Relationship Id="rId27" Type="http://schemas.openxmlformats.org/officeDocument/2006/relationships/image" Target="../media/image74.jpeg"/><Relationship Id="rId30" Type="http://schemas.openxmlformats.org/officeDocument/2006/relationships/image" Target="../media/image92.jpeg"/><Relationship Id="rId35" Type="http://schemas.openxmlformats.org/officeDocument/2006/relationships/image" Target="../media/image180.jpeg"/></Relationships>
</file>

<file path=ppt/slides/_rels/slide86.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jpeg"/><Relationship Id="rId18" Type="http://schemas.openxmlformats.org/officeDocument/2006/relationships/image" Target="../media/image172.jpeg"/><Relationship Id="rId26" Type="http://schemas.openxmlformats.org/officeDocument/2006/relationships/image" Target="../media/image45.png"/><Relationship Id="rId3" Type="http://schemas.openxmlformats.org/officeDocument/2006/relationships/image" Target="../media/image136.jpeg"/><Relationship Id="rId21" Type="http://schemas.openxmlformats.org/officeDocument/2006/relationships/image" Target="../media/image175.png"/><Relationship Id="rId34" Type="http://schemas.openxmlformats.org/officeDocument/2006/relationships/image" Target="../media/image92.jpe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71.jpeg"/><Relationship Id="rId25" Type="http://schemas.openxmlformats.org/officeDocument/2006/relationships/image" Target="../media/image177.png"/><Relationship Id="rId33" Type="http://schemas.openxmlformats.org/officeDocument/2006/relationships/image" Target="../media/image91.jpeg"/><Relationship Id="rId2" Type="http://schemas.openxmlformats.org/officeDocument/2006/relationships/image" Target="../media/image181.png"/><Relationship Id="rId16" Type="http://schemas.openxmlformats.org/officeDocument/2006/relationships/image" Target="../media/image170.jpeg"/><Relationship Id="rId20" Type="http://schemas.openxmlformats.org/officeDocument/2006/relationships/image" Target="../media/image174.jpeg"/><Relationship Id="rId29" Type="http://schemas.openxmlformats.org/officeDocument/2006/relationships/image" Target="../media/image180.jpe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152.tiff"/><Relationship Id="rId32" Type="http://schemas.openxmlformats.org/officeDocument/2006/relationships/image" Target="../media/image80.png"/><Relationship Id="rId5" Type="http://schemas.openxmlformats.org/officeDocument/2006/relationships/image" Target="../media/image157.jpeg"/><Relationship Id="rId15" Type="http://schemas.openxmlformats.org/officeDocument/2006/relationships/image" Target="../media/image169.jpeg"/><Relationship Id="rId23" Type="http://schemas.openxmlformats.org/officeDocument/2006/relationships/image" Target="../media/image151.tiff"/><Relationship Id="rId28" Type="http://schemas.openxmlformats.org/officeDocument/2006/relationships/image" Target="../media/image179.png"/><Relationship Id="rId36" Type="http://schemas.openxmlformats.org/officeDocument/2006/relationships/image" Target="../media/image47.png"/><Relationship Id="rId10" Type="http://schemas.openxmlformats.org/officeDocument/2006/relationships/image" Target="../media/image153.jpeg"/><Relationship Id="rId19" Type="http://schemas.openxmlformats.org/officeDocument/2006/relationships/image" Target="../media/image173.jpeg"/><Relationship Id="rId31" Type="http://schemas.openxmlformats.org/officeDocument/2006/relationships/image" Target="../media/image74.jpe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68.jpeg"/><Relationship Id="rId22" Type="http://schemas.openxmlformats.org/officeDocument/2006/relationships/image" Target="../media/image176.png"/><Relationship Id="rId27" Type="http://schemas.openxmlformats.org/officeDocument/2006/relationships/image" Target="../media/image178.png"/><Relationship Id="rId30" Type="http://schemas.openxmlformats.org/officeDocument/2006/relationships/image" Target="../media/image75.jpeg"/><Relationship Id="rId35" Type="http://schemas.openxmlformats.org/officeDocument/2006/relationships/image" Target="../media/image93.png"/></Relationships>
</file>

<file path=ppt/slides/_rels/slide87.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71.jpeg"/><Relationship Id="rId18" Type="http://schemas.openxmlformats.org/officeDocument/2006/relationships/image" Target="../media/image152.tiff"/><Relationship Id="rId26" Type="http://schemas.openxmlformats.org/officeDocument/2006/relationships/image" Target="../media/image183.jpeg"/><Relationship Id="rId3" Type="http://schemas.openxmlformats.org/officeDocument/2006/relationships/image" Target="../media/image136.jpeg"/><Relationship Id="rId21" Type="http://schemas.openxmlformats.org/officeDocument/2006/relationships/image" Target="../media/image74.jpeg"/><Relationship Id="rId34" Type="http://schemas.openxmlformats.org/officeDocument/2006/relationships/image" Target="../media/image179.pn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51.tiff"/><Relationship Id="rId25" Type="http://schemas.openxmlformats.org/officeDocument/2006/relationships/image" Target="../media/image93.png"/><Relationship Id="rId33" Type="http://schemas.openxmlformats.org/officeDocument/2006/relationships/image" Target="../media/image178.png"/><Relationship Id="rId2" Type="http://schemas.openxmlformats.org/officeDocument/2006/relationships/image" Target="../media/image181.png"/><Relationship Id="rId16" Type="http://schemas.openxmlformats.org/officeDocument/2006/relationships/image" Target="../media/image176.png"/><Relationship Id="rId20" Type="http://schemas.openxmlformats.org/officeDocument/2006/relationships/image" Target="../media/image75.jpeg"/><Relationship Id="rId29" Type="http://schemas.openxmlformats.org/officeDocument/2006/relationships/image" Target="../media/image186.jpe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92.jpeg"/><Relationship Id="rId32" Type="http://schemas.openxmlformats.org/officeDocument/2006/relationships/image" Target="../media/image177.png"/><Relationship Id="rId37" Type="http://schemas.openxmlformats.org/officeDocument/2006/relationships/image" Target="../media/image182.png"/><Relationship Id="rId5" Type="http://schemas.openxmlformats.org/officeDocument/2006/relationships/image" Target="../media/image157.jpeg"/><Relationship Id="rId15" Type="http://schemas.openxmlformats.org/officeDocument/2006/relationships/image" Target="../media/image175.png"/><Relationship Id="rId23" Type="http://schemas.openxmlformats.org/officeDocument/2006/relationships/image" Target="../media/image91.jpeg"/><Relationship Id="rId28" Type="http://schemas.openxmlformats.org/officeDocument/2006/relationships/image" Target="../media/image185.jpeg"/><Relationship Id="rId36" Type="http://schemas.openxmlformats.org/officeDocument/2006/relationships/image" Target="../media/image47.png"/><Relationship Id="rId10" Type="http://schemas.openxmlformats.org/officeDocument/2006/relationships/image" Target="../media/image153.jpeg"/><Relationship Id="rId19" Type="http://schemas.openxmlformats.org/officeDocument/2006/relationships/image" Target="../media/image45.png"/><Relationship Id="rId31" Type="http://schemas.openxmlformats.org/officeDocument/2006/relationships/image" Target="../media/image188.jpe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72.jpeg"/><Relationship Id="rId22" Type="http://schemas.openxmlformats.org/officeDocument/2006/relationships/image" Target="../media/image80.png"/><Relationship Id="rId27" Type="http://schemas.openxmlformats.org/officeDocument/2006/relationships/image" Target="../media/image184.jpeg"/><Relationship Id="rId30" Type="http://schemas.openxmlformats.org/officeDocument/2006/relationships/image" Target="../media/image187.jpeg"/><Relationship Id="rId35" Type="http://schemas.openxmlformats.org/officeDocument/2006/relationships/image" Target="../media/image180.jpeg"/></Relationships>
</file>

<file path=ppt/slides/_rels/slide88.xml.rels><?xml version="1.0" encoding="UTF-8" standalone="yes"?>
<Relationships xmlns="http://schemas.openxmlformats.org/package/2006/relationships"><Relationship Id="rId8" Type="http://schemas.openxmlformats.org/officeDocument/2006/relationships/image" Target="../media/image162.jpeg"/><Relationship Id="rId13" Type="http://schemas.openxmlformats.org/officeDocument/2006/relationships/image" Target="../media/image167.jpeg"/><Relationship Id="rId18" Type="http://schemas.openxmlformats.org/officeDocument/2006/relationships/image" Target="../media/image172.jpeg"/><Relationship Id="rId26" Type="http://schemas.openxmlformats.org/officeDocument/2006/relationships/image" Target="../media/image45.png"/><Relationship Id="rId3" Type="http://schemas.openxmlformats.org/officeDocument/2006/relationships/image" Target="../media/image136.jpeg"/><Relationship Id="rId21" Type="http://schemas.openxmlformats.org/officeDocument/2006/relationships/image" Target="../media/image175.png"/><Relationship Id="rId34" Type="http://schemas.openxmlformats.org/officeDocument/2006/relationships/image" Target="../media/image190.jpeg"/><Relationship Id="rId7" Type="http://schemas.openxmlformats.org/officeDocument/2006/relationships/image" Target="../media/image138.jpeg"/><Relationship Id="rId12" Type="http://schemas.openxmlformats.org/officeDocument/2006/relationships/image" Target="../media/image166.jpeg"/><Relationship Id="rId17" Type="http://schemas.openxmlformats.org/officeDocument/2006/relationships/image" Target="../media/image171.jpeg"/><Relationship Id="rId25" Type="http://schemas.openxmlformats.org/officeDocument/2006/relationships/image" Target="../media/image177.png"/><Relationship Id="rId33" Type="http://schemas.openxmlformats.org/officeDocument/2006/relationships/image" Target="../media/image91.jpeg"/><Relationship Id="rId2" Type="http://schemas.openxmlformats.org/officeDocument/2006/relationships/image" Target="../media/image181.png"/><Relationship Id="rId16" Type="http://schemas.openxmlformats.org/officeDocument/2006/relationships/image" Target="../media/image170.jpeg"/><Relationship Id="rId20" Type="http://schemas.openxmlformats.org/officeDocument/2006/relationships/image" Target="../media/image174.jpeg"/><Relationship Id="rId29" Type="http://schemas.openxmlformats.org/officeDocument/2006/relationships/image" Target="../media/image180.jpeg"/><Relationship Id="rId1" Type="http://schemas.openxmlformats.org/officeDocument/2006/relationships/slideLayout" Target="../slideLayouts/slideLayout2.xml"/><Relationship Id="rId6" Type="http://schemas.openxmlformats.org/officeDocument/2006/relationships/image" Target="../media/image155.jpeg"/><Relationship Id="rId11" Type="http://schemas.openxmlformats.org/officeDocument/2006/relationships/image" Target="../media/image165.jpeg"/><Relationship Id="rId24" Type="http://schemas.openxmlformats.org/officeDocument/2006/relationships/image" Target="../media/image152.tiff"/><Relationship Id="rId32" Type="http://schemas.openxmlformats.org/officeDocument/2006/relationships/image" Target="../media/image80.png"/><Relationship Id="rId5" Type="http://schemas.openxmlformats.org/officeDocument/2006/relationships/image" Target="../media/image157.jpeg"/><Relationship Id="rId15" Type="http://schemas.openxmlformats.org/officeDocument/2006/relationships/image" Target="../media/image169.jpeg"/><Relationship Id="rId23" Type="http://schemas.openxmlformats.org/officeDocument/2006/relationships/image" Target="../media/image151.tiff"/><Relationship Id="rId28" Type="http://schemas.openxmlformats.org/officeDocument/2006/relationships/image" Target="../media/image179.png"/><Relationship Id="rId36" Type="http://schemas.openxmlformats.org/officeDocument/2006/relationships/image" Target="../media/image47.png"/><Relationship Id="rId10" Type="http://schemas.openxmlformats.org/officeDocument/2006/relationships/image" Target="../media/image153.jpeg"/><Relationship Id="rId19" Type="http://schemas.openxmlformats.org/officeDocument/2006/relationships/image" Target="../media/image173.jpeg"/><Relationship Id="rId31" Type="http://schemas.openxmlformats.org/officeDocument/2006/relationships/image" Target="../media/image74.jpeg"/><Relationship Id="rId4" Type="http://schemas.openxmlformats.org/officeDocument/2006/relationships/image" Target="../media/image137.png"/><Relationship Id="rId9" Type="http://schemas.openxmlformats.org/officeDocument/2006/relationships/image" Target="../media/image163.jpeg"/><Relationship Id="rId14" Type="http://schemas.openxmlformats.org/officeDocument/2006/relationships/image" Target="../media/image168.jpeg"/><Relationship Id="rId22" Type="http://schemas.openxmlformats.org/officeDocument/2006/relationships/image" Target="../media/image176.png"/><Relationship Id="rId27" Type="http://schemas.openxmlformats.org/officeDocument/2006/relationships/image" Target="../media/image178.png"/><Relationship Id="rId30" Type="http://schemas.openxmlformats.org/officeDocument/2006/relationships/image" Target="../media/image189.jpeg"/><Relationship Id="rId35" Type="http://schemas.openxmlformats.org/officeDocument/2006/relationships/image" Target="../media/image191.png"/></Relationships>
</file>

<file path=ppt/slides/_rels/slide89.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2.png"/><Relationship Id="rId18" Type="http://schemas.openxmlformats.org/officeDocument/2006/relationships/image" Target="../media/image14.png"/><Relationship Id="rId3" Type="http://schemas.microsoft.com/office/2007/relationships/hdphoto" Target="../media/hdphoto1.wdp"/><Relationship Id="rId21" Type="http://schemas.openxmlformats.org/officeDocument/2006/relationships/image" Target="../media/image18.jpeg"/><Relationship Id="rId7" Type="http://schemas.openxmlformats.org/officeDocument/2006/relationships/image" Target="../media/image7.png"/><Relationship Id="rId12" Type="http://schemas.openxmlformats.org/officeDocument/2006/relationships/image" Target="../media/image1.jpeg"/><Relationship Id="rId17" Type="http://schemas.openxmlformats.org/officeDocument/2006/relationships/image" Target="../media/image19.jpeg"/><Relationship Id="rId2" Type="http://schemas.openxmlformats.org/officeDocument/2006/relationships/image" Target="../media/image3.png"/><Relationship Id="rId16" Type="http://schemas.openxmlformats.org/officeDocument/2006/relationships/image" Target="../media/image17.png"/><Relationship Id="rId20"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24" Type="http://schemas.openxmlformats.org/officeDocument/2006/relationships/image" Target="../media/image25.png"/><Relationship Id="rId5" Type="http://schemas.openxmlformats.org/officeDocument/2006/relationships/image" Target="../media/image5.png"/><Relationship Id="rId15" Type="http://schemas.openxmlformats.org/officeDocument/2006/relationships/image" Target="../media/image13.png"/><Relationship Id="rId23" Type="http://schemas.openxmlformats.org/officeDocument/2006/relationships/image" Target="../media/image23.jpeg"/><Relationship Id="rId10" Type="http://schemas.openxmlformats.org/officeDocument/2006/relationships/image" Target="../media/image10.png"/><Relationship Id="rId19" Type="http://schemas.openxmlformats.org/officeDocument/2006/relationships/image" Target="../media/image15.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2.png"/><Relationship Id="rId22" Type="http://schemas.openxmlformats.org/officeDocument/2006/relationships/image" Target="../media/image20.jpeg"/></Relationships>
</file>

<file path=ppt/slides/_rels/slide90.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s>
</file>

<file path=ppt/slides/_rels/slide91.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9" Type="http://schemas.openxmlformats.org/officeDocument/2006/relationships/image" Target="../media/image196.jpe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38" Type="http://schemas.openxmlformats.org/officeDocument/2006/relationships/image" Target="../media/image195.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41" Type="http://schemas.openxmlformats.org/officeDocument/2006/relationships/image" Target="../media/image198.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37" Type="http://schemas.openxmlformats.org/officeDocument/2006/relationships/image" Target="../media/image194.jpeg"/><Relationship Id="rId40" Type="http://schemas.openxmlformats.org/officeDocument/2006/relationships/image" Target="../media/image197.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36" Type="http://schemas.openxmlformats.org/officeDocument/2006/relationships/image" Target="../media/image193.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 Id="rId35" Type="http://schemas.openxmlformats.org/officeDocument/2006/relationships/image" Target="../media/image192.jpeg"/></Relationships>
</file>

<file path=ppt/slides/_rels/slide92.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s>
</file>

<file path=ppt/slides/_rels/slide93.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s>
</file>

<file path=ppt/slides/_rels/slide94.xml.rels><?xml version="1.0" encoding="UTF-8" standalone="yes"?>
<Relationships xmlns="http://schemas.openxmlformats.org/package/2006/relationships"><Relationship Id="rId8" Type="http://schemas.openxmlformats.org/officeDocument/2006/relationships/image" Target="../media/image163.jpeg"/><Relationship Id="rId13" Type="http://schemas.openxmlformats.org/officeDocument/2006/relationships/image" Target="../media/image168.jpeg"/><Relationship Id="rId18" Type="http://schemas.openxmlformats.org/officeDocument/2006/relationships/image" Target="../media/image173.jpeg"/><Relationship Id="rId26" Type="http://schemas.openxmlformats.org/officeDocument/2006/relationships/image" Target="../media/image178.png"/><Relationship Id="rId3" Type="http://schemas.openxmlformats.org/officeDocument/2006/relationships/image" Target="../media/image137.png"/><Relationship Id="rId21" Type="http://schemas.openxmlformats.org/officeDocument/2006/relationships/image" Target="../media/image176.png"/><Relationship Id="rId34" Type="http://schemas.openxmlformats.org/officeDocument/2006/relationships/image" Target="../media/image93.png"/><Relationship Id="rId7" Type="http://schemas.openxmlformats.org/officeDocument/2006/relationships/image" Target="../media/image162.jpeg"/><Relationship Id="rId12" Type="http://schemas.openxmlformats.org/officeDocument/2006/relationships/image" Target="../media/image167.jpeg"/><Relationship Id="rId17" Type="http://schemas.openxmlformats.org/officeDocument/2006/relationships/image" Target="../media/image172.jpeg"/><Relationship Id="rId25" Type="http://schemas.openxmlformats.org/officeDocument/2006/relationships/image" Target="../media/image45.png"/><Relationship Id="rId33" Type="http://schemas.openxmlformats.org/officeDocument/2006/relationships/image" Target="../media/image92.jpeg"/><Relationship Id="rId2" Type="http://schemas.openxmlformats.org/officeDocument/2006/relationships/image" Target="../media/image136.jpeg"/><Relationship Id="rId16" Type="http://schemas.openxmlformats.org/officeDocument/2006/relationships/image" Target="../media/image171.jpeg"/><Relationship Id="rId20" Type="http://schemas.openxmlformats.org/officeDocument/2006/relationships/image" Target="../media/image175.png"/><Relationship Id="rId29" Type="http://schemas.openxmlformats.org/officeDocument/2006/relationships/image" Target="../media/image75.jpeg"/><Relationship Id="rId1" Type="http://schemas.openxmlformats.org/officeDocument/2006/relationships/slideLayout" Target="../slideLayouts/slideLayout2.xml"/><Relationship Id="rId6" Type="http://schemas.openxmlformats.org/officeDocument/2006/relationships/image" Target="../media/image138.jpeg"/><Relationship Id="rId11" Type="http://schemas.openxmlformats.org/officeDocument/2006/relationships/image" Target="../media/image166.jpeg"/><Relationship Id="rId24" Type="http://schemas.openxmlformats.org/officeDocument/2006/relationships/image" Target="../media/image177.png"/><Relationship Id="rId32" Type="http://schemas.openxmlformats.org/officeDocument/2006/relationships/image" Target="../media/image91.jpeg"/><Relationship Id="rId5" Type="http://schemas.openxmlformats.org/officeDocument/2006/relationships/image" Target="../media/image155.jpeg"/><Relationship Id="rId15" Type="http://schemas.openxmlformats.org/officeDocument/2006/relationships/image" Target="../media/image170.jpeg"/><Relationship Id="rId23" Type="http://schemas.openxmlformats.org/officeDocument/2006/relationships/image" Target="../media/image152.tiff"/><Relationship Id="rId28" Type="http://schemas.openxmlformats.org/officeDocument/2006/relationships/image" Target="../media/image180.jpeg"/><Relationship Id="rId10" Type="http://schemas.openxmlformats.org/officeDocument/2006/relationships/image" Target="../media/image165.jpeg"/><Relationship Id="rId19" Type="http://schemas.openxmlformats.org/officeDocument/2006/relationships/image" Target="../media/image174.jpeg"/><Relationship Id="rId31" Type="http://schemas.openxmlformats.org/officeDocument/2006/relationships/image" Target="../media/image80.png"/><Relationship Id="rId4" Type="http://schemas.openxmlformats.org/officeDocument/2006/relationships/image" Target="../media/image157.jpeg"/><Relationship Id="rId9" Type="http://schemas.openxmlformats.org/officeDocument/2006/relationships/image" Target="../media/image153.jpeg"/><Relationship Id="rId14" Type="http://schemas.openxmlformats.org/officeDocument/2006/relationships/image" Target="../media/image169.jpeg"/><Relationship Id="rId22" Type="http://schemas.openxmlformats.org/officeDocument/2006/relationships/image" Target="../media/image151.tiff"/><Relationship Id="rId27" Type="http://schemas.openxmlformats.org/officeDocument/2006/relationships/image" Target="../media/image179.png"/><Relationship Id="rId30" Type="http://schemas.openxmlformats.org/officeDocument/2006/relationships/image" Target="../media/image74.jpe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35925" y="6442502"/>
            <a:ext cx="6272151"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Landing Page Mocks</a:t>
            </a:r>
          </a:p>
        </p:txBody>
      </p:sp>
    </p:spTree>
    <p:extLst>
      <p:ext uri="{BB962C8B-B14F-4D97-AF65-F5344CB8AC3E}">
        <p14:creationId xmlns:p14="http://schemas.microsoft.com/office/powerpoint/2010/main" val="39723785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70135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6406072"/>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56101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59437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39761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7244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42313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18887"/>
          <a:stretch/>
        </p:blipFill>
        <p:spPr bwMode="auto">
          <a:xfrm>
            <a:off x="0" y="-1"/>
            <a:ext cx="9235440" cy="448418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361683"/>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2719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78974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80280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79828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1393092"/>
            <a:ext cx="1600200" cy="683414"/>
          </a:xfrm>
          <a:prstGeom prst="rect">
            <a:avLst/>
          </a:prstGeom>
        </p:spPr>
      </p:pic>
      <p:cxnSp>
        <p:nvCxnSpPr>
          <p:cNvPr id="36" name="Straight Connector 35"/>
          <p:cNvCxnSpPr/>
          <p:nvPr/>
        </p:nvCxnSpPr>
        <p:spPr>
          <a:xfrm>
            <a:off x="-152400" y="179828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624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7187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9790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65695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66192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9713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65663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82545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26594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35300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7187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0" y="14986434"/>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7187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3" name="Rectangle 2"/>
          <p:cNvSpPr/>
          <p:nvPr/>
        </p:nvSpPr>
        <p:spPr>
          <a:xfrm>
            <a:off x="436210" y="6566318"/>
            <a:ext cx="4407408" cy="328269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499842" y="6636137"/>
            <a:ext cx="2791901" cy="584775"/>
          </a:xfrm>
          <a:prstGeom prst="rect">
            <a:avLst/>
          </a:prstGeom>
          <a:noFill/>
        </p:spPr>
        <p:txBody>
          <a:bodyPr wrap="square" rtlCol="0">
            <a:spAutoFit/>
          </a:bodyPr>
          <a:lstStyle/>
          <a:p>
            <a:r>
              <a:rPr lang="en-US" sz="3200" b="1" cap="small" dirty="0" err="1">
                <a:solidFill>
                  <a:schemeClr val="bg1"/>
                </a:solidFill>
                <a:latin typeface="Adelle Rg" panose="02000503060000020004" pitchFamily="2" charset="0"/>
              </a:rPr>
              <a:t>MakerShoe</a:t>
            </a:r>
            <a:endParaRPr lang="en-US" sz="3200" b="1" cap="small" dirty="0">
              <a:solidFill>
                <a:schemeClr val="bg1"/>
              </a:solidFill>
              <a:latin typeface="Adelle Rg" panose="02000503060000020004" pitchFamily="2" charset="0"/>
            </a:endParaRPr>
          </a:p>
        </p:txBody>
      </p:sp>
      <p:cxnSp>
        <p:nvCxnSpPr>
          <p:cNvPr id="38" name="Straight Connector 37"/>
          <p:cNvCxnSpPr/>
          <p:nvPr/>
        </p:nvCxnSpPr>
        <p:spPr>
          <a:xfrm>
            <a:off x="637099" y="7285524"/>
            <a:ext cx="24871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24805" y="7431506"/>
            <a:ext cx="3900842" cy="1569660"/>
          </a:xfrm>
          <a:prstGeom prst="rect">
            <a:avLst/>
          </a:prstGeom>
          <a:noFill/>
        </p:spPr>
        <p:txBody>
          <a:bodyPr wrap="square" rtlCol="0">
            <a:spAutoFit/>
          </a:bodyPr>
          <a:lstStyle/>
          <a:p>
            <a:r>
              <a:rPr lang="en-US" sz="3200" dirty="0">
                <a:solidFill>
                  <a:schemeClr val="bg1"/>
                </a:solidFill>
                <a:latin typeface="Adelle Rg" panose="02000503060000020004" pitchFamily="2" charset="0"/>
              </a:rPr>
              <a:t>Some subtitle here that sounds super awesome</a:t>
            </a:r>
          </a:p>
        </p:txBody>
      </p:sp>
      <p:sp>
        <p:nvSpPr>
          <p:cNvPr id="54" name="TextBox 53"/>
          <p:cNvSpPr txBox="1"/>
          <p:nvPr/>
        </p:nvSpPr>
        <p:spPr>
          <a:xfrm>
            <a:off x="4361366" y="9252015"/>
            <a:ext cx="482252" cy="598497"/>
          </a:xfrm>
          <a:prstGeom prst="rect">
            <a:avLst/>
          </a:prstGeom>
          <a:noFill/>
        </p:spPr>
        <p:txBody>
          <a:bodyPr wrap="square" rtlCol="0">
            <a:spAutoFit/>
          </a:bodyPr>
          <a:lstStyle/>
          <a:p>
            <a:r>
              <a:rPr lang="en-US" dirty="0">
                <a:solidFill>
                  <a:schemeClr val="bg1"/>
                </a:solidFill>
              </a:rPr>
              <a:t>&gt;</a:t>
            </a:r>
          </a:p>
        </p:txBody>
      </p:sp>
      <p:pic>
        <p:nvPicPr>
          <p:cNvPr id="50" name="Picture 4" descr="https://openclipart.org/image/2400px/svg_to_png/222076/Mouse-Cursor-Arow-Fixed.png"/>
          <p:cNvPicPr>
            <a:picLocks noChangeAspect="1" noChangeArrowheads="1"/>
          </p:cNvPicPr>
          <p:nvPr/>
        </p:nvPicPr>
        <p:blipFill>
          <a:blip r:embed="rId24" cstate="print">
            <a:extLst>
              <a:ext uri="{28A0092B-C50C-407E-A947-70E740481C1C}">
                <a14:useLocalDpi xmlns:a14="http://schemas.microsoft.com/office/drawing/2010/main" val="0"/>
              </a:ext>
            </a:extLst>
          </a:blip>
          <a:srcRect/>
          <a:stretch>
            <a:fillRect/>
          </a:stretch>
        </p:blipFill>
        <p:spPr bwMode="auto">
          <a:xfrm>
            <a:off x="3776365" y="9031601"/>
            <a:ext cx="380372" cy="5698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4988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77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71363" y="4037909"/>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56101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59437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39761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6657233"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Adelle Rg" panose="02000503060000020004" pitchFamily="2" charset="0"/>
              </a:rPr>
              <a:t>We are the </a:t>
            </a:r>
            <a:r>
              <a:rPr lang="en-US" sz="2800" b="1" dirty="0">
                <a:solidFill>
                  <a:srgbClr val="00B0F0"/>
                </a:solidFill>
                <a:latin typeface="Adelle Rg" panose="02000503060000020004" pitchFamily="2" charset="0"/>
              </a:rPr>
              <a:t>Makeability Lab</a:t>
            </a:r>
            <a:r>
              <a:rPr lang="en-US" sz="2800"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42313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78974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80280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79828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79828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562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0329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2932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8837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2855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58805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5687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0329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0" y="14986434"/>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0329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07379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13716000"/>
            <a:ext cx="9144000" cy="6629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63277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71363" y="4037909"/>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4435554"/>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4769231"/>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2801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6657233"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prstClr val="black"/>
                </a:solidFill>
                <a:latin typeface="Adelle Rg" panose="02000503060000020004" pitchFamily="2" charset="0"/>
              </a:rPr>
              <a:t>We are the </a:t>
            </a:r>
            <a:r>
              <a:rPr lang="en-US" sz="2800" b="1" dirty="0">
                <a:solidFill>
                  <a:srgbClr val="00B0F0"/>
                </a:solidFill>
                <a:latin typeface="Adelle Rg" panose="02000503060000020004" pitchFamily="2" charset="0"/>
              </a:rPr>
              <a:t>Makeability Lab</a:t>
            </a:r>
            <a:r>
              <a:rPr lang="en-US" sz="2800"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3056763"/>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3056763"/>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3056763"/>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3056763"/>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6722920"/>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6853471"/>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6808312"/>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6808312"/>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562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0329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2932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8837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2855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58805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5687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0329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08476" y="12877662"/>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0329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1761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60" name="Group 59"/>
          <p:cNvGrpSpPr/>
          <p:nvPr/>
        </p:nvGrpSpPr>
        <p:grpSpPr>
          <a:xfrm>
            <a:off x="313191" y="8623717"/>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8">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nvGrpSpPr>
          <p:cNvPr id="63" name="Group 62"/>
          <p:cNvGrpSpPr/>
          <p:nvPr/>
        </p:nvGrpSpPr>
        <p:grpSpPr>
          <a:xfrm>
            <a:off x="263604" y="7076450"/>
            <a:ext cx="1107996" cy="924550"/>
            <a:chOff x="481263" y="6576060"/>
            <a:chExt cx="1107996" cy="924550"/>
          </a:xfrm>
        </p:grpSpPr>
        <p:pic>
          <p:nvPicPr>
            <p:cNvPr id="64" name="Picture 63"/>
            <p:cNvPicPr>
              <a:picLocks noChangeAspect="1"/>
            </p:cNvPicPr>
            <p:nvPr/>
          </p:nvPicPr>
          <p:blipFill>
            <a:blip r:embed="rId24"/>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2256280" y="7079124"/>
            <a:ext cx="1013419" cy="921876"/>
            <a:chOff x="1752600" y="6578734"/>
            <a:chExt cx="1013419" cy="921876"/>
          </a:xfrm>
        </p:grpSpPr>
        <p:pic>
          <p:nvPicPr>
            <p:cNvPr id="67" name="Picture 66"/>
            <p:cNvPicPr>
              <a:picLocks noChangeAspect="1"/>
            </p:cNvPicPr>
            <p:nvPr/>
          </p:nvPicPr>
          <p:blipFill>
            <a:blip r:embed="rId25"/>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4154379" y="7046645"/>
            <a:ext cx="681355" cy="954355"/>
            <a:chOff x="3124395" y="6546255"/>
            <a:chExt cx="681355" cy="954355"/>
          </a:xfrm>
        </p:grpSpPr>
        <p:pic>
          <p:nvPicPr>
            <p:cNvPr id="70" name="Picture 69"/>
            <p:cNvPicPr>
              <a:picLocks noChangeAspect="1"/>
            </p:cNvPicPr>
            <p:nvPr/>
          </p:nvPicPr>
          <p:blipFill>
            <a:blip r:embed="rId26"/>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5720414" y="7095111"/>
            <a:ext cx="1167307" cy="905889"/>
            <a:chOff x="4304963" y="6594721"/>
            <a:chExt cx="1167307" cy="905889"/>
          </a:xfrm>
        </p:grpSpPr>
        <p:pic>
          <p:nvPicPr>
            <p:cNvPr id="73" name="Picture 72"/>
            <p:cNvPicPr>
              <a:picLocks noChangeAspect="1"/>
            </p:cNvPicPr>
            <p:nvPr/>
          </p:nvPicPr>
          <p:blipFill>
            <a:blip r:embed="rId27"/>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7772400" y="7081336"/>
            <a:ext cx="1003801" cy="919664"/>
            <a:chOff x="5529531" y="6580946"/>
            <a:chExt cx="1003801" cy="919664"/>
          </a:xfrm>
        </p:grpSpPr>
        <p:pic>
          <p:nvPicPr>
            <p:cNvPr id="76" name="Picture 75"/>
            <p:cNvPicPr>
              <a:picLocks noChangeAspect="1"/>
            </p:cNvPicPr>
            <p:nvPr/>
          </p:nvPicPr>
          <p:blipFill>
            <a:blip r:embed="rId28"/>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pic>
        <p:nvPicPr>
          <p:cNvPr id="11" name="Picture 10"/>
          <p:cNvPicPr>
            <a:picLocks noChangeAspect="1"/>
          </p:cNvPicPr>
          <p:nvPr/>
        </p:nvPicPr>
        <p:blipFill rotWithShape="1">
          <a:blip r:embed="rId29"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31"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Tree>
    <p:extLst>
      <p:ext uri="{BB962C8B-B14F-4D97-AF65-F5344CB8AC3E}">
        <p14:creationId xmlns:p14="http://schemas.microsoft.com/office/powerpoint/2010/main" val="4935978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49387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a:t>
            </a:r>
          </a:p>
        </p:txBody>
      </p:sp>
      <p:grpSp>
        <p:nvGrpSpPr>
          <p:cNvPr id="60" name="Group 59"/>
          <p:cNvGrpSpPr/>
          <p:nvPr/>
        </p:nvGrpSpPr>
        <p:grpSpPr>
          <a:xfrm>
            <a:off x="313191" y="8623717"/>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8">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nvGrpSpPr>
          <p:cNvPr id="63" name="Group 62"/>
          <p:cNvGrpSpPr/>
          <p:nvPr/>
        </p:nvGrpSpPr>
        <p:grpSpPr>
          <a:xfrm>
            <a:off x="263604" y="7076450"/>
            <a:ext cx="1107996" cy="924550"/>
            <a:chOff x="481263" y="6576060"/>
            <a:chExt cx="1107996" cy="924550"/>
          </a:xfrm>
        </p:grpSpPr>
        <p:pic>
          <p:nvPicPr>
            <p:cNvPr id="64" name="Picture 63"/>
            <p:cNvPicPr>
              <a:picLocks noChangeAspect="1"/>
            </p:cNvPicPr>
            <p:nvPr/>
          </p:nvPicPr>
          <p:blipFill>
            <a:blip r:embed="rId24"/>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2256280" y="7079124"/>
            <a:ext cx="1013419" cy="921876"/>
            <a:chOff x="1752600" y="6578734"/>
            <a:chExt cx="1013419" cy="921876"/>
          </a:xfrm>
        </p:grpSpPr>
        <p:pic>
          <p:nvPicPr>
            <p:cNvPr id="67" name="Picture 66"/>
            <p:cNvPicPr>
              <a:picLocks noChangeAspect="1"/>
            </p:cNvPicPr>
            <p:nvPr/>
          </p:nvPicPr>
          <p:blipFill>
            <a:blip r:embed="rId25"/>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4154379" y="7046645"/>
            <a:ext cx="681355" cy="954355"/>
            <a:chOff x="3124395" y="6546255"/>
            <a:chExt cx="681355" cy="954355"/>
          </a:xfrm>
        </p:grpSpPr>
        <p:pic>
          <p:nvPicPr>
            <p:cNvPr id="70" name="Picture 69"/>
            <p:cNvPicPr>
              <a:picLocks noChangeAspect="1"/>
            </p:cNvPicPr>
            <p:nvPr/>
          </p:nvPicPr>
          <p:blipFill>
            <a:blip r:embed="rId26"/>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5720414" y="7095111"/>
            <a:ext cx="1167307" cy="905889"/>
            <a:chOff x="4304963" y="6594721"/>
            <a:chExt cx="1167307" cy="905889"/>
          </a:xfrm>
        </p:grpSpPr>
        <p:pic>
          <p:nvPicPr>
            <p:cNvPr id="73" name="Picture 72"/>
            <p:cNvPicPr>
              <a:picLocks noChangeAspect="1"/>
            </p:cNvPicPr>
            <p:nvPr/>
          </p:nvPicPr>
          <p:blipFill>
            <a:blip r:embed="rId27"/>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7772400" y="7081336"/>
            <a:ext cx="1003801" cy="919664"/>
            <a:chOff x="5529531" y="6580946"/>
            <a:chExt cx="1003801" cy="919664"/>
          </a:xfrm>
        </p:grpSpPr>
        <p:pic>
          <p:nvPicPr>
            <p:cNvPr id="76" name="Picture 75"/>
            <p:cNvPicPr>
              <a:picLocks noChangeAspect="1"/>
            </p:cNvPicPr>
            <p:nvPr/>
          </p:nvPicPr>
          <p:blipFill>
            <a:blip r:embed="rId28"/>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pic>
        <p:nvPicPr>
          <p:cNvPr id="11" name="Picture 10"/>
          <p:cNvPicPr>
            <a:picLocks noChangeAspect="1"/>
          </p:cNvPicPr>
          <p:nvPr/>
        </p:nvPicPr>
        <p:blipFill rotWithShape="1">
          <a:blip r:embed="rId29"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31"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78" name="TextBox 77"/>
          <p:cNvSpPr txBox="1"/>
          <p:nvPr/>
        </p:nvSpPr>
        <p:spPr>
          <a:xfrm>
            <a:off x="7183291" y="954613"/>
            <a:ext cx="1524000" cy="2323508"/>
          </a:xfrm>
          <a:prstGeom prst="rect">
            <a:avLst/>
          </a:prstGeom>
          <a:solidFill>
            <a:schemeClr val="tx1">
              <a:alpha val="4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schemeClr val="bg1"/>
                </a:solidFill>
              </a:rPr>
              <a:t>RECENT NEWS</a:t>
            </a:r>
          </a:p>
          <a:p>
            <a:r>
              <a:rPr lang="en-US" sz="700" b="1" dirty="0">
                <a:solidFill>
                  <a:schemeClr val="bg1"/>
                </a:solidFill>
              </a:rPr>
              <a:t>Nov 5, 2015 – Headline</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r>
              <a:rPr lang="en-US" sz="700" b="1" dirty="0">
                <a:solidFill>
                  <a:schemeClr val="bg1"/>
                </a:solidFill>
              </a:rPr>
              <a:t>June 26, 2015 – Headline Text</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r>
              <a:rPr lang="en-US" sz="700" b="1" dirty="0">
                <a:solidFill>
                  <a:schemeClr val="bg1"/>
                </a:solidFill>
              </a:rPr>
              <a:t>Nov 5, 2015 – Headline</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r>
              <a:rPr lang="en-US" sz="700" b="1" dirty="0">
                <a:solidFill>
                  <a:schemeClr val="bg1"/>
                </a:solidFill>
              </a:rPr>
              <a:t>June 26, 2015 – Headline Text</a:t>
            </a:r>
          </a:p>
          <a:p>
            <a:r>
              <a:rPr lang="en-US" sz="700" dirty="0">
                <a:solidFill>
                  <a:schemeClr val="bg1"/>
                </a:solidFill>
              </a:rPr>
              <a:t>Text about this headline. Text about this headline. Text about this headline. Text about this headline.</a:t>
            </a:r>
          </a:p>
          <a:p>
            <a:endParaRPr lang="en-US" sz="700" dirty="0">
              <a:solidFill>
                <a:schemeClr val="bg1"/>
              </a:solidFill>
            </a:endParaRPr>
          </a:p>
          <a:p>
            <a:endParaRPr lang="en-US" sz="800" dirty="0">
              <a:solidFill>
                <a:schemeClr val="bg1"/>
              </a:solidFill>
            </a:endParaRPr>
          </a:p>
          <a:p>
            <a:pPr lvl="0"/>
            <a:endParaRPr lang="en-US" sz="900" b="1" dirty="0">
              <a:solidFill>
                <a:schemeClr val="bg1"/>
              </a:solidFill>
            </a:endParaRPr>
          </a:p>
          <a:p>
            <a:endParaRPr lang="en-US" sz="700" dirty="0">
              <a:solidFill>
                <a:schemeClr val="bg1"/>
              </a:solidFill>
            </a:endParaRPr>
          </a:p>
        </p:txBody>
      </p:sp>
    </p:spTree>
    <p:extLst>
      <p:ext uri="{BB962C8B-B14F-4D97-AF65-F5344CB8AC3E}">
        <p14:creationId xmlns:p14="http://schemas.microsoft.com/office/powerpoint/2010/main" val="249845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283028"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5">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7764"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60" name="Group 59"/>
          <p:cNvGrpSpPr/>
          <p:nvPr/>
        </p:nvGrpSpPr>
        <p:grpSpPr>
          <a:xfrm>
            <a:off x="378507" y="8623717"/>
            <a:ext cx="6328979" cy="4766053"/>
            <a:chOff x="431954" y="12322734"/>
            <a:chExt cx="5587846" cy="4207941"/>
          </a:xfrm>
        </p:grpSpPr>
        <p:pic>
          <p:nvPicPr>
            <p:cNvPr id="1027" name="Picture 3"/>
            <p:cNvPicPr>
              <a:picLocks noChangeAspect="1" noChangeArrowheads="1"/>
            </p:cNvPicPr>
            <p:nvPr/>
          </p:nvPicPr>
          <p:blipFill rotWithShape="1">
            <a:blip r:embed="rId18">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1"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grpSp>
      <p:sp>
        <p:nvSpPr>
          <p:cNvPr id="49" name="TextBox 48"/>
          <p:cNvSpPr txBox="1"/>
          <p:nvPr/>
        </p:nvSpPr>
        <p:spPr>
          <a:xfrm>
            <a:off x="367764"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42" name="TextBox 41"/>
          <p:cNvSpPr txBox="1"/>
          <p:nvPr/>
        </p:nvSpPr>
        <p:spPr>
          <a:xfrm>
            <a:off x="365815" y="6068246"/>
            <a:ext cx="8297127"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nvGrpSpPr>
          <p:cNvPr id="63" name="Group 62"/>
          <p:cNvGrpSpPr/>
          <p:nvPr/>
        </p:nvGrpSpPr>
        <p:grpSpPr>
          <a:xfrm>
            <a:off x="263604" y="7192605"/>
            <a:ext cx="1107996" cy="924550"/>
            <a:chOff x="481263" y="6576060"/>
            <a:chExt cx="1107996" cy="924550"/>
          </a:xfrm>
        </p:grpSpPr>
        <p:pic>
          <p:nvPicPr>
            <p:cNvPr id="64" name="Picture 63"/>
            <p:cNvPicPr>
              <a:picLocks noChangeAspect="1"/>
            </p:cNvPicPr>
            <p:nvPr/>
          </p:nvPicPr>
          <p:blipFill>
            <a:blip r:embed="rId23"/>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2256280" y="7195279"/>
            <a:ext cx="1013419" cy="921876"/>
            <a:chOff x="1752600" y="6578734"/>
            <a:chExt cx="1013419" cy="921876"/>
          </a:xfrm>
        </p:grpSpPr>
        <p:pic>
          <p:nvPicPr>
            <p:cNvPr id="67" name="Picture 66"/>
            <p:cNvPicPr>
              <a:picLocks noChangeAspect="1"/>
            </p:cNvPicPr>
            <p:nvPr/>
          </p:nvPicPr>
          <p:blipFill>
            <a:blip r:embed="rId24"/>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4154379" y="7162800"/>
            <a:ext cx="681355" cy="954355"/>
            <a:chOff x="3124395" y="6546255"/>
            <a:chExt cx="681355" cy="954355"/>
          </a:xfrm>
        </p:grpSpPr>
        <p:pic>
          <p:nvPicPr>
            <p:cNvPr id="70" name="Picture 69"/>
            <p:cNvPicPr>
              <a:picLocks noChangeAspect="1"/>
            </p:cNvPicPr>
            <p:nvPr/>
          </p:nvPicPr>
          <p:blipFill>
            <a:blip r:embed="rId25"/>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5720414" y="7211266"/>
            <a:ext cx="1167307" cy="905889"/>
            <a:chOff x="4304963" y="6594721"/>
            <a:chExt cx="1167307" cy="905889"/>
          </a:xfrm>
        </p:grpSpPr>
        <p:pic>
          <p:nvPicPr>
            <p:cNvPr id="73" name="Picture 72"/>
            <p:cNvPicPr>
              <a:picLocks noChangeAspect="1"/>
            </p:cNvPicPr>
            <p:nvPr/>
          </p:nvPicPr>
          <p:blipFill>
            <a:blip r:embed="rId26"/>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7772400" y="7197491"/>
            <a:ext cx="1003801" cy="919664"/>
            <a:chOff x="5529531" y="6580946"/>
            <a:chExt cx="1003801" cy="919664"/>
          </a:xfrm>
        </p:grpSpPr>
        <p:pic>
          <p:nvPicPr>
            <p:cNvPr id="76" name="Picture 75"/>
            <p:cNvPicPr>
              <a:picLocks noChangeAspect="1"/>
            </p:cNvPicPr>
            <p:nvPr/>
          </p:nvPicPr>
          <p:blipFill>
            <a:blip r:embed="rId27"/>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pic>
        <p:nvPicPr>
          <p:cNvPr id="11" name="Picture 10"/>
          <p:cNvPicPr>
            <a:picLocks noChangeAspect="1"/>
          </p:cNvPicPr>
          <p:nvPr/>
        </p:nvPicPr>
        <p:blipFill rotWithShape="1">
          <a:blip r:embed="rId28"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30"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78" name="TextBox 77"/>
          <p:cNvSpPr txBox="1"/>
          <p:nvPr/>
        </p:nvSpPr>
        <p:spPr>
          <a:xfrm>
            <a:off x="6808210" y="8537055"/>
            <a:ext cx="2058579"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1000" b="1" dirty="0">
                <a:solidFill>
                  <a:prstClr val="black"/>
                </a:solidFill>
              </a:rPr>
              <a:t>RECENT TWEETS</a:t>
            </a:r>
          </a:p>
          <a:p>
            <a:r>
              <a:rPr lang="en-US" sz="800" b="1" dirty="0">
                <a:solidFill>
                  <a:prstClr val="black">
                    <a:lumMod val="75000"/>
                    <a:lumOff val="25000"/>
                  </a:prstClr>
                </a:solidFill>
              </a:rPr>
              <a:t>Nov 5, 2015 – Tweet 1</a:t>
            </a:r>
          </a:p>
          <a:p>
            <a:r>
              <a:rPr lang="en-US" sz="800" dirty="0">
                <a:solidFill>
                  <a:prstClr val="black">
                    <a:lumMod val="75000"/>
                    <a:lumOff val="25000"/>
                  </a:prstClr>
                </a:solidFill>
              </a:rPr>
              <a:t>Tweet 1</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Tweet 2</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Tweet 1</a:t>
            </a:r>
          </a:p>
          <a:p>
            <a:r>
              <a:rPr lang="en-US" sz="800" dirty="0">
                <a:solidFill>
                  <a:prstClr val="black">
                    <a:lumMod val="75000"/>
                    <a:lumOff val="25000"/>
                  </a:prstClr>
                </a:solidFill>
              </a:rPr>
              <a:t>Tweet 1</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Tweet 2</a:t>
            </a:r>
          </a:p>
          <a:p>
            <a:endParaRPr lang="en-US" sz="800" dirty="0">
              <a:solidFill>
                <a:prstClr val="black">
                  <a:lumMod val="75000"/>
                  <a:lumOff val="25000"/>
                </a:prstClr>
              </a:solidFill>
            </a:endParaRPr>
          </a:p>
          <a:p>
            <a:r>
              <a:rPr lang="en-US" sz="800" dirty="0">
                <a:solidFill>
                  <a:prstClr val="black">
                    <a:lumMod val="75000"/>
                    <a:lumOff val="25000"/>
                  </a:prstClr>
                </a:solidFill>
                <a:latin typeface="Calibri"/>
              </a:rPr>
              <a:t>.</a:t>
            </a:r>
          </a:p>
          <a:p>
            <a:endParaRPr lang="en-US" sz="1000" b="1" dirty="0">
              <a:solidFill>
                <a:prstClr val="black"/>
              </a:solidFill>
            </a:endParaRPr>
          </a:p>
          <a:p>
            <a:endParaRPr lang="en-US" sz="800" dirty="0">
              <a:solidFill>
                <a:prstClr val="black">
                  <a:lumMod val="75000"/>
                  <a:lumOff val="25000"/>
                </a:prstClr>
              </a:solidFill>
            </a:endParaRPr>
          </a:p>
        </p:txBody>
      </p:sp>
      <p:sp>
        <p:nvSpPr>
          <p:cNvPr id="80" name="TextBox 79"/>
          <p:cNvSpPr txBox="1"/>
          <p:nvPr/>
        </p:nvSpPr>
        <p:spPr>
          <a:xfrm>
            <a:off x="6881936" y="8305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Tree>
    <p:extLst>
      <p:ext uri="{BB962C8B-B14F-4D97-AF65-F5344CB8AC3E}">
        <p14:creationId xmlns:p14="http://schemas.microsoft.com/office/powerpoint/2010/main" val="16552028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3575272"/>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sp>
        <p:nvSpPr>
          <p:cNvPr id="49" name="TextBox 48"/>
          <p:cNvSpPr txBox="1"/>
          <p:nvPr/>
        </p:nvSpPr>
        <p:spPr>
          <a:xfrm>
            <a:off x="367195"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383237" y="6068246"/>
            <a:ext cx="6550963" cy="523220"/>
          </a:xfrm>
          <a:prstGeom prst="rect">
            <a:avLst/>
          </a:prstGeom>
          <a:noFill/>
        </p:spPr>
        <p:txBody>
          <a:bodyPr wrap="square" lIns="0" rtlCol="0">
            <a:spAutoFit/>
          </a:bodyPr>
          <a:lstStyle/>
          <a:p>
            <a:r>
              <a:rPr lang="en-US" sz="1400" dirty="0">
                <a:solidFill>
                  <a:prstClr val="black"/>
                </a:solidFill>
                <a:latin typeface="Adelle Rg" panose="02000503060000020004" pitchFamily="2" charset="0"/>
              </a:rPr>
              <a:t>Our Mission is to build and create technologies with a high social value and impact in accessibility, education, health and sustainability.</a:t>
            </a:r>
          </a:p>
        </p:txBody>
      </p:sp>
      <p:grpSp>
        <p:nvGrpSpPr>
          <p:cNvPr id="52" name="Group 51"/>
          <p:cNvGrpSpPr/>
          <p:nvPr/>
        </p:nvGrpSpPr>
        <p:grpSpPr>
          <a:xfrm>
            <a:off x="272964" y="6665645"/>
            <a:ext cx="6750637" cy="954355"/>
            <a:chOff x="272964" y="6781800"/>
            <a:chExt cx="6750637" cy="954355"/>
          </a:xfrm>
        </p:grpSpPr>
        <p:grpSp>
          <p:nvGrpSpPr>
            <p:cNvPr id="63" name="Group 62"/>
            <p:cNvGrpSpPr/>
            <p:nvPr/>
          </p:nvGrpSpPr>
          <p:grpSpPr>
            <a:xfrm>
              <a:off x="272964" y="6811605"/>
              <a:ext cx="1107996" cy="924550"/>
              <a:chOff x="481263" y="6576060"/>
              <a:chExt cx="1107996" cy="924550"/>
            </a:xfrm>
          </p:grpSpPr>
          <p:pic>
            <p:nvPicPr>
              <p:cNvPr id="64" name="Picture 63"/>
              <p:cNvPicPr>
                <a:picLocks noChangeAspect="1"/>
              </p:cNvPicPr>
              <p:nvPr/>
            </p:nvPicPr>
            <p:blipFill>
              <a:blip r:embed="rId5"/>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825150" y="6814279"/>
              <a:ext cx="1013419" cy="921876"/>
              <a:chOff x="1752600" y="6578734"/>
              <a:chExt cx="1013419" cy="921876"/>
            </a:xfrm>
          </p:grpSpPr>
          <p:pic>
            <p:nvPicPr>
              <p:cNvPr id="67" name="Picture 66"/>
              <p:cNvPicPr>
                <a:picLocks noChangeAspect="1"/>
              </p:cNvPicPr>
              <p:nvPr/>
            </p:nvPicPr>
            <p:blipFill>
              <a:blip r:embed="rId6"/>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3282759" y="6781800"/>
              <a:ext cx="681355" cy="954355"/>
              <a:chOff x="3124395" y="6546255"/>
              <a:chExt cx="681355" cy="954355"/>
            </a:xfrm>
          </p:grpSpPr>
          <p:pic>
            <p:nvPicPr>
              <p:cNvPr id="70" name="Picture 69"/>
              <p:cNvPicPr>
                <a:picLocks noChangeAspect="1"/>
              </p:cNvPicPr>
              <p:nvPr/>
            </p:nvPicPr>
            <p:blipFill>
              <a:blip r:embed="rId7"/>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4408304" y="6830266"/>
              <a:ext cx="1167307" cy="905889"/>
              <a:chOff x="4304963" y="6594721"/>
              <a:chExt cx="1167307" cy="905889"/>
            </a:xfrm>
          </p:grpSpPr>
          <p:pic>
            <p:nvPicPr>
              <p:cNvPr id="73" name="Picture 72"/>
              <p:cNvPicPr>
                <a:picLocks noChangeAspect="1"/>
              </p:cNvPicPr>
              <p:nvPr/>
            </p:nvPicPr>
            <p:blipFill>
              <a:blip r:embed="rId8"/>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6019800" y="6816491"/>
              <a:ext cx="1003801" cy="919664"/>
              <a:chOff x="5529531" y="6580946"/>
              <a:chExt cx="1003801" cy="919664"/>
            </a:xfrm>
          </p:grpSpPr>
          <p:pic>
            <p:nvPicPr>
              <p:cNvPr id="76" name="Picture 75"/>
              <p:cNvPicPr>
                <a:picLocks noChangeAspect="1"/>
              </p:cNvPicPr>
              <p:nvPr/>
            </p:nvPicPr>
            <p:blipFill>
              <a:blip r:embed="rId9"/>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2" name="Group 31"/>
          <p:cNvGrpSpPr/>
          <p:nvPr/>
        </p:nvGrpSpPr>
        <p:grpSpPr>
          <a:xfrm>
            <a:off x="377895" y="10287000"/>
            <a:ext cx="6660944" cy="2140791"/>
            <a:chOff x="430252" y="11270409"/>
            <a:chExt cx="6660944" cy="2140791"/>
          </a:xfrm>
        </p:grpSpPr>
        <p:sp>
          <p:nvSpPr>
            <p:cNvPr id="79" name="TextBox 78"/>
            <p:cNvSpPr txBox="1"/>
            <p:nvPr/>
          </p:nvSpPr>
          <p:spPr>
            <a:xfrm>
              <a:off x="430252" y="11270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80" name="Group 79"/>
            <p:cNvGrpSpPr/>
            <p:nvPr/>
          </p:nvGrpSpPr>
          <p:grpSpPr>
            <a:xfrm>
              <a:off x="457200" y="11687477"/>
              <a:ext cx="6633996" cy="1723723"/>
              <a:chOff x="253093" y="5142117"/>
              <a:chExt cx="8232720" cy="2139122"/>
            </a:xfrm>
          </p:grpSpPr>
          <p:pic>
            <p:nvPicPr>
              <p:cNvPr id="81" name="Picture 2" descr="http://www.cs.umd.edu/~jonf/talks/icons/Froehlich_SocialFabrics_HCILSymposium2015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2" name="Picture 81" descr="http://www.cs.umd.edu/~jonf/talks/icons/Froehlich_MakingWithASocialPurpose_SocialHack2015_v3_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3" name="Picture 6" descr="http://www.cs.umd.edu/~jonf/talks/icons/Froehlich_MakingWithASocialPurpose_AmericanUniversity2015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4" name="Picture 8" descr="http://www.cs.umd.edu/~jonf/talks/icons/Froehlich_CrowdPoweredStreetViewAccessibility_CMU-HCII_v6_Public_pptx_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86" name="TextBox 85"/>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7" name="TextBox 86"/>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8" name="TextBox 87"/>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grpSp>
      <p:grpSp>
        <p:nvGrpSpPr>
          <p:cNvPr id="3" name="Group 2"/>
          <p:cNvGrpSpPr/>
          <p:nvPr/>
        </p:nvGrpSpPr>
        <p:grpSpPr>
          <a:xfrm>
            <a:off x="339468" y="8077200"/>
            <a:ext cx="6657234" cy="1512837"/>
            <a:chOff x="398769" y="9144000"/>
            <a:chExt cx="6657234" cy="1512837"/>
          </a:xfrm>
        </p:grpSpPr>
        <p:sp>
          <p:nvSpPr>
            <p:cNvPr id="89" name="TextBox 88"/>
            <p:cNvSpPr txBox="1"/>
            <p:nvPr/>
          </p:nvSpPr>
          <p:spPr>
            <a:xfrm>
              <a:off x="433449" y="91440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90"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17534"/>
            <a:stretch/>
          </p:blipFill>
          <p:spPr bwMode="auto">
            <a:xfrm>
              <a:off x="398769"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1"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10486"/>
            <a:stretch/>
          </p:blipFill>
          <p:spPr bwMode="auto">
            <a:xfrm>
              <a:off x="2063111"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2" name="Picture 5"/>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15260"/>
            <a:stretch/>
          </p:blipFill>
          <p:spPr bwMode="auto">
            <a:xfrm>
              <a:off x="3727453"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3" name="Picture 7"/>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4333" b="4341"/>
            <a:stretch/>
          </p:blipFill>
          <p:spPr bwMode="auto">
            <a:xfrm>
              <a:off x="5391795" y="94911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
        <p:nvSpPr>
          <p:cNvPr id="94" name="TextBox 93"/>
          <p:cNvSpPr txBox="1"/>
          <p:nvPr/>
        </p:nvSpPr>
        <p:spPr>
          <a:xfrm>
            <a:off x="7256008" y="5757453"/>
            <a:ext cx="1524000" cy="7120348"/>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b="1" dirty="0">
              <a:solidFill>
                <a:schemeClr val="tx1">
                  <a:lumMod val="75000"/>
                  <a:lumOff val="25000"/>
                </a:schemeClr>
              </a:solidFill>
            </a:endParaRPr>
          </a:p>
          <a:p>
            <a:endParaRPr lang="en-US" sz="700" b="1"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pPr lvl="0"/>
            <a:endParaRPr lang="en-US" sz="900" b="1" dirty="0"/>
          </a:p>
          <a:p>
            <a:endParaRPr lang="en-US" sz="700" dirty="0">
              <a:solidFill>
                <a:schemeClr val="tx1">
                  <a:lumMod val="75000"/>
                  <a:lumOff val="25000"/>
                </a:schemeClr>
              </a:solidFill>
            </a:endParaRPr>
          </a:p>
        </p:txBody>
      </p:sp>
    </p:spTree>
    <p:extLst>
      <p:ext uri="{BB962C8B-B14F-4D97-AF65-F5344CB8AC3E}">
        <p14:creationId xmlns:p14="http://schemas.microsoft.com/office/powerpoint/2010/main" val="6176596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3575272"/>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sp>
        <p:nvSpPr>
          <p:cNvPr id="49" name="TextBox 48"/>
          <p:cNvSpPr txBox="1"/>
          <p:nvPr/>
        </p:nvSpPr>
        <p:spPr>
          <a:xfrm>
            <a:off x="367195"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383237" y="6068246"/>
            <a:ext cx="6550963" cy="523220"/>
          </a:xfrm>
          <a:prstGeom prst="rect">
            <a:avLst/>
          </a:prstGeom>
          <a:noFill/>
        </p:spPr>
        <p:txBody>
          <a:bodyPr wrap="square" lIns="0" rtlCol="0">
            <a:spAutoFit/>
          </a:bodyPr>
          <a:lstStyle/>
          <a:p>
            <a:r>
              <a:rPr lang="en-US" sz="1400" dirty="0">
                <a:solidFill>
                  <a:prstClr val="black"/>
                </a:solidFill>
                <a:latin typeface="Adelle Rg" panose="02000503060000020004" pitchFamily="2" charset="0"/>
              </a:rPr>
              <a:t>Our Mission is to build and create technologies with a high social value and impact in accessibility, education, health and sustainability.</a:t>
            </a:r>
          </a:p>
        </p:txBody>
      </p:sp>
      <p:grpSp>
        <p:nvGrpSpPr>
          <p:cNvPr id="52" name="Group 51"/>
          <p:cNvGrpSpPr/>
          <p:nvPr/>
        </p:nvGrpSpPr>
        <p:grpSpPr>
          <a:xfrm>
            <a:off x="272964" y="6665645"/>
            <a:ext cx="6750637" cy="954355"/>
            <a:chOff x="272964" y="6781800"/>
            <a:chExt cx="6750637" cy="954355"/>
          </a:xfrm>
        </p:grpSpPr>
        <p:grpSp>
          <p:nvGrpSpPr>
            <p:cNvPr id="63" name="Group 62"/>
            <p:cNvGrpSpPr/>
            <p:nvPr/>
          </p:nvGrpSpPr>
          <p:grpSpPr>
            <a:xfrm>
              <a:off x="272964" y="6811605"/>
              <a:ext cx="1107996" cy="924550"/>
              <a:chOff x="481263" y="6576060"/>
              <a:chExt cx="1107996" cy="924550"/>
            </a:xfrm>
          </p:grpSpPr>
          <p:pic>
            <p:nvPicPr>
              <p:cNvPr id="64" name="Picture 63"/>
              <p:cNvPicPr>
                <a:picLocks noChangeAspect="1"/>
              </p:cNvPicPr>
              <p:nvPr/>
            </p:nvPicPr>
            <p:blipFill>
              <a:blip r:embed="rId5"/>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825150" y="6814279"/>
              <a:ext cx="1013419" cy="921876"/>
              <a:chOff x="1752600" y="6578734"/>
              <a:chExt cx="1013419" cy="921876"/>
            </a:xfrm>
          </p:grpSpPr>
          <p:pic>
            <p:nvPicPr>
              <p:cNvPr id="67" name="Picture 66"/>
              <p:cNvPicPr>
                <a:picLocks noChangeAspect="1"/>
              </p:cNvPicPr>
              <p:nvPr/>
            </p:nvPicPr>
            <p:blipFill>
              <a:blip r:embed="rId6"/>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3282759" y="6781800"/>
              <a:ext cx="681355" cy="954355"/>
              <a:chOff x="3124395" y="6546255"/>
              <a:chExt cx="681355" cy="954355"/>
            </a:xfrm>
          </p:grpSpPr>
          <p:pic>
            <p:nvPicPr>
              <p:cNvPr id="70" name="Picture 69"/>
              <p:cNvPicPr>
                <a:picLocks noChangeAspect="1"/>
              </p:cNvPicPr>
              <p:nvPr/>
            </p:nvPicPr>
            <p:blipFill>
              <a:blip r:embed="rId7"/>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4408304" y="6830266"/>
              <a:ext cx="1167307" cy="905889"/>
              <a:chOff x="4304963" y="6594721"/>
              <a:chExt cx="1167307" cy="905889"/>
            </a:xfrm>
          </p:grpSpPr>
          <p:pic>
            <p:nvPicPr>
              <p:cNvPr id="73" name="Picture 72"/>
              <p:cNvPicPr>
                <a:picLocks noChangeAspect="1"/>
              </p:cNvPicPr>
              <p:nvPr/>
            </p:nvPicPr>
            <p:blipFill>
              <a:blip r:embed="rId8"/>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6019800" y="6816491"/>
              <a:ext cx="1003801" cy="919664"/>
              <a:chOff x="5529531" y="6580946"/>
              <a:chExt cx="1003801" cy="919664"/>
            </a:xfrm>
          </p:grpSpPr>
          <p:pic>
            <p:nvPicPr>
              <p:cNvPr id="76" name="Picture 75"/>
              <p:cNvPicPr>
                <a:picLocks noChangeAspect="1"/>
              </p:cNvPicPr>
              <p:nvPr/>
            </p:nvPicPr>
            <p:blipFill>
              <a:blip r:embed="rId9"/>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2" name="Group 31"/>
          <p:cNvGrpSpPr/>
          <p:nvPr/>
        </p:nvGrpSpPr>
        <p:grpSpPr>
          <a:xfrm>
            <a:off x="377895" y="10287000"/>
            <a:ext cx="6660944" cy="2140791"/>
            <a:chOff x="430252" y="11270409"/>
            <a:chExt cx="6660944" cy="2140791"/>
          </a:xfrm>
        </p:grpSpPr>
        <p:sp>
          <p:nvSpPr>
            <p:cNvPr id="79" name="TextBox 78"/>
            <p:cNvSpPr txBox="1"/>
            <p:nvPr/>
          </p:nvSpPr>
          <p:spPr>
            <a:xfrm>
              <a:off x="430252" y="11270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80" name="Group 79"/>
            <p:cNvGrpSpPr/>
            <p:nvPr/>
          </p:nvGrpSpPr>
          <p:grpSpPr>
            <a:xfrm>
              <a:off x="457200" y="11687477"/>
              <a:ext cx="6633996" cy="1723723"/>
              <a:chOff x="253093" y="5142117"/>
              <a:chExt cx="8232720" cy="2139122"/>
            </a:xfrm>
          </p:grpSpPr>
          <p:pic>
            <p:nvPicPr>
              <p:cNvPr id="81" name="Picture 2" descr="http://www.cs.umd.edu/~jonf/talks/icons/Froehlich_SocialFabrics_HCILSymposium2015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2" name="Picture 81" descr="http://www.cs.umd.edu/~jonf/talks/icons/Froehlich_MakingWithASocialPurpose_SocialHack2015_v3_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3" name="Picture 6" descr="http://www.cs.umd.edu/~jonf/talks/icons/Froehlich_MakingWithASocialPurpose_AmericanUniversity2015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84" name="Picture 8" descr="http://www.cs.umd.edu/~jonf/talks/icons/Froehlich_CrowdPoweredStreetViewAccessibility_CMU-HCII_v6_Public_pptx_icon.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5" name="TextBox 84"/>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86" name="TextBox 85"/>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7" name="TextBox 86"/>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8" name="TextBox 87"/>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grpSp>
      <p:grpSp>
        <p:nvGrpSpPr>
          <p:cNvPr id="3" name="Group 2"/>
          <p:cNvGrpSpPr/>
          <p:nvPr/>
        </p:nvGrpSpPr>
        <p:grpSpPr>
          <a:xfrm>
            <a:off x="339468" y="8077200"/>
            <a:ext cx="6657234" cy="1512837"/>
            <a:chOff x="398769" y="9144000"/>
            <a:chExt cx="6657234" cy="1512837"/>
          </a:xfrm>
        </p:grpSpPr>
        <p:sp>
          <p:nvSpPr>
            <p:cNvPr id="89" name="TextBox 88"/>
            <p:cNvSpPr txBox="1"/>
            <p:nvPr/>
          </p:nvSpPr>
          <p:spPr>
            <a:xfrm>
              <a:off x="433449" y="91440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90" name="Picture 3"/>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b="17534"/>
            <a:stretch/>
          </p:blipFill>
          <p:spPr bwMode="auto">
            <a:xfrm>
              <a:off x="398769"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1"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10486"/>
            <a:stretch/>
          </p:blipFill>
          <p:spPr bwMode="auto">
            <a:xfrm>
              <a:off x="2063111"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2" name="Picture 5"/>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b="15260"/>
            <a:stretch/>
          </p:blipFill>
          <p:spPr bwMode="auto">
            <a:xfrm>
              <a:off x="3727453"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93" name="Picture 7"/>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4333" b="4341"/>
            <a:stretch/>
          </p:blipFill>
          <p:spPr bwMode="auto">
            <a:xfrm>
              <a:off x="5391795" y="94911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
        <p:nvSpPr>
          <p:cNvPr id="94" name="TextBox 93"/>
          <p:cNvSpPr txBox="1"/>
          <p:nvPr/>
        </p:nvSpPr>
        <p:spPr>
          <a:xfrm>
            <a:off x="7256008" y="5757453"/>
            <a:ext cx="1524000" cy="7120348"/>
          </a:xfrm>
          <a:prstGeom prst="rect">
            <a:avLst/>
          </a:prstGeom>
          <a:no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endParaRPr lang="en-US" sz="700" dirty="0">
              <a:solidFill>
                <a:schemeClr val="tx1">
                  <a:lumMod val="75000"/>
                  <a:lumOff val="25000"/>
                </a:schemeClr>
              </a:solidFill>
            </a:endParaRPr>
          </a:p>
          <a:p>
            <a:endParaRPr lang="en-US" sz="700" b="1" dirty="0">
              <a:solidFill>
                <a:schemeClr val="tx1">
                  <a:lumMod val="75000"/>
                  <a:lumOff val="25000"/>
                </a:schemeClr>
              </a:solidFill>
            </a:endParaRPr>
          </a:p>
          <a:p>
            <a:endParaRPr lang="en-US" sz="700" b="1"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pPr lvl="0"/>
            <a:endParaRPr lang="en-US" sz="900" b="1" dirty="0"/>
          </a:p>
          <a:p>
            <a:endParaRPr lang="en-US" sz="700" dirty="0">
              <a:solidFill>
                <a:schemeClr val="tx1">
                  <a:lumMod val="75000"/>
                  <a:lumOff val="25000"/>
                </a:schemeClr>
              </a:solidFill>
            </a:endParaRPr>
          </a:p>
        </p:txBody>
      </p:sp>
      <p:cxnSp>
        <p:nvCxnSpPr>
          <p:cNvPr id="4" name="Straight Connector 3"/>
          <p:cNvCxnSpPr/>
          <p:nvPr/>
        </p:nvCxnSpPr>
        <p:spPr>
          <a:xfrm>
            <a:off x="7184572" y="5757453"/>
            <a:ext cx="0" cy="742514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2847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902960"/>
            <a:ext cx="641131" cy="640080"/>
          </a:xfrm>
          <a:prstGeom prst="rect">
            <a:avLst/>
          </a:prstGeom>
        </p:spPr>
      </p:pic>
      <p:sp>
        <p:nvSpPr>
          <p:cNvPr id="80" name="Rectangle 79"/>
          <p:cNvSpPr/>
          <p:nvPr/>
        </p:nvSpPr>
        <p:spPr>
          <a:xfrm>
            <a:off x="456064" y="6864053"/>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918371"/>
            <a:ext cx="611749" cy="611749"/>
          </a:xfrm>
          <a:prstGeom prst="rect">
            <a:avLst/>
          </a:prstGeom>
        </p:spPr>
      </p:pic>
      <p:sp>
        <p:nvSpPr>
          <p:cNvPr id="82" name="Oval 81"/>
          <p:cNvSpPr/>
          <p:nvPr/>
        </p:nvSpPr>
        <p:spPr>
          <a:xfrm>
            <a:off x="2283235"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864053"/>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886131"/>
            <a:ext cx="681355" cy="669885"/>
          </a:xfrm>
          <a:prstGeom prst="rect">
            <a:avLst/>
          </a:prstGeom>
        </p:spPr>
      </p:pic>
      <p:sp>
        <p:nvSpPr>
          <p:cNvPr id="88" name="Oval 87"/>
          <p:cNvSpPr/>
          <p:nvPr/>
        </p:nvSpPr>
        <p:spPr>
          <a:xfrm>
            <a:off x="4018410"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864053"/>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928421"/>
            <a:ext cx="599122" cy="599122"/>
          </a:xfrm>
          <a:prstGeom prst="rect">
            <a:avLst/>
          </a:prstGeom>
        </p:spPr>
      </p:pic>
      <p:sp>
        <p:nvSpPr>
          <p:cNvPr id="91" name="Oval 90"/>
          <p:cNvSpPr/>
          <p:nvPr/>
        </p:nvSpPr>
        <p:spPr>
          <a:xfrm>
            <a:off x="5829238"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864053"/>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948403"/>
            <a:ext cx="632681" cy="591547"/>
          </a:xfrm>
          <a:prstGeom prst="rect">
            <a:avLst/>
          </a:prstGeom>
        </p:spPr>
      </p:pic>
      <p:sp>
        <p:nvSpPr>
          <p:cNvPr id="94" name="Oval 93"/>
          <p:cNvSpPr/>
          <p:nvPr/>
        </p:nvSpPr>
        <p:spPr>
          <a:xfrm>
            <a:off x="7640066"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86405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730627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4608915" y="867844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98" name="Rectangle 97"/>
          <p:cNvSpPr/>
          <p:nvPr/>
        </p:nvSpPr>
        <p:spPr>
          <a:xfrm>
            <a:off x="4608915" y="8965555"/>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sp>
        <p:nvSpPr>
          <p:cNvPr id="99" name="TextBox 98"/>
          <p:cNvSpPr txBox="1"/>
          <p:nvPr/>
        </p:nvSpPr>
        <p:spPr>
          <a:xfrm>
            <a:off x="457200" y="864737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00" name="Picture 99"/>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65525" y="9954094"/>
            <a:ext cx="1246407" cy="822960"/>
          </a:xfrm>
          <a:prstGeom prst="rect">
            <a:avLst/>
          </a:prstGeom>
        </p:spPr>
      </p:pic>
      <p:pic>
        <p:nvPicPr>
          <p:cNvPr id="101" name="Picture 10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68191" y="9026096"/>
            <a:ext cx="1234440" cy="822960"/>
          </a:xfrm>
          <a:prstGeom prst="rect">
            <a:avLst/>
          </a:prstGeom>
        </p:spPr>
      </p:pic>
      <p:pic>
        <p:nvPicPr>
          <p:cNvPr id="102" name="Picture 101"/>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65525" y="10884290"/>
            <a:ext cx="1237106" cy="850510"/>
          </a:xfrm>
          <a:prstGeom prst="rect">
            <a:avLst/>
          </a:prstGeom>
        </p:spPr>
      </p:pic>
      <p:sp>
        <p:nvSpPr>
          <p:cNvPr id="103" name="Rectangle 102"/>
          <p:cNvSpPr/>
          <p:nvPr/>
        </p:nvSpPr>
        <p:spPr>
          <a:xfrm>
            <a:off x="1802812" y="8952173"/>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4" name="Rectangle 103"/>
          <p:cNvSpPr/>
          <p:nvPr/>
        </p:nvSpPr>
        <p:spPr>
          <a:xfrm>
            <a:off x="1791118" y="9866573"/>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5" name="Rectangle 104"/>
          <p:cNvSpPr/>
          <p:nvPr/>
        </p:nvSpPr>
        <p:spPr>
          <a:xfrm>
            <a:off x="1791118" y="10803565"/>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cxnSp>
        <p:nvCxnSpPr>
          <p:cNvPr id="5" name="Straight Connector 4"/>
          <p:cNvCxnSpPr/>
          <p:nvPr/>
        </p:nvCxnSpPr>
        <p:spPr>
          <a:xfrm>
            <a:off x="3855566" y="8458200"/>
            <a:ext cx="143286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217607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902960"/>
            <a:ext cx="641131" cy="640080"/>
          </a:xfrm>
          <a:prstGeom prst="rect">
            <a:avLst/>
          </a:prstGeom>
        </p:spPr>
      </p:pic>
      <p:sp>
        <p:nvSpPr>
          <p:cNvPr id="80" name="Rectangle 79"/>
          <p:cNvSpPr/>
          <p:nvPr/>
        </p:nvSpPr>
        <p:spPr>
          <a:xfrm>
            <a:off x="456064" y="6864053"/>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918371"/>
            <a:ext cx="611749" cy="611749"/>
          </a:xfrm>
          <a:prstGeom prst="rect">
            <a:avLst/>
          </a:prstGeom>
        </p:spPr>
      </p:pic>
      <p:sp>
        <p:nvSpPr>
          <p:cNvPr id="82" name="Oval 81"/>
          <p:cNvSpPr/>
          <p:nvPr/>
        </p:nvSpPr>
        <p:spPr>
          <a:xfrm>
            <a:off x="2283235"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864053"/>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886131"/>
            <a:ext cx="681355" cy="669885"/>
          </a:xfrm>
          <a:prstGeom prst="rect">
            <a:avLst/>
          </a:prstGeom>
        </p:spPr>
      </p:pic>
      <p:sp>
        <p:nvSpPr>
          <p:cNvPr id="88" name="Oval 87"/>
          <p:cNvSpPr/>
          <p:nvPr/>
        </p:nvSpPr>
        <p:spPr>
          <a:xfrm>
            <a:off x="4018410"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864053"/>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928421"/>
            <a:ext cx="599122" cy="599122"/>
          </a:xfrm>
          <a:prstGeom prst="rect">
            <a:avLst/>
          </a:prstGeom>
        </p:spPr>
      </p:pic>
      <p:sp>
        <p:nvSpPr>
          <p:cNvPr id="91" name="Oval 90"/>
          <p:cNvSpPr/>
          <p:nvPr/>
        </p:nvSpPr>
        <p:spPr>
          <a:xfrm>
            <a:off x="5829238"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864053"/>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948403"/>
            <a:ext cx="632681" cy="591547"/>
          </a:xfrm>
          <a:prstGeom prst="rect">
            <a:avLst/>
          </a:prstGeom>
        </p:spPr>
      </p:pic>
      <p:sp>
        <p:nvSpPr>
          <p:cNvPr id="94" name="Oval 93"/>
          <p:cNvSpPr/>
          <p:nvPr/>
        </p:nvSpPr>
        <p:spPr>
          <a:xfrm>
            <a:off x="7640066" y="5715000"/>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86405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730627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6172200" y="859282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98" name="Rectangle 97"/>
          <p:cNvSpPr/>
          <p:nvPr/>
        </p:nvSpPr>
        <p:spPr>
          <a:xfrm>
            <a:off x="6172200" y="8965555"/>
            <a:ext cx="2590800" cy="3026470"/>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p:txBody>
      </p:sp>
      <p:sp>
        <p:nvSpPr>
          <p:cNvPr id="99" name="TextBox 98"/>
          <p:cNvSpPr txBox="1"/>
          <p:nvPr/>
        </p:nvSpPr>
        <p:spPr>
          <a:xfrm>
            <a:off x="457200" y="859282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00" name="Picture 99"/>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65525" y="9954094"/>
            <a:ext cx="1246407" cy="822960"/>
          </a:xfrm>
          <a:prstGeom prst="rect">
            <a:avLst/>
          </a:prstGeom>
        </p:spPr>
      </p:pic>
      <p:pic>
        <p:nvPicPr>
          <p:cNvPr id="101" name="Picture 10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68191" y="9026096"/>
            <a:ext cx="1234440" cy="822960"/>
          </a:xfrm>
          <a:prstGeom prst="rect">
            <a:avLst/>
          </a:prstGeom>
        </p:spPr>
      </p:pic>
      <p:pic>
        <p:nvPicPr>
          <p:cNvPr id="102" name="Picture 101"/>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65525" y="10884290"/>
            <a:ext cx="1237106" cy="850510"/>
          </a:xfrm>
          <a:prstGeom prst="rect">
            <a:avLst/>
          </a:prstGeom>
        </p:spPr>
      </p:pic>
      <p:sp>
        <p:nvSpPr>
          <p:cNvPr id="103" name="Rectangle 102"/>
          <p:cNvSpPr/>
          <p:nvPr/>
        </p:nvSpPr>
        <p:spPr>
          <a:xfrm>
            <a:off x="1802811" y="8952173"/>
            <a:ext cx="4246559" cy="646331"/>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4" name="Rectangle 103"/>
          <p:cNvSpPr/>
          <p:nvPr/>
        </p:nvSpPr>
        <p:spPr>
          <a:xfrm>
            <a:off x="1791117" y="9866573"/>
            <a:ext cx="4246559" cy="646331"/>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105" name="Rectangle 104"/>
          <p:cNvSpPr/>
          <p:nvPr/>
        </p:nvSpPr>
        <p:spPr>
          <a:xfrm>
            <a:off x="1791117" y="10803565"/>
            <a:ext cx="4246559" cy="646331"/>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cxnSp>
        <p:nvCxnSpPr>
          <p:cNvPr id="5" name="Straight Connector 4"/>
          <p:cNvCxnSpPr/>
          <p:nvPr/>
        </p:nvCxnSpPr>
        <p:spPr>
          <a:xfrm>
            <a:off x="3855566" y="8458200"/>
            <a:ext cx="143286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6" name="Group 105"/>
          <p:cNvGrpSpPr/>
          <p:nvPr/>
        </p:nvGrpSpPr>
        <p:grpSpPr>
          <a:xfrm>
            <a:off x="441734" y="14466596"/>
            <a:ext cx="8396089" cy="2698457"/>
            <a:chOff x="430252" y="11270409"/>
            <a:chExt cx="6660944" cy="2140791"/>
          </a:xfrm>
        </p:grpSpPr>
        <p:sp>
          <p:nvSpPr>
            <p:cNvPr id="107" name="TextBox 106"/>
            <p:cNvSpPr txBox="1"/>
            <p:nvPr/>
          </p:nvSpPr>
          <p:spPr>
            <a:xfrm>
              <a:off x="430252" y="11270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08" name="Group 107"/>
            <p:cNvGrpSpPr/>
            <p:nvPr/>
          </p:nvGrpSpPr>
          <p:grpSpPr>
            <a:xfrm>
              <a:off x="457200" y="11687477"/>
              <a:ext cx="6633996" cy="1723723"/>
              <a:chOff x="253093" y="5142117"/>
              <a:chExt cx="8232720" cy="2139122"/>
            </a:xfrm>
          </p:grpSpPr>
          <p:pic>
            <p:nvPicPr>
              <p:cNvPr id="109"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10" name="Picture 109"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11"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1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13" name="TextBox 112"/>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14" name="TextBox 113"/>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15" name="TextBox 114"/>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16" name="TextBox 115"/>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grpSp>
      <p:grpSp>
        <p:nvGrpSpPr>
          <p:cNvPr id="117" name="Group 116"/>
          <p:cNvGrpSpPr/>
          <p:nvPr/>
        </p:nvGrpSpPr>
        <p:grpSpPr>
          <a:xfrm>
            <a:off x="403308" y="12256796"/>
            <a:ext cx="8391412" cy="1906924"/>
            <a:chOff x="398769" y="9144000"/>
            <a:chExt cx="6657234" cy="1512837"/>
          </a:xfrm>
        </p:grpSpPr>
        <p:sp>
          <p:nvSpPr>
            <p:cNvPr id="118" name="TextBox 117"/>
            <p:cNvSpPr txBox="1"/>
            <p:nvPr/>
          </p:nvSpPr>
          <p:spPr>
            <a:xfrm>
              <a:off x="433449" y="91440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9"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98769"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20"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063111"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21"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3727453" y="94911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22"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5391795" y="94911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cxnSp>
        <p:nvCxnSpPr>
          <p:cNvPr id="123" name="Straight Connector 122"/>
          <p:cNvCxnSpPr/>
          <p:nvPr/>
        </p:nvCxnSpPr>
        <p:spPr>
          <a:xfrm>
            <a:off x="3885958" y="11992025"/>
            <a:ext cx="143286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7107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870575"/>
            <a:ext cx="9144000" cy="29321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5" descr="D:\Dropbox\HCILMakeabilityLab\WebsiteProjectImages\FrontPage\IMG_1987.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03" t="24547" r="-103" b="37148"/>
          <a:stretch/>
        </p:blipFill>
        <p:spPr bwMode="auto">
          <a:xfrm>
            <a:off x="457200" y="560148"/>
            <a:ext cx="8224750" cy="2363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D:\Dropbox\HCILMakeabilityLab\Logos\MakeabilityLab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4852" y="228230"/>
            <a:ext cx="1382713" cy="20211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0" name="TextBox 9"/>
          <p:cNvSpPr txBox="1"/>
          <p:nvPr/>
        </p:nvSpPr>
        <p:spPr>
          <a:xfrm>
            <a:off x="223405" y="-417513"/>
            <a:ext cx="413694" cy="246221"/>
          </a:xfrm>
          <a:prstGeom prst="rect">
            <a:avLst/>
          </a:prstGeom>
          <a:noFill/>
        </p:spPr>
        <p:txBody>
          <a:bodyPr wrap="square" rtlCol="0">
            <a:spAutoFit/>
          </a:bodyPr>
          <a:lstStyle/>
          <a:p>
            <a:r>
              <a:rPr lang="en-US" sz="1000" b="1" dirty="0">
                <a:latin typeface="Segoe Condensed" panose="020B0606040200020203" pitchFamily="34" charset="0"/>
                <a:ea typeface="Segoe UI" panose="020B0502040204020203" pitchFamily="34" charset="0"/>
                <a:cs typeface="Segoe UI" panose="020B0502040204020203" pitchFamily="34" charset="0"/>
              </a:rPr>
              <a:t>ML</a:t>
            </a:r>
            <a:endParaRPr lang="en-US" sz="1000" dirty="0">
              <a:latin typeface="Segoe Condensed" panose="020B0606040200020203" pitchFamily="34" charset="0"/>
              <a:ea typeface="Segoe UI" panose="020B0502040204020203" pitchFamily="34" charset="0"/>
              <a:cs typeface="Segoe UI" panose="020B0502040204020203" pitchFamily="34" charset="0"/>
            </a:endParaRPr>
          </a:p>
        </p:txBody>
      </p:sp>
      <p:sp>
        <p:nvSpPr>
          <p:cNvPr id="11" name="TextBox 10"/>
          <p:cNvSpPr txBox="1"/>
          <p:nvPr/>
        </p:nvSpPr>
        <p:spPr>
          <a:xfrm>
            <a:off x="7239000" y="2935287"/>
            <a:ext cx="1524000" cy="2339102"/>
          </a:xfrm>
          <a:prstGeom prst="rect">
            <a:avLst/>
          </a:prstGeom>
          <a:noFill/>
        </p:spPr>
        <p:txBody>
          <a:bodyPr wrap="square" rtlCol="0">
            <a:sp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pPr lvl="0"/>
            <a:r>
              <a:rPr lang="en-US" sz="700" dirty="0">
                <a:solidFill>
                  <a:prstClr val="black">
                    <a:lumMod val="75000"/>
                    <a:lumOff val="25000"/>
                  </a:prstClr>
                </a:solidFill>
                <a:latin typeface="Calibri"/>
              </a:rPr>
              <a:t>.</a:t>
            </a:r>
          </a:p>
          <a:p>
            <a:endParaRPr lang="en-US" sz="900" b="1" dirty="0"/>
          </a:p>
          <a:p>
            <a:endParaRPr lang="en-US" sz="700" dirty="0">
              <a:solidFill>
                <a:schemeClr val="tx1">
                  <a:lumMod val="75000"/>
                  <a:lumOff val="25000"/>
                </a:schemeClr>
              </a:solidFill>
            </a:endParaRPr>
          </a:p>
        </p:txBody>
      </p:sp>
      <p:sp>
        <p:nvSpPr>
          <p:cNvPr id="12" name="TextBox 11"/>
          <p:cNvSpPr txBox="1"/>
          <p:nvPr/>
        </p:nvSpPr>
        <p:spPr>
          <a:xfrm>
            <a:off x="2362200" y="-647437"/>
            <a:ext cx="2667000" cy="307777"/>
          </a:xfrm>
          <a:prstGeom prst="rect">
            <a:avLst/>
          </a:prstGeom>
          <a:noFill/>
        </p:spPr>
        <p:txBody>
          <a:bodyPr wrap="square" rtlCol="0">
            <a:spAutoFit/>
          </a:bodyPr>
          <a:lstStyle/>
          <a:p>
            <a:r>
              <a:rPr lang="en-US" sz="1400" b="1" dirty="0">
                <a:latin typeface="HelveticaNeueLT Com 33 ThEx" panose="020B0404020202020204" pitchFamily="34" charset="0"/>
              </a:rPr>
              <a:t>make</a:t>
            </a:r>
            <a:r>
              <a:rPr lang="en-US" sz="1400" dirty="0">
                <a:latin typeface="HelveticaNeueLT Com 33 ThEx" panose="020B0404020202020204" pitchFamily="34" charset="0"/>
              </a:rPr>
              <a:t>ability lab</a:t>
            </a:r>
          </a:p>
        </p:txBody>
      </p:sp>
      <p:sp>
        <p:nvSpPr>
          <p:cNvPr id="13" name="TextBox 12"/>
          <p:cNvSpPr txBox="1"/>
          <p:nvPr/>
        </p:nvSpPr>
        <p:spPr>
          <a:xfrm>
            <a:off x="5210400" y="175397"/>
            <a:ext cx="3552600" cy="276999"/>
          </a:xfrm>
          <a:prstGeom prst="rect">
            <a:avLst/>
          </a:prstGeom>
          <a:noFill/>
        </p:spPr>
        <p:txBody>
          <a:bodyPr wrap="square" rtlCol="0">
            <a:spAutoFit/>
          </a:bodyPr>
          <a:lstStyle/>
          <a:p>
            <a:pPr algn="r"/>
            <a:r>
              <a:rPr lang="en-US" sz="1200" b="1" dirty="0">
                <a:latin typeface="HelveticaNeueLT Com 35 Th" panose="020B0403020202020204" pitchFamily="34" charset="0"/>
              </a:rPr>
              <a:t>home</a:t>
            </a:r>
            <a:r>
              <a:rPr lang="en-US" sz="1200" dirty="0">
                <a:latin typeface="HelveticaNeueLT Com 35 Th" panose="020B0403020202020204" pitchFamily="34" charset="0"/>
              </a:rPr>
              <a:t>  projects  publications  talks  people  hcil  </a:t>
            </a:r>
          </a:p>
        </p:txBody>
      </p:sp>
      <p:sp>
        <p:nvSpPr>
          <p:cNvPr id="14" name="TextBox 13"/>
          <p:cNvSpPr txBox="1"/>
          <p:nvPr/>
        </p:nvSpPr>
        <p:spPr>
          <a:xfrm>
            <a:off x="430252" y="5907087"/>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5" name="Group 14"/>
          <p:cNvGrpSpPr/>
          <p:nvPr/>
        </p:nvGrpSpPr>
        <p:grpSpPr>
          <a:xfrm>
            <a:off x="457200" y="6324155"/>
            <a:ext cx="6633996" cy="1723723"/>
            <a:chOff x="253093" y="5142117"/>
            <a:chExt cx="8232720" cy="2139122"/>
          </a:xfrm>
        </p:grpSpPr>
        <p:pic>
          <p:nvPicPr>
            <p:cNvPr id="16" name="Picture 2" descr="http://www.cs.umd.edu/~jonf/talks/icons/Froehlich_SocialFabrics_HCILSymposium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7" name="Picture 4" descr="http://www.cs.umd.edu/~jonf/talks/icons/Froehlich_MakingWithASocialPurpose_SocialHack2015_v3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8" name="Picture 6" descr="http://www.cs.umd.edu/~jonf/talks/icons/Froehlich_MakingWithASocialPurpose_AmericanUniversity2015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9" name="Picture 8" descr="http://www.cs.umd.edu/~jonf/talks/icons/Froehlich_CrowdPoweredStreetViewAccessibility_CMU-HCII_v6_Public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21" name="TextBox 20"/>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22" name="TextBox 21"/>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23" name="TextBox 22"/>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4" name="TextBox 23"/>
          <p:cNvSpPr txBox="1"/>
          <p:nvPr/>
        </p:nvSpPr>
        <p:spPr>
          <a:xfrm>
            <a:off x="433449" y="42645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5" name="Rectangle 24"/>
          <p:cNvSpPr/>
          <p:nvPr/>
        </p:nvSpPr>
        <p:spPr>
          <a:xfrm>
            <a:off x="460397" y="2998837"/>
            <a:ext cx="6633996"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 playful text here that describes our lab, etc.</a:t>
            </a:r>
          </a:p>
        </p:txBody>
      </p:sp>
      <p:pic>
        <p:nvPicPr>
          <p:cNvPr id="26" name="Picture 3"/>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7534"/>
          <a:stretch/>
        </p:blipFill>
        <p:spPr bwMode="auto">
          <a:xfrm>
            <a:off x="398769" y="4611687"/>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7" name="Picture 4"/>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b="10486"/>
          <a:stretch/>
        </p:blipFill>
        <p:spPr bwMode="auto">
          <a:xfrm>
            <a:off x="2063111" y="4611687"/>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8" name="Picture 5"/>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b="15260"/>
          <a:stretch/>
        </p:blipFill>
        <p:spPr bwMode="auto">
          <a:xfrm>
            <a:off x="3727453" y="4611687"/>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9" name="Picture 7"/>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4333" b="4341"/>
          <a:stretch/>
        </p:blipFill>
        <p:spPr bwMode="auto">
          <a:xfrm>
            <a:off x="5391795" y="4611687"/>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30" name="Picture 29"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26396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27702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2725073"/>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p:cNvCxnSpPr/>
          <p:nvPr/>
        </p:nvCxnSpPr>
        <p:spPr>
          <a:xfrm>
            <a:off x="-152400" y="127250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6716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04800" y="3893069"/>
            <a:ext cx="8458200"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dirty="0">
                <a:solidFill>
                  <a:prstClr val="black"/>
                </a:solidFill>
                <a:latin typeface="Adelle Rg" panose="02000503060000020004" pitchFamily="2" charset="0"/>
              </a:rPr>
              <a:t>We are the </a:t>
            </a:r>
            <a:r>
              <a:rPr lang="en-US" sz="2500" b="1" dirty="0">
                <a:solidFill>
                  <a:srgbClr val="00B0F0"/>
                </a:solidFill>
                <a:latin typeface="Adelle Rg" panose="02000503060000020004" pitchFamily="2" charset="0"/>
              </a:rPr>
              <a:t>Makeability Lab</a:t>
            </a:r>
            <a:r>
              <a:rPr lang="en-US" sz="2500"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254297"/>
            <a:ext cx="641131" cy="640080"/>
          </a:xfrm>
          <a:prstGeom prst="rect">
            <a:avLst/>
          </a:prstGeom>
        </p:spPr>
      </p:pic>
      <p:sp>
        <p:nvSpPr>
          <p:cNvPr id="80" name="Rectangle 79"/>
          <p:cNvSpPr/>
          <p:nvPr/>
        </p:nvSpPr>
        <p:spPr>
          <a:xfrm>
            <a:off x="456064" y="62153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269708"/>
            <a:ext cx="611749" cy="611749"/>
          </a:xfrm>
          <a:prstGeom prst="rect">
            <a:avLst/>
          </a:prstGeom>
        </p:spPr>
      </p:pic>
      <p:sp>
        <p:nvSpPr>
          <p:cNvPr id="82" name="Oval 81"/>
          <p:cNvSpPr/>
          <p:nvPr/>
        </p:nvSpPr>
        <p:spPr>
          <a:xfrm>
            <a:off x="2283235"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21539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237468"/>
            <a:ext cx="681355" cy="669885"/>
          </a:xfrm>
          <a:prstGeom prst="rect">
            <a:avLst/>
          </a:prstGeom>
        </p:spPr>
      </p:pic>
      <p:sp>
        <p:nvSpPr>
          <p:cNvPr id="88" name="Oval 87"/>
          <p:cNvSpPr/>
          <p:nvPr/>
        </p:nvSpPr>
        <p:spPr>
          <a:xfrm>
            <a:off x="4018410"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21539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279758"/>
            <a:ext cx="599122" cy="599122"/>
          </a:xfrm>
          <a:prstGeom prst="rect">
            <a:avLst/>
          </a:prstGeom>
        </p:spPr>
      </p:pic>
      <p:sp>
        <p:nvSpPr>
          <p:cNvPr id="91" name="Oval 90"/>
          <p:cNvSpPr/>
          <p:nvPr/>
        </p:nvSpPr>
        <p:spPr>
          <a:xfrm>
            <a:off x="5829238"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21539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299740"/>
            <a:ext cx="632681" cy="591547"/>
          </a:xfrm>
          <a:prstGeom prst="rect">
            <a:avLst/>
          </a:prstGeom>
        </p:spPr>
      </p:pic>
      <p:sp>
        <p:nvSpPr>
          <p:cNvPr id="94" name="Oval 93"/>
          <p:cNvSpPr/>
          <p:nvPr/>
        </p:nvSpPr>
        <p:spPr>
          <a:xfrm>
            <a:off x="7640066"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21539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670560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7239000" y="7828245"/>
            <a:ext cx="1524000" cy="7910349"/>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NEWS</a:t>
            </a: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b="1" dirty="0">
              <a:solidFill>
                <a:schemeClr val="tx1">
                  <a:lumMod val="75000"/>
                  <a:lumOff val="25000"/>
                </a:schemeClr>
              </a:solidFill>
            </a:endParaRPr>
          </a:p>
          <a:p>
            <a:endParaRPr lang="en-US" sz="800" b="1" dirty="0">
              <a:solidFill>
                <a:schemeClr val="tx1">
                  <a:lumMod val="75000"/>
                  <a:lumOff val="25000"/>
                </a:schemeClr>
              </a:solidFill>
            </a:endParaRPr>
          </a:p>
          <a:p>
            <a:r>
              <a:rPr lang="en-US" sz="1050" b="1" dirty="0"/>
              <a:t>RECENT TWEETS</a:t>
            </a: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pPr lvl="0"/>
            <a:endParaRPr lang="en-US" sz="1000" b="1" dirty="0"/>
          </a:p>
          <a:p>
            <a:endParaRPr lang="en-US" sz="800" dirty="0">
              <a:solidFill>
                <a:schemeClr val="tx1">
                  <a:lumMod val="75000"/>
                  <a:lumOff val="25000"/>
                </a:schemeClr>
              </a:solidFill>
            </a:endParaRPr>
          </a:p>
        </p:txBody>
      </p:sp>
      <p:sp>
        <p:nvSpPr>
          <p:cNvPr id="2" name="Rectangle 1"/>
          <p:cNvSpPr/>
          <p:nvPr/>
        </p:nvSpPr>
        <p:spPr>
          <a:xfrm>
            <a:off x="7086600" y="10984832"/>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7096701" y="12917280"/>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495754" y="7912186"/>
            <a:ext cx="6562076" cy="3975013"/>
            <a:chOff x="495753" y="7848600"/>
            <a:chExt cx="6667047" cy="4038600"/>
          </a:xfrm>
        </p:grpSpPr>
        <p:sp>
          <p:nvSpPr>
            <p:cNvPr id="100" name="TextBox 99"/>
            <p:cNvSpPr txBox="1"/>
            <p:nvPr/>
          </p:nvSpPr>
          <p:spPr>
            <a:xfrm>
              <a:off x="501856" y="9746409"/>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0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109" y="10163477"/>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 name="Picture 102"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8085" y="10163478"/>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23444" y="10171767"/>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15454" y="10163477"/>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495753" y="11353980"/>
              <a:ext cx="1553362" cy="42161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07" name="TextBox 106"/>
            <p:cNvSpPr txBox="1"/>
            <p:nvPr/>
          </p:nvSpPr>
          <p:spPr>
            <a:xfrm>
              <a:off x="2223444" y="11353980"/>
              <a:ext cx="1553362" cy="186006"/>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8" name="TextBox 107"/>
            <p:cNvSpPr txBox="1"/>
            <p:nvPr/>
          </p:nvSpPr>
          <p:spPr>
            <a:xfrm>
              <a:off x="3918085" y="11353980"/>
              <a:ext cx="1553362" cy="186006"/>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9" name="TextBox 108"/>
            <p:cNvSpPr txBox="1"/>
            <p:nvPr/>
          </p:nvSpPr>
          <p:spPr>
            <a:xfrm>
              <a:off x="5606710" y="11353980"/>
              <a:ext cx="1553362" cy="53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sp>
          <p:nvSpPr>
            <p:cNvPr id="111" name="TextBox 110"/>
            <p:cNvSpPr txBox="1"/>
            <p:nvPr/>
          </p:nvSpPr>
          <p:spPr>
            <a:xfrm>
              <a:off x="498109" y="7848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2"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501900" y="8335187"/>
              <a:ext cx="1545336" cy="1078818"/>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3"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0486"/>
            <a:stretch/>
          </p:blipFill>
          <p:spPr bwMode="auto">
            <a:xfrm>
              <a:off x="2227816" y="8319526"/>
              <a:ext cx="1545336" cy="1078818"/>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3933974" y="8335187"/>
              <a:ext cx="1545336" cy="1078818"/>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5610723" y="8335187"/>
              <a:ext cx="1545336" cy="1082445"/>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36313946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04800" y="3893069"/>
            <a:ext cx="8458200"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dirty="0">
                <a:solidFill>
                  <a:prstClr val="black"/>
                </a:solidFill>
                <a:latin typeface="Adelle Rg" panose="02000503060000020004" pitchFamily="2" charset="0"/>
              </a:rPr>
              <a:t>We are the </a:t>
            </a:r>
            <a:r>
              <a:rPr lang="en-US" sz="2500" b="1" dirty="0">
                <a:solidFill>
                  <a:srgbClr val="00B0F0"/>
                </a:solidFill>
                <a:latin typeface="Adelle Rg" panose="02000503060000020004" pitchFamily="2" charset="0"/>
              </a:rPr>
              <a:t>Makeability Lab</a:t>
            </a:r>
            <a:r>
              <a:rPr lang="en-US" sz="2500"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254297"/>
            <a:ext cx="641131" cy="640080"/>
          </a:xfrm>
          <a:prstGeom prst="rect">
            <a:avLst/>
          </a:prstGeom>
        </p:spPr>
      </p:pic>
      <p:sp>
        <p:nvSpPr>
          <p:cNvPr id="80" name="Rectangle 79"/>
          <p:cNvSpPr/>
          <p:nvPr/>
        </p:nvSpPr>
        <p:spPr>
          <a:xfrm>
            <a:off x="456064" y="62153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269708"/>
            <a:ext cx="611749" cy="611749"/>
          </a:xfrm>
          <a:prstGeom prst="rect">
            <a:avLst/>
          </a:prstGeom>
        </p:spPr>
      </p:pic>
      <p:sp>
        <p:nvSpPr>
          <p:cNvPr id="82" name="Oval 81"/>
          <p:cNvSpPr/>
          <p:nvPr/>
        </p:nvSpPr>
        <p:spPr>
          <a:xfrm>
            <a:off x="2283235"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21539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237468"/>
            <a:ext cx="681355" cy="669885"/>
          </a:xfrm>
          <a:prstGeom prst="rect">
            <a:avLst/>
          </a:prstGeom>
        </p:spPr>
      </p:pic>
      <p:sp>
        <p:nvSpPr>
          <p:cNvPr id="88" name="Oval 87"/>
          <p:cNvSpPr/>
          <p:nvPr/>
        </p:nvSpPr>
        <p:spPr>
          <a:xfrm>
            <a:off x="4018410"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21539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279758"/>
            <a:ext cx="599122" cy="599122"/>
          </a:xfrm>
          <a:prstGeom prst="rect">
            <a:avLst/>
          </a:prstGeom>
        </p:spPr>
      </p:pic>
      <p:sp>
        <p:nvSpPr>
          <p:cNvPr id="91" name="Oval 90"/>
          <p:cNvSpPr/>
          <p:nvPr/>
        </p:nvSpPr>
        <p:spPr>
          <a:xfrm>
            <a:off x="5829238"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21539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299740"/>
            <a:ext cx="632681" cy="591547"/>
          </a:xfrm>
          <a:prstGeom prst="rect">
            <a:avLst/>
          </a:prstGeom>
        </p:spPr>
      </p:pic>
      <p:sp>
        <p:nvSpPr>
          <p:cNvPr id="94" name="Oval 93"/>
          <p:cNvSpPr/>
          <p:nvPr/>
        </p:nvSpPr>
        <p:spPr>
          <a:xfrm>
            <a:off x="7640066"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21539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670560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7239000" y="7828245"/>
            <a:ext cx="1524000" cy="7910349"/>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NEWS</a:t>
            </a: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endParaRPr lang="en-US" sz="800" dirty="0">
              <a:solidFill>
                <a:schemeClr val="tx1">
                  <a:lumMod val="75000"/>
                  <a:lumOff val="25000"/>
                </a:schemeClr>
              </a:solidFill>
            </a:endParaRPr>
          </a:p>
          <a:p>
            <a:endParaRPr lang="en-US" sz="800" b="1" dirty="0">
              <a:solidFill>
                <a:schemeClr val="tx1">
                  <a:lumMod val="75000"/>
                  <a:lumOff val="25000"/>
                </a:schemeClr>
              </a:solidFill>
            </a:endParaRPr>
          </a:p>
          <a:p>
            <a:endParaRPr lang="en-US" sz="800" b="1" dirty="0">
              <a:solidFill>
                <a:schemeClr val="tx1">
                  <a:lumMod val="75000"/>
                  <a:lumOff val="25000"/>
                </a:schemeClr>
              </a:solidFill>
            </a:endParaRPr>
          </a:p>
          <a:p>
            <a:r>
              <a:rPr lang="en-US" sz="1050" b="1" dirty="0"/>
              <a:t>RECENT TWEETS</a:t>
            </a: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r>
              <a:rPr lang="en-US" sz="900" b="1" dirty="0">
                <a:solidFill>
                  <a:schemeClr val="tx1">
                    <a:lumMod val="75000"/>
                    <a:lumOff val="25000"/>
                  </a:schemeClr>
                </a:solidFill>
              </a:rPr>
              <a:t>Nov 5, 2015 – Tweet 1</a:t>
            </a:r>
          </a:p>
          <a:p>
            <a:r>
              <a:rPr lang="en-US" sz="900" dirty="0">
                <a:solidFill>
                  <a:schemeClr val="tx1">
                    <a:lumMod val="75000"/>
                    <a:lumOff val="25000"/>
                  </a:schemeClr>
                </a:solidFill>
              </a:rPr>
              <a:t>Tweet 1</a:t>
            </a:r>
          </a:p>
          <a:p>
            <a:endParaRPr lang="en-US" sz="900" dirty="0">
              <a:solidFill>
                <a:schemeClr val="tx1">
                  <a:lumMod val="75000"/>
                  <a:lumOff val="25000"/>
                </a:schemeClr>
              </a:solidFill>
            </a:endParaRPr>
          </a:p>
          <a:p>
            <a:r>
              <a:rPr lang="en-US" sz="900" b="1" dirty="0">
                <a:solidFill>
                  <a:schemeClr val="tx1">
                    <a:lumMod val="75000"/>
                    <a:lumOff val="25000"/>
                  </a:schemeClr>
                </a:solidFill>
              </a:rPr>
              <a:t>June 26, 2015 – Headline Text</a:t>
            </a:r>
          </a:p>
          <a:p>
            <a:r>
              <a:rPr lang="en-US" sz="900" dirty="0">
                <a:solidFill>
                  <a:schemeClr val="tx1">
                    <a:lumMod val="75000"/>
                    <a:lumOff val="25000"/>
                  </a:schemeClr>
                </a:solidFill>
              </a:rPr>
              <a:t>Tweet 2</a:t>
            </a:r>
          </a:p>
          <a:p>
            <a:endParaRPr lang="en-US" sz="900" dirty="0">
              <a:solidFill>
                <a:schemeClr val="tx1">
                  <a:lumMod val="75000"/>
                  <a:lumOff val="25000"/>
                </a:schemeClr>
              </a:solidFill>
            </a:endParaRPr>
          </a:p>
          <a:p>
            <a:pPr lvl="0"/>
            <a:endParaRPr lang="en-US" sz="1000" b="1" dirty="0"/>
          </a:p>
          <a:p>
            <a:endParaRPr lang="en-US" sz="800" dirty="0">
              <a:solidFill>
                <a:schemeClr val="tx1">
                  <a:lumMod val="75000"/>
                  <a:lumOff val="25000"/>
                </a:schemeClr>
              </a:solidFill>
            </a:endParaRPr>
          </a:p>
        </p:txBody>
      </p:sp>
      <p:sp>
        <p:nvSpPr>
          <p:cNvPr id="2" name="Rectangle 1"/>
          <p:cNvSpPr/>
          <p:nvPr/>
        </p:nvSpPr>
        <p:spPr>
          <a:xfrm>
            <a:off x="7086600" y="10984832"/>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7096701" y="12917280"/>
            <a:ext cx="1955180" cy="1743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TextBox 99"/>
          <p:cNvSpPr txBox="1"/>
          <p:nvPr/>
        </p:nvSpPr>
        <p:spPr>
          <a:xfrm>
            <a:off x="501761" y="11893532"/>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7" name="Group 6"/>
          <p:cNvGrpSpPr/>
          <p:nvPr/>
        </p:nvGrpSpPr>
        <p:grpSpPr>
          <a:xfrm>
            <a:off x="495754" y="12452082"/>
            <a:ext cx="6362246" cy="1644918"/>
            <a:chOff x="495754" y="12192000"/>
            <a:chExt cx="6562076" cy="1696583"/>
          </a:xfrm>
        </p:grpSpPr>
        <p:pic>
          <p:nvPicPr>
            <p:cNvPr id="10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73" y="12192000"/>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 name="Picture 102"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202" y="12192001"/>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243" y="12200159"/>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4847" y="12192000"/>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495754" y="13363758"/>
              <a:ext cx="1528905" cy="4149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07" name="TextBox 106"/>
            <p:cNvSpPr txBox="1"/>
            <p:nvPr/>
          </p:nvSpPr>
          <p:spPr>
            <a:xfrm>
              <a:off x="2196243" y="13363758"/>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8" name="TextBox 107"/>
            <p:cNvSpPr txBox="1"/>
            <p:nvPr/>
          </p:nvSpPr>
          <p:spPr>
            <a:xfrm>
              <a:off x="3864202" y="13363758"/>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9" name="TextBox 108"/>
            <p:cNvSpPr txBox="1"/>
            <p:nvPr/>
          </p:nvSpPr>
          <p:spPr>
            <a:xfrm>
              <a:off x="5526240" y="13363758"/>
              <a:ext cx="1528905" cy="52482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grpSp>
      <p:sp>
        <p:nvSpPr>
          <p:cNvPr id="111" name="TextBox 110"/>
          <p:cNvSpPr txBox="1"/>
          <p:nvPr/>
        </p:nvSpPr>
        <p:spPr>
          <a:xfrm>
            <a:off x="498073" y="7848600"/>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506771" y="827428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6" name="Rectangle 115"/>
          <p:cNvSpPr/>
          <p:nvPr/>
        </p:nvSpPr>
        <p:spPr>
          <a:xfrm>
            <a:off x="1809279" y="8193511"/>
            <a:ext cx="5221651" cy="738664"/>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tx1">
                    <a:lumMod val="75000"/>
                    <a:lumOff val="25000"/>
                  </a:schemeClr>
                </a:solidFill>
                <a:latin typeface="Adelle Rg" panose="02000503060000020004" pitchFamily="2" charset="0"/>
              </a:rPr>
              <a:t>Kotaro Hara, Jon E. Froehlich</a:t>
            </a:r>
          </a:p>
          <a:p>
            <a:r>
              <a:rPr lang="en-US" sz="1000" dirty="0">
                <a:solidFill>
                  <a:schemeClr val="tx1">
                    <a:lumMod val="75000"/>
                    <a:lumOff val="25000"/>
                  </a:schemeClr>
                </a:solidFill>
                <a:latin typeface="Adelle Rg" panose="02000503060000020004" pitchFamily="2" charset="0"/>
              </a:rPr>
              <a:t>SIGACCESS Newsletter ‘15</a:t>
            </a:r>
          </a:p>
        </p:txBody>
      </p:sp>
      <p:pic>
        <p:nvPicPr>
          <p:cNvPr id="117"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0486"/>
          <a:stretch/>
        </p:blipFill>
        <p:spPr bwMode="auto">
          <a:xfrm>
            <a:off x="506771" y="936923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8" name="Picture 5"/>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15260"/>
          <a:stretch/>
        </p:blipFill>
        <p:spPr bwMode="auto">
          <a:xfrm>
            <a:off x="506771" y="10485847"/>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9" name="Rectangle 118"/>
          <p:cNvSpPr/>
          <p:nvPr/>
        </p:nvSpPr>
        <p:spPr>
          <a:xfrm>
            <a:off x="1816589" y="9293442"/>
            <a:ext cx="5216227" cy="892552"/>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Supporting Everyday Activities for Persons With Visual Impairments Through Computer Vision-Augmented Touch</a:t>
            </a:r>
          </a:p>
          <a:p>
            <a:r>
              <a:rPr lang="en-US" sz="1000" dirty="0">
                <a:solidFill>
                  <a:schemeClr val="tx1">
                    <a:lumMod val="75000"/>
                    <a:lumOff val="25000"/>
                  </a:schemeClr>
                </a:solidFill>
                <a:latin typeface="Adelle Rg" panose="02000503060000020004" pitchFamily="2" charset="0"/>
              </a:rPr>
              <a:t>Leah Findlater, Lee Stearns, </a:t>
            </a:r>
            <a:r>
              <a:rPr lang="en-US" sz="1000" dirty="0" err="1">
                <a:solidFill>
                  <a:schemeClr val="tx1">
                    <a:lumMod val="75000"/>
                    <a:lumOff val="25000"/>
                  </a:schemeClr>
                </a:solidFill>
                <a:latin typeface="Adelle Rg" panose="02000503060000020004" pitchFamily="2" charset="0"/>
              </a:rPr>
              <a:t>Ruofei</a:t>
            </a:r>
            <a:r>
              <a:rPr lang="en-US" sz="1000" dirty="0">
                <a:solidFill>
                  <a:schemeClr val="tx1">
                    <a:lumMod val="75000"/>
                    <a:lumOff val="25000"/>
                  </a:schemeClr>
                </a:solidFill>
                <a:latin typeface="Adelle Rg" panose="02000503060000020004" pitchFamily="2" charset="0"/>
              </a:rPr>
              <a:t> Du, </a:t>
            </a:r>
            <a:r>
              <a:rPr lang="en-US" sz="1000" dirty="0" err="1">
                <a:solidFill>
                  <a:schemeClr val="tx1">
                    <a:lumMod val="75000"/>
                    <a:lumOff val="25000"/>
                  </a:schemeClr>
                </a:solidFill>
                <a:latin typeface="Adelle Rg" panose="02000503060000020004" pitchFamily="2" charset="0"/>
              </a:rPr>
              <a:t>Uran</a:t>
            </a:r>
            <a:r>
              <a:rPr lang="en-US" sz="1000" dirty="0">
                <a:solidFill>
                  <a:schemeClr val="tx1">
                    <a:lumMod val="75000"/>
                    <a:lumOff val="25000"/>
                  </a:schemeClr>
                </a:solidFill>
                <a:latin typeface="Adelle Rg" panose="02000503060000020004" pitchFamily="2" charset="0"/>
              </a:rPr>
              <a:t> Oh, David Lee, Rama </a:t>
            </a:r>
            <a:r>
              <a:rPr lang="en-US" sz="1000" dirty="0" err="1">
                <a:solidFill>
                  <a:schemeClr val="tx1">
                    <a:lumMod val="75000"/>
                    <a:lumOff val="25000"/>
                  </a:schemeClr>
                </a:solidFill>
                <a:latin typeface="Adelle Rg" panose="02000503060000020004" pitchFamily="2" charset="0"/>
              </a:rPr>
              <a:t>Chellappa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ASSETS’15</a:t>
            </a:r>
          </a:p>
        </p:txBody>
      </p:sp>
      <p:sp>
        <p:nvSpPr>
          <p:cNvPr id="120" name="Rectangle 119"/>
          <p:cNvSpPr/>
          <p:nvPr/>
        </p:nvSpPr>
        <p:spPr>
          <a:xfrm>
            <a:off x="1815182" y="10422908"/>
            <a:ext cx="5201252" cy="738664"/>
          </a:xfrm>
          <a:prstGeom prst="rect">
            <a:avLst/>
          </a:prstGeom>
        </p:spPr>
        <p:txBody>
          <a:bodyPr wrap="square">
            <a:spAutoFit/>
          </a:bodyPr>
          <a:lstStyle/>
          <a:p>
            <a:r>
              <a:rPr lang="en-US" sz="1100" b="1" dirty="0" err="1">
                <a:solidFill>
                  <a:schemeClr val="tx1">
                    <a:lumMod val="75000"/>
                    <a:lumOff val="25000"/>
                  </a:schemeClr>
                </a:solidFill>
                <a:latin typeface="Adelle Rg" panose="02000503060000020004" pitchFamily="2" charset="0"/>
              </a:rPr>
              <a:t>MakerShoe</a:t>
            </a:r>
            <a:r>
              <a:rPr lang="en-US" sz="1100" b="1" dirty="0">
                <a:solidFill>
                  <a:schemeClr val="tx1">
                    <a:lumMod val="75000"/>
                    <a:lumOff val="25000"/>
                  </a:schemeClr>
                </a:solidFill>
                <a:latin typeface="Adelle Rg" panose="02000503060000020004" pitchFamily="2" charset="0"/>
              </a:rPr>
              <a:t>: Towards an E-Textile Construction Kit to Support Creativity, Playful Making, and Self-Expression</a:t>
            </a:r>
          </a:p>
          <a:p>
            <a:r>
              <a:rPr lang="en-US" sz="1000" dirty="0" err="1">
                <a:solidFill>
                  <a:schemeClr val="tx1">
                    <a:lumMod val="75000"/>
                    <a:lumOff val="25000"/>
                  </a:schemeClr>
                </a:solidFill>
                <a:latin typeface="Adelle Rg" panose="02000503060000020004" pitchFamily="2" charset="0"/>
              </a:rPr>
              <a:t>Majeed</a:t>
            </a:r>
            <a:r>
              <a:rPr lang="en-US" sz="1000" dirty="0">
                <a:solidFill>
                  <a:schemeClr val="tx1">
                    <a:lumMod val="75000"/>
                    <a:lumOff val="25000"/>
                  </a:schemeClr>
                </a:solidFill>
                <a:latin typeface="Adelle Rg" panose="02000503060000020004" pitchFamily="2" charset="0"/>
              </a:rPr>
              <a:t> </a:t>
            </a:r>
            <a:r>
              <a:rPr lang="en-US" sz="1000" dirty="0" err="1">
                <a:solidFill>
                  <a:schemeClr val="tx1">
                    <a:lumMod val="75000"/>
                    <a:lumOff val="25000"/>
                  </a:schemeClr>
                </a:solidFill>
                <a:latin typeface="Adelle Rg" panose="02000503060000020004" pitchFamily="2" charset="0"/>
              </a:rPr>
              <a:t>Kazemitabaar</a:t>
            </a:r>
            <a:r>
              <a:rPr lang="en-US" sz="1000" dirty="0">
                <a:solidFill>
                  <a:schemeClr val="tx1">
                    <a:lumMod val="75000"/>
                    <a:lumOff val="25000"/>
                  </a:schemeClr>
                </a:solidFill>
                <a:latin typeface="Adelle Rg" panose="02000503060000020004" pitchFamily="2" charset="0"/>
              </a:rPr>
              <a:t>, Leyla </a:t>
            </a:r>
            <a:r>
              <a:rPr lang="en-US" sz="1000" dirty="0" err="1">
                <a:solidFill>
                  <a:schemeClr val="tx1">
                    <a:lumMod val="75000"/>
                    <a:lumOff val="25000"/>
                  </a:schemeClr>
                </a:solidFill>
                <a:latin typeface="Adelle Rg" panose="02000503060000020004" pitchFamily="2" charset="0"/>
              </a:rPr>
              <a:t>Norooz</a:t>
            </a:r>
            <a:r>
              <a:rPr lang="en-US" sz="1000" dirty="0">
                <a:solidFill>
                  <a:schemeClr val="tx1">
                    <a:lumMod val="75000"/>
                    <a:lumOff val="25000"/>
                  </a:schemeClr>
                </a:solidFill>
                <a:latin typeface="Adelle Rg" panose="02000503060000020004" pitchFamily="2" charset="0"/>
              </a:rPr>
              <a:t>, Mona Leigh </a:t>
            </a:r>
            <a:r>
              <a:rPr lang="en-US" sz="1000" dirty="0" err="1">
                <a:solidFill>
                  <a:schemeClr val="tx1">
                    <a:lumMod val="75000"/>
                    <a:lumOff val="25000"/>
                  </a:schemeClr>
                </a:solidFill>
                <a:latin typeface="Adelle Rg" panose="02000503060000020004" pitchFamily="2" charset="0"/>
              </a:rPr>
              <a:t>Guha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IDC’15</a:t>
            </a:r>
          </a:p>
        </p:txBody>
      </p:sp>
      <p:sp>
        <p:nvSpPr>
          <p:cNvPr id="6" name="TextBox 5"/>
          <p:cNvSpPr txBox="1"/>
          <p:nvPr/>
        </p:nvSpPr>
        <p:spPr>
          <a:xfrm>
            <a:off x="421002" y="11455528"/>
            <a:ext cx="6055998" cy="246221"/>
          </a:xfrm>
          <a:prstGeom prst="rect">
            <a:avLst/>
          </a:prstGeom>
          <a:noFill/>
        </p:spPr>
        <p:txBody>
          <a:bodyPr wrap="square" rtlCol="0">
            <a:spAutoFit/>
          </a:bodyPr>
          <a:lstStyle/>
          <a:p>
            <a:r>
              <a:rPr lang="en-US" sz="1000" dirty="0"/>
              <a:t>&lt;Some indicator somewhere around here or by header to click for all publications (that takes you to pub page)&gt;</a:t>
            </a:r>
          </a:p>
        </p:txBody>
      </p:sp>
      <p:sp>
        <p:nvSpPr>
          <p:cNvPr id="121" name="TextBox 120"/>
          <p:cNvSpPr txBox="1"/>
          <p:nvPr/>
        </p:nvSpPr>
        <p:spPr>
          <a:xfrm>
            <a:off x="421002" y="12090978"/>
            <a:ext cx="6055998" cy="246221"/>
          </a:xfrm>
          <a:prstGeom prst="rect">
            <a:avLst/>
          </a:prstGeom>
          <a:noFill/>
        </p:spPr>
        <p:txBody>
          <a:bodyPr wrap="square" rtlCol="0">
            <a:spAutoFit/>
          </a:bodyPr>
          <a:lstStyle/>
          <a:p>
            <a:r>
              <a:rPr lang="en-US" sz="1000" dirty="0"/>
              <a:t>&lt;Some indicator somewhere around here or somewhere close that takes you to talks page)</a:t>
            </a:r>
          </a:p>
        </p:txBody>
      </p:sp>
      <p:cxnSp>
        <p:nvCxnSpPr>
          <p:cNvPr id="8" name="Straight Connector 7"/>
          <p:cNvCxnSpPr/>
          <p:nvPr/>
        </p:nvCxnSpPr>
        <p:spPr>
          <a:xfrm flipH="1" flipV="1">
            <a:off x="-685800" y="5276563"/>
            <a:ext cx="1081087" cy="51521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763373" y="4343400"/>
            <a:ext cx="2848973" cy="3539430"/>
          </a:xfrm>
          <a:prstGeom prst="rect">
            <a:avLst/>
          </a:prstGeom>
          <a:noFill/>
        </p:spPr>
        <p:txBody>
          <a:bodyPr wrap="square" rtlCol="0">
            <a:spAutoFit/>
          </a:bodyPr>
          <a:lstStyle/>
          <a:p>
            <a:r>
              <a:rPr lang="en-US" sz="1600" dirty="0">
                <a:solidFill>
                  <a:srgbClr val="C00000"/>
                </a:solidFill>
              </a:rPr>
              <a:t>For MVP, when user clicks on this, they are taken to the publications page with the keyword ‘sustainability’ auto-filled out in filter. </a:t>
            </a:r>
          </a:p>
          <a:p>
            <a:endParaRPr lang="en-US" sz="1600" dirty="0">
              <a:solidFill>
                <a:srgbClr val="C00000"/>
              </a:solidFill>
            </a:endParaRPr>
          </a:p>
          <a:p>
            <a:r>
              <a:rPr lang="en-US" sz="1600" dirty="0">
                <a:solidFill>
                  <a:srgbClr val="C00000"/>
                </a:solidFill>
              </a:rPr>
              <a:t>Post-MVP, we will use these interactive icons either to do something that </a:t>
            </a:r>
            <a:r>
              <a:rPr lang="en-US" sz="1600" dirty="0" err="1">
                <a:solidFill>
                  <a:srgbClr val="C00000"/>
                </a:solidFill>
              </a:rPr>
              <a:t>Majeed</a:t>
            </a:r>
            <a:r>
              <a:rPr lang="en-US" sz="1600" dirty="0">
                <a:solidFill>
                  <a:srgbClr val="C00000"/>
                </a:solidFill>
              </a:rPr>
              <a:t> pitched in the ML meeting or to auto-filter on the projects page (i.e., click on this icon and taken to project gallery with projects filtered to sustainability) </a:t>
            </a:r>
          </a:p>
        </p:txBody>
      </p:sp>
    </p:spTree>
    <p:extLst>
      <p:ext uri="{BB962C8B-B14F-4D97-AF65-F5344CB8AC3E}">
        <p14:creationId xmlns:p14="http://schemas.microsoft.com/office/powerpoint/2010/main" val="1826034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04800" y="3893069"/>
            <a:ext cx="8458200"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2500" dirty="0">
                <a:solidFill>
                  <a:prstClr val="black"/>
                </a:solidFill>
                <a:latin typeface="Adelle Rg" panose="02000503060000020004" pitchFamily="2" charset="0"/>
              </a:rPr>
              <a:t>We are the </a:t>
            </a:r>
            <a:r>
              <a:rPr lang="en-US" sz="2500" b="1" dirty="0">
                <a:solidFill>
                  <a:srgbClr val="00B0F0"/>
                </a:solidFill>
                <a:latin typeface="Adelle Rg" panose="02000503060000020004" pitchFamily="2" charset="0"/>
              </a:rPr>
              <a:t>Makeability Lab</a:t>
            </a:r>
            <a:r>
              <a:rPr lang="en-US" sz="2500"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78" name="Oval 77"/>
          <p:cNvSpPr/>
          <p:nvPr/>
        </p:nvSpPr>
        <p:spPr>
          <a:xfrm>
            <a:off x="502062"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Picture 78"/>
          <p:cNvPicPr>
            <a:picLocks noChangeAspect="1"/>
          </p:cNvPicPr>
          <p:nvPr/>
        </p:nvPicPr>
        <p:blipFill>
          <a:blip r:embed="rId19"/>
          <a:stretch>
            <a:fillRect/>
          </a:stretch>
        </p:blipFill>
        <p:spPr>
          <a:xfrm>
            <a:off x="679862" y="5254297"/>
            <a:ext cx="641131" cy="640080"/>
          </a:xfrm>
          <a:prstGeom prst="rect">
            <a:avLst/>
          </a:prstGeom>
        </p:spPr>
      </p:pic>
      <p:sp>
        <p:nvSpPr>
          <p:cNvPr id="80" name="Rectangle 79"/>
          <p:cNvSpPr/>
          <p:nvPr/>
        </p:nvSpPr>
        <p:spPr>
          <a:xfrm>
            <a:off x="456064" y="62153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81" name="Picture 80"/>
          <p:cNvPicPr>
            <a:picLocks noChangeAspect="1"/>
          </p:cNvPicPr>
          <p:nvPr/>
        </p:nvPicPr>
        <p:blipFill>
          <a:blip r:embed="rId20"/>
          <a:stretch>
            <a:fillRect/>
          </a:stretch>
        </p:blipFill>
        <p:spPr>
          <a:xfrm>
            <a:off x="2511964" y="5269708"/>
            <a:ext cx="611749" cy="611749"/>
          </a:xfrm>
          <a:prstGeom prst="rect">
            <a:avLst/>
          </a:prstGeom>
        </p:spPr>
      </p:pic>
      <p:sp>
        <p:nvSpPr>
          <p:cNvPr id="82" name="Oval 81"/>
          <p:cNvSpPr/>
          <p:nvPr/>
        </p:nvSpPr>
        <p:spPr>
          <a:xfrm>
            <a:off x="2283235"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4526" y="621539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87" name="Picture 86"/>
          <p:cNvPicPr>
            <a:picLocks noChangeAspect="1"/>
          </p:cNvPicPr>
          <p:nvPr/>
        </p:nvPicPr>
        <p:blipFill>
          <a:blip r:embed="rId21"/>
          <a:stretch>
            <a:fillRect/>
          </a:stretch>
        </p:blipFill>
        <p:spPr>
          <a:xfrm>
            <a:off x="4185732" y="5237468"/>
            <a:ext cx="681355" cy="669885"/>
          </a:xfrm>
          <a:prstGeom prst="rect">
            <a:avLst/>
          </a:prstGeom>
        </p:spPr>
      </p:pic>
      <p:sp>
        <p:nvSpPr>
          <p:cNvPr id="88" name="Oval 87"/>
          <p:cNvSpPr/>
          <p:nvPr/>
        </p:nvSpPr>
        <p:spPr>
          <a:xfrm>
            <a:off x="4018410"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p:cNvSpPr/>
          <p:nvPr/>
        </p:nvSpPr>
        <p:spPr>
          <a:xfrm>
            <a:off x="4208855" y="621539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0" name="Picture 89"/>
          <p:cNvPicPr>
            <a:picLocks noChangeAspect="1"/>
          </p:cNvPicPr>
          <p:nvPr/>
        </p:nvPicPr>
        <p:blipFill>
          <a:blip r:embed="rId22"/>
          <a:stretch>
            <a:fillRect/>
          </a:stretch>
        </p:blipFill>
        <p:spPr>
          <a:xfrm>
            <a:off x="6037677" y="5279758"/>
            <a:ext cx="599122" cy="599122"/>
          </a:xfrm>
          <a:prstGeom prst="rect">
            <a:avLst/>
          </a:prstGeom>
        </p:spPr>
      </p:pic>
      <p:sp>
        <p:nvSpPr>
          <p:cNvPr id="91" name="Oval 90"/>
          <p:cNvSpPr/>
          <p:nvPr/>
        </p:nvSpPr>
        <p:spPr>
          <a:xfrm>
            <a:off x="5829238"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5753585" y="6215390"/>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3" name="Picture 92"/>
          <p:cNvPicPr>
            <a:picLocks noChangeAspect="1"/>
          </p:cNvPicPr>
          <p:nvPr/>
        </p:nvPicPr>
        <p:blipFill>
          <a:blip r:embed="rId23"/>
          <a:stretch>
            <a:fillRect/>
          </a:stretch>
        </p:blipFill>
        <p:spPr>
          <a:xfrm>
            <a:off x="7815571" y="5299740"/>
            <a:ext cx="632681" cy="591547"/>
          </a:xfrm>
          <a:prstGeom prst="rect">
            <a:avLst/>
          </a:prstGeom>
        </p:spPr>
      </p:pic>
      <p:sp>
        <p:nvSpPr>
          <p:cNvPr id="94" name="Oval 93"/>
          <p:cNvSpPr/>
          <p:nvPr/>
        </p:nvSpPr>
        <p:spPr>
          <a:xfrm>
            <a:off x="7640066" y="5066337"/>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ectangle 94"/>
          <p:cNvSpPr/>
          <p:nvPr/>
        </p:nvSpPr>
        <p:spPr>
          <a:xfrm>
            <a:off x="7646166" y="621539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96" name="TextBox 95"/>
          <p:cNvSpPr txBox="1"/>
          <p:nvPr/>
        </p:nvSpPr>
        <p:spPr>
          <a:xfrm>
            <a:off x="502062" y="6705600"/>
            <a:ext cx="8147905" cy="923330"/>
          </a:xfrm>
          <a:prstGeom prst="rect">
            <a:avLst/>
          </a:prstGeom>
          <a:noFill/>
        </p:spPr>
        <p:txBody>
          <a:bodyPr wrap="square" lIns="0" rtlCol="0">
            <a:spAutoFit/>
          </a:bodyPr>
          <a:lstStyle/>
          <a:p>
            <a:pPr algn="just"/>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97" name="TextBox 96"/>
          <p:cNvSpPr txBox="1"/>
          <p:nvPr/>
        </p:nvSpPr>
        <p:spPr>
          <a:xfrm>
            <a:off x="7239000" y="7848601"/>
            <a:ext cx="1524000" cy="3214950"/>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NEWS</a:t>
            </a: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Headline</a:t>
            </a:r>
          </a:p>
          <a:p>
            <a:r>
              <a:rPr lang="en-US" sz="800" dirty="0">
                <a:solidFill>
                  <a:schemeClr val="tx1">
                    <a:lumMod val="75000"/>
                    <a:lumOff val="25000"/>
                  </a:schemeClr>
                </a:solidFill>
              </a:rPr>
              <a:t>Text about this headline. Text about this </a:t>
            </a:r>
            <a:r>
              <a:rPr lang="en-US" sz="800" dirty="0"/>
              <a:t>headline</a:t>
            </a:r>
            <a:r>
              <a:rPr lang="en-US" sz="800" dirty="0">
                <a:solidFill>
                  <a:schemeClr val="tx1">
                    <a:lumMod val="75000"/>
                    <a:lumOff val="25000"/>
                  </a:schemeClr>
                </a:solidFill>
              </a:rPr>
              <a:t>. Text about this headline. Text about this headline.</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Text about this headline. Text about this headline. Text about this headline. Text about this headline.</a:t>
            </a:r>
          </a:p>
          <a:p>
            <a:pPr lvl="0"/>
            <a:endParaRPr lang="en-US" sz="1000" b="1" dirty="0"/>
          </a:p>
          <a:p>
            <a:endParaRPr lang="en-US" sz="800" dirty="0">
              <a:solidFill>
                <a:schemeClr val="tx1">
                  <a:lumMod val="75000"/>
                  <a:lumOff val="25000"/>
                </a:schemeClr>
              </a:solidFill>
            </a:endParaRPr>
          </a:p>
        </p:txBody>
      </p:sp>
      <p:sp>
        <p:nvSpPr>
          <p:cNvPr id="100" name="TextBox 99"/>
          <p:cNvSpPr txBox="1"/>
          <p:nvPr/>
        </p:nvSpPr>
        <p:spPr>
          <a:xfrm>
            <a:off x="501761" y="11934976"/>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0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8073" y="12476617"/>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3" name="Picture 102"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4202" y="12476618"/>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6243" y="12484776"/>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0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34847" y="12476617"/>
            <a:ext cx="1522983" cy="1139192"/>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06" name="TextBox 105"/>
          <p:cNvSpPr txBox="1"/>
          <p:nvPr/>
        </p:nvSpPr>
        <p:spPr>
          <a:xfrm>
            <a:off x="495754" y="13648375"/>
            <a:ext cx="1528905" cy="4149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07" name="TextBox 106"/>
          <p:cNvSpPr txBox="1"/>
          <p:nvPr/>
        </p:nvSpPr>
        <p:spPr>
          <a:xfrm>
            <a:off x="2196243" y="13648375"/>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8" name="TextBox 107"/>
          <p:cNvSpPr txBox="1"/>
          <p:nvPr/>
        </p:nvSpPr>
        <p:spPr>
          <a:xfrm>
            <a:off x="3864202" y="13648375"/>
            <a:ext cx="1528905" cy="18307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09" name="TextBox 108"/>
          <p:cNvSpPr txBox="1"/>
          <p:nvPr/>
        </p:nvSpPr>
        <p:spPr>
          <a:xfrm>
            <a:off x="5526240" y="13648375"/>
            <a:ext cx="1528905" cy="52482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dirty="0">
                <a:solidFill>
                  <a:srgbClr val="464D59"/>
                </a:solidFill>
                <a:latin typeface="Adelle Rg" panose="02000503060000020004" pitchFamily="2" charset="0"/>
              </a:rPr>
              <a:t>Jon Froehlich | Oct 29, 2014 | CMU HCII</a:t>
            </a:r>
          </a:p>
        </p:txBody>
      </p:sp>
      <p:sp>
        <p:nvSpPr>
          <p:cNvPr id="111" name="TextBox 110"/>
          <p:cNvSpPr txBox="1"/>
          <p:nvPr/>
        </p:nvSpPr>
        <p:spPr>
          <a:xfrm>
            <a:off x="498073" y="7848600"/>
            <a:ext cx="2402319" cy="33322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11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506771" y="827428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6" name="Rectangle 115"/>
          <p:cNvSpPr/>
          <p:nvPr/>
        </p:nvSpPr>
        <p:spPr>
          <a:xfrm>
            <a:off x="1809279" y="8193511"/>
            <a:ext cx="5035959" cy="738664"/>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tx1">
                    <a:lumMod val="75000"/>
                    <a:lumOff val="25000"/>
                  </a:schemeClr>
                </a:solidFill>
                <a:latin typeface="Adelle Rg" panose="02000503060000020004" pitchFamily="2" charset="0"/>
              </a:rPr>
              <a:t>Kotaro Hara, Jon E. Froehlich</a:t>
            </a:r>
          </a:p>
          <a:p>
            <a:r>
              <a:rPr lang="en-US" sz="1000" dirty="0">
                <a:solidFill>
                  <a:schemeClr val="tx1">
                    <a:lumMod val="75000"/>
                    <a:lumOff val="25000"/>
                  </a:schemeClr>
                </a:solidFill>
                <a:latin typeface="Adelle Rg" panose="02000503060000020004" pitchFamily="2" charset="0"/>
              </a:rPr>
              <a:t>SIGACCESS Newsletter ‘15</a:t>
            </a:r>
          </a:p>
        </p:txBody>
      </p:sp>
      <p:pic>
        <p:nvPicPr>
          <p:cNvPr id="117"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0486"/>
          <a:stretch/>
        </p:blipFill>
        <p:spPr bwMode="auto">
          <a:xfrm>
            <a:off x="506771" y="9369235"/>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18" name="Picture 5"/>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b="15260"/>
          <a:stretch/>
        </p:blipFill>
        <p:spPr bwMode="auto">
          <a:xfrm>
            <a:off x="506771" y="10485847"/>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19" name="Rectangle 118"/>
          <p:cNvSpPr/>
          <p:nvPr/>
        </p:nvSpPr>
        <p:spPr>
          <a:xfrm>
            <a:off x="1816590" y="9293442"/>
            <a:ext cx="5030728" cy="892552"/>
          </a:xfrm>
          <a:prstGeom prst="rect">
            <a:avLst/>
          </a:prstGeom>
        </p:spPr>
        <p:txBody>
          <a:bodyPr wrap="square">
            <a:spAutoFit/>
          </a:bodyPr>
          <a:lstStyle/>
          <a:p>
            <a:r>
              <a:rPr lang="en-US" sz="1100" b="1" dirty="0">
                <a:solidFill>
                  <a:schemeClr val="tx1">
                    <a:lumMod val="75000"/>
                    <a:lumOff val="25000"/>
                  </a:schemeClr>
                </a:solidFill>
                <a:latin typeface="Adelle Rg" panose="02000503060000020004" pitchFamily="2" charset="0"/>
              </a:rPr>
              <a:t>Supporting Everyday Activities for Persons With Visual Impairments Through Computer Vision-Augmented Touch</a:t>
            </a:r>
          </a:p>
          <a:p>
            <a:r>
              <a:rPr lang="en-US" sz="1000" dirty="0">
                <a:solidFill>
                  <a:schemeClr val="tx1">
                    <a:lumMod val="75000"/>
                    <a:lumOff val="25000"/>
                  </a:schemeClr>
                </a:solidFill>
                <a:latin typeface="Adelle Rg" panose="02000503060000020004" pitchFamily="2" charset="0"/>
              </a:rPr>
              <a:t>Leah Findlater, Lee Stearns, </a:t>
            </a:r>
            <a:r>
              <a:rPr lang="en-US" sz="1000" dirty="0" err="1">
                <a:solidFill>
                  <a:schemeClr val="tx1">
                    <a:lumMod val="75000"/>
                    <a:lumOff val="25000"/>
                  </a:schemeClr>
                </a:solidFill>
                <a:latin typeface="Adelle Rg" panose="02000503060000020004" pitchFamily="2" charset="0"/>
              </a:rPr>
              <a:t>Ruofei</a:t>
            </a:r>
            <a:r>
              <a:rPr lang="en-US" sz="1000" dirty="0">
                <a:solidFill>
                  <a:schemeClr val="tx1">
                    <a:lumMod val="75000"/>
                    <a:lumOff val="25000"/>
                  </a:schemeClr>
                </a:solidFill>
                <a:latin typeface="Adelle Rg" panose="02000503060000020004" pitchFamily="2" charset="0"/>
              </a:rPr>
              <a:t> Du, </a:t>
            </a:r>
            <a:r>
              <a:rPr lang="en-US" sz="1000" dirty="0" err="1">
                <a:solidFill>
                  <a:schemeClr val="tx1">
                    <a:lumMod val="75000"/>
                    <a:lumOff val="25000"/>
                  </a:schemeClr>
                </a:solidFill>
                <a:latin typeface="Adelle Rg" panose="02000503060000020004" pitchFamily="2" charset="0"/>
              </a:rPr>
              <a:t>Uran</a:t>
            </a:r>
            <a:r>
              <a:rPr lang="en-US" sz="1000" dirty="0">
                <a:solidFill>
                  <a:schemeClr val="tx1">
                    <a:lumMod val="75000"/>
                    <a:lumOff val="25000"/>
                  </a:schemeClr>
                </a:solidFill>
                <a:latin typeface="Adelle Rg" panose="02000503060000020004" pitchFamily="2" charset="0"/>
              </a:rPr>
              <a:t> Oh, David Lee, Rama </a:t>
            </a:r>
            <a:r>
              <a:rPr lang="en-US" sz="1000" dirty="0" err="1">
                <a:solidFill>
                  <a:schemeClr val="tx1">
                    <a:lumMod val="75000"/>
                    <a:lumOff val="25000"/>
                  </a:schemeClr>
                </a:solidFill>
                <a:latin typeface="Adelle Rg" panose="02000503060000020004" pitchFamily="2" charset="0"/>
              </a:rPr>
              <a:t>Chellappa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ASSETS’15</a:t>
            </a:r>
          </a:p>
        </p:txBody>
      </p:sp>
      <p:sp>
        <p:nvSpPr>
          <p:cNvPr id="120" name="Rectangle 119"/>
          <p:cNvSpPr/>
          <p:nvPr/>
        </p:nvSpPr>
        <p:spPr>
          <a:xfrm>
            <a:off x="1815182" y="10422908"/>
            <a:ext cx="5016285" cy="738664"/>
          </a:xfrm>
          <a:prstGeom prst="rect">
            <a:avLst/>
          </a:prstGeom>
        </p:spPr>
        <p:txBody>
          <a:bodyPr wrap="square">
            <a:spAutoFit/>
          </a:bodyPr>
          <a:lstStyle/>
          <a:p>
            <a:r>
              <a:rPr lang="en-US" sz="1100" b="1" dirty="0" err="1">
                <a:solidFill>
                  <a:schemeClr val="tx1">
                    <a:lumMod val="75000"/>
                    <a:lumOff val="25000"/>
                  </a:schemeClr>
                </a:solidFill>
                <a:latin typeface="Adelle Rg" panose="02000503060000020004" pitchFamily="2" charset="0"/>
              </a:rPr>
              <a:t>MakerShoe</a:t>
            </a:r>
            <a:r>
              <a:rPr lang="en-US" sz="1100" b="1" dirty="0">
                <a:solidFill>
                  <a:schemeClr val="tx1">
                    <a:lumMod val="75000"/>
                    <a:lumOff val="25000"/>
                  </a:schemeClr>
                </a:solidFill>
                <a:latin typeface="Adelle Rg" panose="02000503060000020004" pitchFamily="2" charset="0"/>
              </a:rPr>
              <a:t>: Towards an E-Textile Construction Kit to Support Creativity, Playful Making, and Self-Expression</a:t>
            </a:r>
          </a:p>
          <a:p>
            <a:r>
              <a:rPr lang="en-US" sz="1000" dirty="0" err="1">
                <a:solidFill>
                  <a:schemeClr val="tx1">
                    <a:lumMod val="75000"/>
                    <a:lumOff val="25000"/>
                  </a:schemeClr>
                </a:solidFill>
                <a:latin typeface="Adelle Rg" panose="02000503060000020004" pitchFamily="2" charset="0"/>
              </a:rPr>
              <a:t>Majeed</a:t>
            </a:r>
            <a:r>
              <a:rPr lang="en-US" sz="1000" dirty="0">
                <a:solidFill>
                  <a:schemeClr val="tx1">
                    <a:lumMod val="75000"/>
                    <a:lumOff val="25000"/>
                  </a:schemeClr>
                </a:solidFill>
                <a:latin typeface="Adelle Rg" panose="02000503060000020004" pitchFamily="2" charset="0"/>
              </a:rPr>
              <a:t> </a:t>
            </a:r>
            <a:r>
              <a:rPr lang="en-US" sz="1000" dirty="0" err="1">
                <a:solidFill>
                  <a:schemeClr val="tx1">
                    <a:lumMod val="75000"/>
                    <a:lumOff val="25000"/>
                  </a:schemeClr>
                </a:solidFill>
                <a:latin typeface="Adelle Rg" panose="02000503060000020004" pitchFamily="2" charset="0"/>
              </a:rPr>
              <a:t>Kazemitabaar</a:t>
            </a:r>
            <a:r>
              <a:rPr lang="en-US" sz="1000" dirty="0">
                <a:solidFill>
                  <a:schemeClr val="tx1">
                    <a:lumMod val="75000"/>
                    <a:lumOff val="25000"/>
                  </a:schemeClr>
                </a:solidFill>
                <a:latin typeface="Adelle Rg" panose="02000503060000020004" pitchFamily="2" charset="0"/>
              </a:rPr>
              <a:t>, Leyla </a:t>
            </a:r>
            <a:r>
              <a:rPr lang="en-US" sz="1000" dirty="0" err="1">
                <a:solidFill>
                  <a:schemeClr val="tx1">
                    <a:lumMod val="75000"/>
                    <a:lumOff val="25000"/>
                  </a:schemeClr>
                </a:solidFill>
                <a:latin typeface="Adelle Rg" panose="02000503060000020004" pitchFamily="2" charset="0"/>
              </a:rPr>
              <a:t>Norooz</a:t>
            </a:r>
            <a:r>
              <a:rPr lang="en-US" sz="1000" dirty="0">
                <a:solidFill>
                  <a:schemeClr val="tx1">
                    <a:lumMod val="75000"/>
                    <a:lumOff val="25000"/>
                  </a:schemeClr>
                </a:solidFill>
                <a:latin typeface="Adelle Rg" panose="02000503060000020004" pitchFamily="2" charset="0"/>
              </a:rPr>
              <a:t>, Mona Leigh </a:t>
            </a:r>
            <a:r>
              <a:rPr lang="en-US" sz="1000" dirty="0" err="1">
                <a:solidFill>
                  <a:schemeClr val="tx1">
                    <a:lumMod val="75000"/>
                    <a:lumOff val="25000"/>
                  </a:schemeClr>
                </a:solidFill>
                <a:latin typeface="Adelle Rg" panose="02000503060000020004" pitchFamily="2" charset="0"/>
              </a:rPr>
              <a:t>Guha</a:t>
            </a:r>
            <a:r>
              <a:rPr lang="en-US" sz="1000" dirty="0">
                <a:solidFill>
                  <a:schemeClr val="tx1">
                    <a:lumMod val="75000"/>
                    <a:lumOff val="25000"/>
                  </a:schemeClr>
                </a:solidFill>
                <a:latin typeface="Adelle Rg" panose="02000503060000020004" pitchFamily="2" charset="0"/>
              </a:rPr>
              <a:t>, Jon E. Froehlich</a:t>
            </a:r>
          </a:p>
          <a:p>
            <a:r>
              <a:rPr lang="en-US" sz="1000" dirty="0">
                <a:solidFill>
                  <a:schemeClr val="tx1">
                    <a:lumMod val="75000"/>
                    <a:lumOff val="25000"/>
                  </a:schemeClr>
                </a:solidFill>
                <a:latin typeface="Adelle Rg" panose="02000503060000020004" pitchFamily="2" charset="0"/>
              </a:rPr>
              <a:t>Poster Proceedings of IDC’15</a:t>
            </a:r>
          </a:p>
        </p:txBody>
      </p:sp>
      <p:sp>
        <p:nvSpPr>
          <p:cNvPr id="6" name="TextBox 5"/>
          <p:cNvSpPr txBox="1"/>
          <p:nvPr/>
        </p:nvSpPr>
        <p:spPr>
          <a:xfrm>
            <a:off x="421002" y="11455528"/>
            <a:ext cx="6055998" cy="246221"/>
          </a:xfrm>
          <a:prstGeom prst="rect">
            <a:avLst/>
          </a:prstGeom>
          <a:noFill/>
        </p:spPr>
        <p:txBody>
          <a:bodyPr wrap="square" rtlCol="0">
            <a:spAutoFit/>
          </a:bodyPr>
          <a:lstStyle/>
          <a:p>
            <a:r>
              <a:rPr lang="en-US" sz="1000" dirty="0"/>
              <a:t>&lt;Some indicator somewhere around here or by header to click for all publications (that takes you to pub page)&gt;</a:t>
            </a:r>
          </a:p>
        </p:txBody>
      </p:sp>
      <p:sp>
        <p:nvSpPr>
          <p:cNvPr id="121" name="TextBox 120"/>
          <p:cNvSpPr txBox="1"/>
          <p:nvPr/>
        </p:nvSpPr>
        <p:spPr>
          <a:xfrm>
            <a:off x="421002" y="12167178"/>
            <a:ext cx="6055998" cy="246221"/>
          </a:xfrm>
          <a:prstGeom prst="rect">
            <a:avLst/>
          </a:prstGeom>
          <a:noFill/>
        </p:spPr>
        <p:txBody>
          <a:bodyPr wrap="square" rtlCol="0">
            <a:spAutoFit/>
          </a:bodyPr>
          <a:lstStyle/>
          <a:p>
            <a:r>
              <a:rPr lang="en-US" sz="1000" dirty="0"/>
              <a:t>&lt;Some indicator somewhere around here or somewhere close that takes you to talks page)</a:t>
            </a:r>
          </a:p>
        </p:txBody>
      </p:sp>
      <p:sp>
        <p:nvSpPr>
          <p:cNvPr id="112" name="TextBox 111"/>
          <p:cNvSpPr txBox="1"/>
          <p:nvPr/>
        </p:nvSpPr>
        <p:spPr>
          <a:xfrm>
            <a:off x="7214742" y="12086756"/>
            <a:ext cx="1524000" cy="3762844"/>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1000" b="1" dirty="0"/>
              <a:t>RECENT TWEETS</a:t>
            </a: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r>
              <a:rPr lang="en-US" sz="800" b="1" dirty="0">
                <a:solidFill>
                  <a:schemeClr val="tx1">
                    <a:lumMod val="75000"/>
                    <a:lumOff val="25000"/>
                  </a:schemeClr>
                </a:solidFill>
              </a:rPr>
              <a:t>Nov 5, 2015 – Tweet 1</a:t>
            </a:r>
          </a:p>
          <a:p>
            <a:r>
              <a:rPr lang="en-US" sz="800" dirty="0">
                <a:solidFill>
                  <a:schemeClr val="tx1">
                    <a:lumMod val="75000"/>
                    <a:lumOff val="25000"/>
                  </a:schemeClr>
                </a:solidFill>
              </a:rPr>
              <a:t>Tweet 1</a:t>
            </a:r>
          </a:p>
          <a:p>
            <a:endParaRPr lang="en-US" sz="800" dirty="0">
              <a:solidFill>
                <a:schemeClr val="tx1">
                  <a:lumMod val="75000"/>
                  <a:lumOff val="25000"/>
                </a:schemeClr>
              </a:solidFill>
            </a:endParaRPr>
          </a:p>
          <a:p>
            <a:r>
              <a:rPr lang="en-US" sz="800" b="1" dirty="0">
                <a:solidFill>
                  <a:schemeClr val="tx1">
                    <a:lumMod val="75000"/>
                    <a:lumOff val="25000"/>
                  </a:schemeClr>
                </a:solidFill>
              </a:rPr>
              <a:t>June 26, 2015 – Headline Text</a:t>
            </a:r>
          </a:p>
          <a:p>
            <a:r>
              <a:rPr lang="en-US" sz="800" dirty="0">
                <a:solidFill>
                  <a:schemeClr val="tx1">
                    <a:lumMod val="75000"/>
                    <a:lumOff val="25000"/>
                  </a:schemeClr>
                </a:solidFill>
              </a:rPr>
              <a:t>Tweet 2</a:t>
            </a:r>
          </a:p>
          <a:p>
            <a:endParaRPr lang="en-US" sz="800" dirty="0">
              <a:solidFill>
                <a:schemeClr val="tx1">
                  <a:lumMod val="75000"/>
                  <a:lumOff val="25000"/>
                </a:schemeClr>
              </a:solidFill>
            </a:endParaRPr>
          </a:p>
          <a:p>
            <a:endParaRPr lang="en-US" sz="900" dirty="0">
              <a:solidFill>
                <a:schemeClr val="tx1">
                  <a:lumMod val="75000"/>
                  <a:lumOff val="25000"/>
                </a:schemeClr>
              </a:solidFill>
            </a:endParaRPr>
          </a:p>
          <a:p>
            <a:pPr lvl="0"/>
            <a:endParaRPr lang="en-US" sz="1000" b="1" dirty="0"/>
          </a:p>
          <a:p>
            <a:endParaRPr lang="en-US" sz="800" dirty="0">
              <a:solidFill>
                <a:schemeClr val="tx1">
                  <a:lumMod val="75000"/>
                  <a:lumOff val="25000"/>
                </a:schemeClr>
              </a:solidFill>
            </a:endParaRPr>
          </a:p>
        </p:txBody>
      </p:sp>
    </p:spTree>
    <p:extLst>
      <p:ext uri="{BB962C8B-B14F-4D97-AF65-F5344CB8AC3E}">
        <p14:creationId xmlns:p14="http://schemas.microsoft.com/office/powerpoint/2010/main" val="3017614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Tree>
    <p:extLst>
      <p:ext uri="{BB962C8B-B14F-4D97-AF65-F5344CB8AC3E}">
        <p14:creationId xmlns:p14="http://schemas.microsoft.com/office/powerpoint/2010/main" val="34708800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8"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9"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12">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3"/>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14"/>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15"/>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16"/>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17"/>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18"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0"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3"/>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14"/>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15"/>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16"/>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17"/>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120389" y="6914618"/>
            <a:ext cx="9384777" cy="52576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2842" y="9250086"/>
            <a:ext cx="8417249" cy="2484714"/>
            <a:chOff x="366789" y="19430254"/>
            <a:chExt cx="8417249" cy="2484714"/>
          </a:xfrm>
        </p:grpSpPr>
        <p:sp>
          <p:nvSpPr>
            <p:cNvPr id="10" name="TextBox 9"/>
            <p:cNvSpPr txBox="1"/>
            <p:nvPr/>
          </p:nvSpPr>
          <p:spPr>
            <a:xfrm>
              <a:off x="366789" y="19430254"/>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789"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28781" y="19768808"/>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82951"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4815"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268637"/>
              <a:ext cx="1966841" cy="5078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Social Fabrics: Designing Wearable Electronic Textiles for Interaction, Introspection, &amp; Inquiry</a:t>
              </a:r>
            </a:p>
            <a:p>
              <a:r>
                <a:rPr lang="en-US" sz="600" dirty="0">
                  <a:solidFill>
                    <a:schemeClr val="bg1"/>
                  </a:solidFill>
                  <a:latin typeface="Adelle Rg" panose="02000503060000020004" pitchFamily="2" charset="0"/>
                </a:rPr>
                <a:t>Jon Froehlich | May 28, 2015 | HCIL Symposium</a:t>
              </a:r>
            </a:p>
          </p:txBody>
        </p:sp>
        <p:sp>
          <p:nvSpPr>
            <p:cNvPr id="17" name="TextBox 16"/>
            <p:cNvSpPr txBox="1"/>
            <p:nvPr/>
          </p:nvSpPr>
          <p:spPr>
            <a:xfrm>
              <a:off x="2582951" y="21258140"/>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8" name="TextBox 17"/>
            <p:cNvSpPr txBox="1"/>
            <p:nvPr/>
          </p:nvSpPr>
          <p:spPr>
            <a:xfrm>
              <a:off x="4728781" y="21276202"/>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9" name="TextBox 18"/>
            <p:cNvSpPr txBox="1"/>
            <p:nvPr/>
          </p:nvSpPr>
          <p:spPr>
            <a:xfrm>
              <a:off x="6813745" y="21268637"/>
              <a:ext cx="1966841" cy="6463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Characterizing Physical World Accessibility at Scale Using Crowdsourcing, Computer Vision, and Machine Learning</a:t>
              </a:r>
            </a:p>
            <a:p>
              <a:r>
                <a:rPr lang="en-US" sz="600" dirty="0">
                  <a:solidFill>
                    <a:schemeClr val="bg1"/>
                  </a:solidFill>
                  <a:latin typeface="Adelle Rg" panose="02000503060000020004" pitchFamily="2" charset="0"/>
                </a:rPr>
                <a:t>Jon Froehlich | Oct 29, 2014 | CMU HCII</a:t>
              </a:r>
            </a:p>
          </p:txBody>
        </p:sp>
      </p:grpSp>
      <p:grpSp>
        <p:nvGrpSpPr>
          <p:cNvPr id="50" name="Group 49"/>
          <p:cNvGrpSpPr/>
          <p:nvPr/>
        </p:nvGrpSpPr>
        <p:grpSpPr>
          <a:xfrm>
            <a:off x="395287" y="7196697"/>
            <a:ext cx="8363688" cy="1668134"/>
            <a:chOff x="288560" y="17347871"/>
            <a:chExt cx="8363688" cy="1668134"/>
          </a:xfrm>
        </p:grpSpPr>
        <p:sp>
          <p:nvSpPr>
            <p:cNvPr id="20" name="TextBox 19"/>
            <p:cNvSpPr txBox="1"/>
            <p:nvPr/>
          </p:nvSpPr>
          <p:spPr>
            <a:xfrm>
              <a:off x="288560" y="17347871"/>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b="17534"/>
            <a:stretch/>
          </p:blipFill>
          <p:spPr bwMode="auto">
            <a:xfrm>
              <a:off x="288560"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b="10486"/>
            <a:stretch/>
          </p:blipFill>
          <p:spPr bwMode="auto">
            <a:xfrm>
              <a:off x="2436376"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b="15260"/>
            <a:stretch/>
          </p:blipFill>
          <p:spPr bwMode="auto">
            <a:xfrm>
              <a:off x="4584192"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4333" b="4341"/>
            <a:stretch/>
          </p:blipFill>
          <p:spPr bwMode="auto">
            <a:xfrm>
              <a:off x="6732008" y="17670954"/>
              <a:ext cx="1920240" cy="134505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8109219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pic>
        <p:nvPicPr>
          <p:cNvPr id="26" name="Picture 5" descr="D:\Dropbox\HCILMakeabilityLab\WebsiteProjectImages\FrontPage\IMG_1987.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8"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9"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12">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3"/>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14"/>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15"/>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16"/>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17"/>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18"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0"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sp>
        <p:nvSpPr>
          <p:cNvPr id="8" name="Oval 7"/>
          <p:cNvSpPr/>
          <p:nvPr/>
        </p:nvSpPr>
        <p:spPr>
          <a:xfrm>
            <a:off x="502062"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3"/>
          <a:stretch>
            <a:fillRect/>
          </a:stretch>
        </p:blipFill>
        <p:spPr>
          <a:xfrm>
            <a:off x="679862" y="5366074"/>
            <a:ext cx="641131" cy="640080"/>
          </a:xfrm>
          <a:prstGeom prst="rect">
            <a:avLst/>
          </a:prstGeom>
        </p:spPr>
      </p:pic>
      <p:sp>
        <p:nvSpPr>
          <p:cNvPr id="105" name="Rectangle 104"/>
          <p:cNvSpPr/>
          <p:nvPr/>
        </p:nvSpPr>
        <p:spPr>
          <a:xfrm>
            <a:off x="456064" y="6327167"/>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pic>
        <p:nvPicPr>
          <p:cNvPr id="102" name="Picture 101"/>
          <p:cNvPicPr>
            <a:picLocks noChangeAspect="1"/>
          </p:cNvPicPr>
          <p:nvPr/>
        </p:nvPicPr>
        <p:blipFill>
          <a:blip r:embed="rId14"/>
          <a:stretch>
            <a:fillRect/>
          </a:stretch>
        </p:blipFill>
        <p:spPr>
          <a:xfrm>
            <a:off x="2511964" y="5381485"/>
            <a:ext cx="611749" cy="611749"/>
          </a:xfrm>
          <a:prstGeom prst="rect">
            <a:avLst/>
          </a:prstGeom>
        </p:spPr>
      </p:pic>
      <p:sp>
        <p:nvSpPr>
          <p:cNvPr id="114" name="Oval 113"/>
          <p:cNvSpPr/>
          <p:nvPr/>
        </p:nvSpPr>
        <p:spPr>
          <a:xfrm>
            <a:off x="2283235"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p:cNvSpPr/>
          <p:nvPr/>
        </p:nvSpPr>
        <p:spPr>
          <a:xfrm>
            <a:off x="2284526" y="6327167"/>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pic>
        <p:nvPicPr>
          <p:cNvPr id="100" name="Picture 99"/>
          <p:cNvPicPr>
            <a:picLocks noChangeAspect="1"/>
          </p:cNvPicPr>
          <p:nvPr/>
        </p:nvPicPr>
        <p:blipFill>
          <a:blip r:embed="rId15"/>
          <a:stretch>
            <a:fillRect/>
          </a:stretch>
        </p:blipFill>
        <p:spPr>
          <a:xfrm>
            <a:off x="4185732" y="5349245"/>
            <a:ext cx="681355" cy="669885"/>
          </a:xfrm>
          <a:prstGeom prst="rect">
            <a:avLst/>
          </a:prstGeom>
        </p:spPr>
      </p:pic>
      <p:sp>
        <p:nvSpPr>
          <p:cNvPr id="116" name="Oval 115"/>
          <p:cNvSpPr/>
          <p:nvPr/>
        </p:nvSpPr>
        <p:spPr>
          <a:xfrm>
            <a:off x="4018410"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4208855" y="6327167"/>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pic>
        <p:nvPicPr>
          <p:cNvPr id="98" name="Picture 97"/>
          <p:cNvPicPr>
            <a:picLocks noChangeAspect="1"/>
          </p:cNvPicPr>
          <p:nvPr/>
        </p:nvPicPr>
        <p:blipFill>
          <a:blip r:embed="rId16"/>
          <a:stretch>
            <a:fillRect/>
          </a:stretch>
        </p:blipFill>
        <p:spPr>
          <a:xfrm>
            <a:off x="6037677" y="5391535"/>
            <a:ext cx="599122" cy="599122"/>
          </a:xfrm>
          <a:prstGeom prst="rect">
            <a:avLst/>
          </a:prstGeom>
        </p:spPr>
      </p:pic>
      <p:sp>
        <p:nvSpPr>
          <p:cNvPr id="119" name="Oval 118"/>
          <p:cNvSpPr/>
          <p:nvPr/>
        </p:nvSpPr>
        <p:spPr>
          <a:xfrm>
            <a:off x="5829238"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p:cNvSpPr/>
          <p:nvPr/>
        </p:nvSpPr>
        <p:spPr>
          <a:xfrm>
            <a:off x="5753585" y="6327167"/>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pic>
        <p:nvPicPr>
          <p:cNvPr id="96" name="Picture 95"/>
          <p:cNvPicPr>
            <a:picLocks noChangeAspect="1"/>
          </p:cNvPicPr>
          <p:nvPr/>
        </p:nvPicPr>
        <p:blipFill>
          <a:blip r:embed="rId17"/>
          <a:stretch>
            <a:fillRect/>
          </a:stretch>
        </p:blipFill>
        <p:spPr>
          <a:xfrm>
            <a:off x="7815571" y="5411517"/>
            <a:ext cx="632681" cy="591547"/>
          </a:xfrm>
          <a:prstGeom prst="rect">
            <a:avLst/>
          </a:prstGeom>
        </p:spPr>
      </p:pic>
      <p:sp>
        <p:nvSpPr>
          <p:cNvPr id="122" name="Oval 121"/>
          <p:cNvSpPr/>
          <p:nvPr/>
        </p:nvSpPr>
        <p:spPr>
          <a:xfrm>
            <a:off x="7640066" y="5178114"/>
            <a:ext cx="1016000" cy="1016000"/>
          </a:xfrm>
          <a:prstGeom prst="ellipse">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7646166" y="6327167"/>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sp>
        <p:nvSpPr>
          <p:cNvPr id="1039" name="Rectangle 1038"/>
          <p:cNvSpPr/>
          <p:nvPr/>
        </p:nvSpPr>
        <p:spPr>
          <a:xfrm>
            <a:off x="-120389" y="6914618"/>
            <a:ext cx="9384777" cy="5257668"/>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p:cNvGrpSpPr/>
          <p:nvPr/>
        </p:nvGrpSpPr>
        <p:grpSpPr>
          <a:xfrm>
            <a:off x="362842" y="9250086"/>
            <a:ext cx="8417249" cy="2484714"/>
            <a:chOff x="366789" y="19430254"/>
            <a:chExt cx="8417249" cy="2484714"/>
          </a:xfrm>
        </p:grpSpPr>
        <p:sp>
          <p:nvSpPr>
            <p:cNvPr id="10" name="TextBox 9"/>
            <p:cNvSpPr txBox="1"/>
            <p:nvPr/>
          </p:nvSpPr>
          <p:spPr>
            <a:xfrm>
              <a:off x="366789" y="19430254"/>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66789"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4728781" y="19768808"/>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582951"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24815" y="1976124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268637"/>
              <a:ext cx="1966841" cy="5078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Social Fabrics: Designing Wearable Electronic Textiles for Interaction, Introspection, &amp; Inquiry</a:t>
              </a:r>
            </a:p>
            <a:p>
              <a:r>
                <a:rPr lang="en-US" sz="600" dirty="0">
                  <a:solidFill>
                    <a:schemeClr val="bg1"/>
                  </a:solidFill>
                  <a:latin typeface="Adelle Rg" panose="02000503060000020004" pitchFamily="2" charset="0"/>
                </a:rPr>
                <a:t>Jon Froehlich | May 28, 2015 | HCIL Symposium</a:t>
              </a:r>
            </a:p>
          </p:txBody>
        </p:sp>
        <p:sp>
          <p:nvSpPr>
            <p:cNvPr id="17" name="TextBox 16"/>
            <p:cNvSpPr txBox="1"/>
            <p:nvPr/>
          </p:nvSpPr>
          <p:spPr>
            <a:xfrm>
              <a:off x="2582951" y="21258140"/>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8" name="TextBox 17"/>
            <p:cNvSpPr txBox="1"/>
            <p:nvPr/>
          </p:nvSpPr>
          <p:spPr>
            <a:xfrm>
              <a:off x="4728781" y="21276202"/>
              <a:ext cx="1966841" cy="235518"/>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Making with a Social Purpose</a:t>
              </a:r>
            </a:p>
            <a:p>
              <a:r>
                <a:rPr lang="en-US" sz="600" dirty="0">
                  <a:solidFill>
                    <a:schemeClr val="bg1"/>
                  </a:solidFill>
                  <a:latin typeface="Adelle Rg" panose="02000503060000020004" pitchFamily="2" charset="0"/>
                </a:rPr>
                <a:t>Jon Froehlich | March 16, 2015 | American University</a:t>
              </a:r>
            </a:p>
          </p:txBody>
        </p:sp>
        <p:sp>
          <p:nvSpPr>
            <p:cNvPr id="19" name="TextBox 18"/>
            <p:cNvSpPr txBox="1"/>
            <p:nvPr/>
          </p:nvSpPr>
          <p:spPr>
            <a:xfrm>
              <a:off x="6813745" y="21268637"/>
              <a:ext cx="1966841" cy="646331"/>
            </a:xfrm>
            <a:prstGeom prst="rect">
              <a:avLst/>
            </a:prstGeom>
            <a:noFill/>
          </p:spPr>
          <p:txBody>
            <a:bodyPr wrap="square" lIns="0" tIns="0" rIns="0" bIns="0" rtlCol="0">
              <a:spAutoFit/>
            </a:bodyPr>
            <a:lstStyle/>
            <a:p>
              <a:r>
                <a:rPr lang="en-US" sz="900" b="1" dirty="0">
                  <a:solidFill>
                    <a:schemeClr val="bg1"/>
                  </a:solidFill>
                  <a:latin typeface="Adelle Rg" panose="02000503060000020004" pitchFamily="2" charset="0"/>
                </a:rPr>
                <a:t>Characterizing Physical World Accessibility at Scale Using Crowdsourcing, Computer Vision, and Machine Learning</a:t>
              </a:r>
            </a:p>
            <a:p>
              <a:r>
                <a:rPr lang="en-US" sz="600" dirty="0">
                  <a:solidFill>
                    <a:schemeClr val="bg1"/>
                  </a:solidFill>
                  <a:latin typeface="Adelle Rg" panose="02000503060000020004" pitchFamily="2" charset="0"/>
                </a:rPr>
                <a:t>Jon Froehlich | Oct 29, 2014 | CMU HCII</a:t>
              </a:r>
            </a:p>
          </p:txBody>
        </p:sp>
      </p:grpSp>
      <p:grpSp>
        <p:nvGrpSpPr>
          <p:cNvPr id="50" name="Group 49"/>
          <p:cNvGrpSpPr/>
          <p:nvPr/>
        </p:nvGrpSpPr>
        <p:grpSpPr>
          <a:xfrm>
            <a:off x="395287" y="7196697"/>
            <a:ext cx="8363688" cy="1668134"/>
            <a:chOff x="288560" y="17347871"/>
            <a:chExt cx="8363688" cy="1668134"/>
          </a:xfrm>
        </p:grpSpPr>
        <p:sp>
          <p:nvSpPr>
            <p:cNvPr id="20" name="TextBox 19"/>
            <p:cNvSpPr txBox="1"/>
            <p:nvPr/>
          </p:nvSpPr>
          <p:spPr>
            <a:xfrm>
              <a:off x="288560" y="17347871"/>
              <a:ext cx="3090433" cy="338554"/>
            </a:xfrm>
            <a:prstGeom prst="rect">
              <a:avLst/>
            </a:prstGeom>
            <a:noFill/>
          </p:spPr>
          <p:txBody>
            <a:bodyPr wrap="square" lIns="0" rIns="0" rtlCol="0">
              <a:spAutoFit/>
            </a:bodyPr>
            <a:lstStyle/>
            <a:p>
              <a:r>
                <a:rPr lang="en-US" sz="1600" b="1" cap="small" dirty="0">
                  <a:solidFill>
                    <a:schemeClr val="bg1"/>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b="17534"/>
            <a:stretch/>
          </p:blipFill>
          <p:spPr bwMode="auto">
            <a:xfrm>
              <a:off x="288560"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b="10486"/>
            <a:stretch/>
          </p:blipFill>
          <p:spPr bwMode="auto">
            <a:xfrm>
              <a:off x="2436376"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b="15260"/>
            <a:stretch/>
          </p:blipFill>
          <p:spPr bwMode="auto">
            <a:xfrm>
              <a:off x="4584192" y="17670955"/>
              <a:ext cx="1920240" cy="134054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t="4333" b="4341"/>
            <a:stretch/>
          </p:blipFill>
          <p:spPr bwMode="auto">
            <a:xfrm>
              <a:off x="6732008" y="17670954"/>
              <a:ext cx="1920240" cy="134505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spTree>
    <p:extLst>
      <p:ext uri="{BB962C8B-B14F-4D97-AF65-F5344CB8AC3E}">
        <p14:creationId xmlns:p14="http://schemas.microsoft.com/office/powerpoint/2010/main" val="15658619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20"/>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21"/>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22"/>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23"/>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120389" y="6914618"/>
            <a:ext cx="9384777" cy="3906633"/>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riangle 1039"/>
          <p:cNvSpPr/>
          <p:nvPr/>
        </p:nvSpPr>
        <p:spPr>
          <a:xfrm>
            <a:off x="777886" y="6773729"/>
            <a:ext cx="445082" cy="205023"/>
          </a:xfrm>
          <a:prstGeom prst="triangle">
            <a:avLst/>
          </a:prstGeom>
          <a:solidFill>
            <a:schemeClr val="tx1">
              <a:lumMod val="50000"/>
              <a:lumOff val="50000"/>
            </a:schemeClr>
          </a:solidFill>
          <a:ln w="63500">
            <a:solidFill>
              <a:schemeClr val="tx1">
                <a:lumMod val="50000"/>
                <a:lumOff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28"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8639125"/>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2" name="Picture 131"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8635426"/>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4" name="Picture 133"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9598532"/>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6041301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20"/>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21"/>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22"/>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23"/>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20759" y="6914616"/>
            <a:ext cx="9182917" cy="112404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riangle 1039"/>
          <p:cNvSpPr/>
          <p:nvPr/>
        </p:nvSpPr>
        <p:spPr>
          <a:xfrm>
            <a:off x="2514600" y="6773729"/>
            <a:ext cx="445082" cy="205023"/>
          </a:xfrm>
          <a:prstGeom prst="triangle">
            <a:avLst/>
          </a:prstGeom>
          <a:solidFill>
            <a:schemeClr val="tx1">
              <a:lumMod val="50000"/>
              <a:lumOff val="50000"/>
            </a:schemeClr>
          </a:solidFill>
          <a:ln w="63500">
            <a:solidFill>
              <a:schemeClr val="tx1">
                <a:lumMod val="50000"/>
                <a:lumOff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8459370" y="10022682"/>
            <a:ext cx="3991117" cy="3118062"/>
            <a:chOff x="323891" y="7276414"/>
            <a:chExt cx="3991117" cy="3118062"/>
          </a:xfrm>
        </p:grpSpPr>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5" name="Group 4"/>
          <p:cNvGrpSpPr/>
          <p:nvPr/>
        </p:nvGrpSpPr>
        <p:grpSpPr>
          <a:xfrm>
            <a:off x="-5768414" y="13716000"/>
            <a:ext cx="3992262" cy="3094197"/>
            <a:chOff x="4829541" y="7276414"/>
            <a:chExt cx="3992262" cy="3094197"/>
          </a:xfrm>
        </p:grpSpPr>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373875" y="14513947"/>
            <a:ext cx="8486588" cy="5083970"/>
            <a:chOff x="339210" y="11070430"/>
            <a:chExt cx="8486588" cy="5083970"/>
          </a:xfrm>
        </p:grpSpPr>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sp>
        <p:nvSpPr>
          <p:cNvPr id="28" name="Rectangle 27"/>
          <p:cNvSpPr/>
          <p:nvPr/>
        </p:nvSpPr>
        <p:spPr>
          <a:xfrm>
            <a:off x="304800" y="7209317"/>
            <a:ext cx="2220480"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Projects</a:t>
            </a:r>
          </a:p>
        </p:txBody>
      </p:sp>
      <p:pic>
        <p:nvPicPr>
          <p:cNvPr id="58" name="Picture 57"/>
          <p:cNvPicPr>
            <a:picLocks noChangeAspect="1"/>
          </p:cNvPicPr>
          <p:nvPr/>
        </p:nvPicPr>
        <p:blipFill rotWithShape="1">
          <a:blip r:embed="rId29">
            <a:grayscl/>
            <a:extLst>
              <a:ext uri="{28A0092B-C50C-407E-A947-70E740481C1C}">
                <a14:useLocalDpi xmlns:a14="http://schemas.microsoft.com/office/drawing/2010/main" val="0"/>
              </a:ext>
            </a:extLst>
          </a:blip>
          <a:srcRect l="12771" r="10493"/>
          <a:stretch/>
        </p:blipFill>
        <p:spPr>
          <a:xfrm>
            <a:off x="401246" y="7661923"/>
            <a:ext cx="5847154" cy="2286000"/>
          </a:xfrm>
          <a:prstGeom prst="rect">
            <a:avLst/>
          </a:prstGeom>
        </p:spPr>
      </p:pic>
      <p:pic>
        <p:nvPicPr>
          <p:cNvPr id="61" name="Picture 60"/>
          <p:cNvPicPr>
            <a:picLocks noChangeAspect="1"/>
          </p:cNvPicPr>
          <p:nvPr/>
        </p:nvPicPr>
        <p:blipFill>
          <a:blip r:embed="rId30">
            <a:grayscl/>
            <a:extLst>
              <a:ext uri="{28A0092B-C50C-407E-A947-70E740481C1C}">
                <a14:useLocalDpi xmlns:a14="http://schemas.microsoft.com/office/drawing/2010/main" val="0"/>
              </a:ext>
            </a:extLst>
          </a:blip>
          <a:stretch>
            <a:fillRect/>
          </a:stretch>
        </p:blipFill>
        <p:spPr>
          <a:xfrm>
            <a:off x="6459292" y="7658437"/>
            <a:ext cx="2286000" cy="2286000"/>
          </a:xfrm>
          <a:prstGeom prst="rect">
            <a:avLst/>
          </a:prstGeom>
        </p:spPr>
      </p:pic>
      <p:sp>
        <p:nvSpPr>
          <p:cNvPr id="79" name="Rectangle 78"/>
          <p:cNvSpPr/>
          <p:nvPr/>
        </p:nvSpPr>
        <p:spPr>
          <a:xfrm>
            <a:off x="395287" y="9516419"/>
            <a:ext cx="5853113"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459292" y="9533179"/>
            <a:ext cx="2286000"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15548" y="9578053"/>
            <a:ext cx="2632452" cy="369332"/>
          </a:xfrm>
          <a:prstGeom prst="rect">
            <a:avLst/>
          </a:prstGeom>
        </p:spPr>
        <p:txBody>
          <a:bodyPr wrap="none">
            <a:spAutoFit/>
          </a:bodyPr>
          <a:lstStyle/>
          <a:p>
            <a:r>
              <a:rPr lang="en-US" sz="1800" dirty="0">
                <a:solidFill>
                  <a:srgbClr val="00B0F0"/>
                </a:solidFill>
                <a:latin typeface="Adelle Rg" panose="02000503060000020004" pitchFamily="2" charset="0"/>
              </a:rPr>
              <a:t>Sidewalk Accessibility</a:t>
            </a:r>
          </a:p>
        </p:txBody>
      </p:sp>
      <p:sp>
        <p:nvSpPr>
          <p:cNvPr id="82" name="Rectangle 81"/>
          <p:cNvSpPr/>
          <p:nvPr/>
        </p:nvSpPr>
        <p:spPr>
          <a:xfrm>
            <a:off x="7033346" y="9578053"/>
            <a:ext cx="1129981" cy="369332"/>
          </a:xfrm>
          <a:prstGeom prst="rect">
            <a:avLst/>
          </a:prstGeom>
        </p:spPr>
        <p:txBody>
          <a:bodyPr wrap="square">
            <a:spAutoFit/>
          </a:bodyPr>
          <a:lstStyle/>
          <a:p>
            <a:r>
              <a:rPr lang="en-US" sz="1800">
                <a:solidFill>
                  <a:srgbClr val="00B0F0"/>
                </a:solidFill>
                <a:latin typeface="Adelle Rg" panose="02000503060000020004" pitchFamily="2" charset="0"/>
              </a:rPr>
              <a:t>Glassear</a:t>
            </a:r>
            <a:endParaRPr lang="en-US" sz="1800" dirty="0"/>
          </a:p>
        </p:txBody>
      </p:sp>
      <p:sp>
        <p:nvSpPr>
          <p:cNvPr id="150" name="Rectangle 149"/>
          <p:cNvSpPr/>
          <p:nvPr/>
        </p:nvSpPr>
        <p:spPr>
          <a:xfrm>
            <a:off x="304800" y="10287000"/>
            <a:ext cx="1965603"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Papers</a:t>
            </a:r>
          </a:p>
        </p:txBody>
      </p:sp>
      <p:sp>
        <p:nvSpPr>
          <p:cNvPr id="151" name="Rectangle 150"/>
          <p:cNvSpPr/>
          <p:nvPr/>
        </p:nvSpPr>
        <p:spPr>
          <a:xfrm>
            <a:off x="304800" y="14249400"/>
            <a:ext cx="1858201" cy="400110"/>
          </a:xfrm>
          <a:prstGeom prst="rect">
            <a:avLst/>
          </a:prstGeom>
        </p:spPr>
        <p:txBody>
          <a:bodyPr wrap="none">
            <a:spAutoFit/>
          </a:bodyPr>
          <a:lstStyle/>
          <a:p>
            <a:r>
              <a:rPr lang="en-US" sz="2000" b="1" cap="small">
                <a:solidFill>
                  <a:schemeClr val="bg1"/>
                </a:solidFill>
                <a:latin typeface="Adelle Rg" panose="02000503060000020004" pitchFamily="2" charset="0"/>
              </a:rPr>
              <a:t>Recent Talks</a:t>
            </a:r>
            <a:endParaRPr lang="en-US" sz="2000" b="1" cap="small" dirty="0">
              <a:solidFill>
                <a:schemeClr val="bg1"/>
              </a:solidFill>
              <a:latin typeface="Adelle Rg" panose="02000503060000020004" pitchFamily="2" charset="0"/>
            </a:endParaRPr>
          </a:p>
        </p:txBody>
      </p:sp>
      <p:pic>
        <p:nvPicPr>
          <p:cNvPr id="152"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7534"/>
          <a:stretch/>
        </p:blipFill>
        <p:spPr bwMode="auto">
          <a:xfrm>
            <a:off x="404888" y="1073897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3" name="Rectangle 152"/>
          <p:cNvSpPr/>
          <p:nvPr/>
        </p:nvSpPr>
        <p:spPr>
          <a:xfrm>
            <a:off x="1707396" y="10658205"/>
            <a:ext cx="7037895" cy="738664"/>
          </a:xfrm>
          <a:prstGeom prst="rect">
            <a:avLst/>
          </a:prstGeom>
        </p:spPr>
        <p:txBody>
          <a:bodyPr wrap="square">
            <a:spAutoFit/>
          </a:bodyPr>
          <a:lstStyle/>
          <a:p>
            <a:r>
              <a:rPr lang="en-US" sz="1100" b="1" dirty="0">
                <a:solidFill>
                  <a:schemeClr val="bg1"/>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bg1"/>
                </a:solidFill>
                <a:latin typeface="Adelle Rg" panose="02000503060000020004" pitchFamily="2" charset="0"/>
              </a:rPr>
              <a:t>Kotaro Hara, Jon E. Froehlich</a:t>
            </a:r>
          </a:p>
          <a:p>
            <a:r>
              <a:rPr lang="en-US" sz="1000" dirty="0">
                <a:solidFill>
                  <a:schemeClr val="bg1"/>
                </a:solidFill>
                <a:latin typeface="Adelle Rg" panose="02000503060000020004" pitchFamily="2" charset="0"/>
              </a:rPr>
              <a:t>SIGACCESS Newsletter ‘15</a:t>
            </a:r>
          </a:p>
        </p:txBody>
      </p:sp>
      <p:pic>
        <p:nvPicPr>
          <p:cNvPr id="154" name="Picture 4"/>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b="10486"/>
          <a:stretch/>
        </p:blipFill>
        <p:spPr bwMode="auto">
          <a:xfrm>
            <a:off x="404888" y="1183392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55" name="Picture 5"/>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b="15260"/>
          <a:stretch/>
        </p:blipFill>
        <p:spPr bwMode="auto">
          <a:xfrm>
            <a:off x="404888" y="12950541"/>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6" name="Rectangle 155"/>
          <p:cNvSpPr/>
          <p:nvPr/>
        </p:nvSpPr>
        <p:spPr>
          <a:xfrm>
            <a:off x="1714706" y="11758136"/>
            <a:ext cx="7030585" cy="738664"/>
          </a:xfrm>
          <a:prstGeom prst="rect">
            <a:avLst/>
          </a:prstGeom>
        </p:spPr>
        <p:txBody>
          <a:bodyPr wrap="square">
            <a:spAutoFit/>
          </a:bodyPr>
          <a:lstStyle/>
          <a:p>
            <a:r>
              <a:rPr lang="en-US" sz="1100" b="1" dirty="0">
                <a:solidFill>
                  <a:schemeClr val="bg1"/>
                </a:solidFill>
                <a:latin typeface="Adelle Rg" panose="02000503060000020004" pitchFamily="2" charset="0"/>
              </a:rPr>
              <a:t>Supporting Everyday Activities for Persons With Visual Impairments Through Computer Vision-Augmented Touch</a:t>
            </a:r>
          </a:p>
          <a:p>
            <a:r>
              <a:rPr lang="en-US" sz="1000" dirty="0">
                <a:solidFill>
                  <a:schemeClr val="bg1"/>
                </a:solidFill>
                <a:latin typeface="Adelle Rg" panose="02000503060000020004" pitchFamily="2" charset="0"/>
              </a:rPr>
              <a:t>Leah Findlater, Lee Stearns, </a:t>
            </a:r>
            <a:r>
              <a:rPr lang="en-US" sz="1000" dirty="0" err="1">
                <a:solidFill>
                  <a:schemeClr val="bg1"/>
                </a:solidFill>
                <a:latin typeface="Adelle Rg" panose="02000503060000020004" pitchFamily="2" charset="0"/>
              </a:rPr>
              <a:t>Ruofei</a:t>
            </a:r>
            <a:r>
              <a:rPr lang="en-US" sz="1000" dirty="0">
                <a:solidFill>
                  <a:schemeClr val="bg1"/>
                </a:solidFill>
                <a:latin typeface="Adelle Rg" panose="02000503060000020004" pitchFamily="2" charset="0"/>
              </a:rPr>
              <a:t> Du, </a:t>
            </a:r>
            <a:r>
              <a:rPr lang="en-US" sz="1000" dirty="0" err="1">
                <a:solidFill>
                  <a:schemeClr val="bg1"/>
                </a:solidFill>
                <a:latin typeface="Adelle Rg" panose="02000503060000020004" pitchFamily="2" charset="0"/>
              </a:rPr>
              <a:t>Uran</a:t>
            </a:r>
            <a:r>
              <a:rPr lang="en-US" sz="1000" dirty="0">
                <a:solidFill>
                  <a:schemeClr val="bg1"/>
                </a:solidFill>
                <a:latin typeface="Adelle Rg" panose="02000503060000020004" pitchFamily="2" charset="0"/>
              </a:rPr>
              <a:t> Oh, David Lee, Rama </a:t>
            </a:r>
            <a:r>
              <a:rPr lang="en-US" sz="1000" dirty="0" err="1">
                <a:solidFill>
                  <a:schemeClr val="bg1"/>
                </a:solidFill>
                <a:latin typeface="Adelle Rg" panose="02000503060000020004" pitchFamily="2" charset="0"/>
              </a:rPr>
              <a:t>Chellappa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ASSETS’15</a:t>
            </a:r>
          </a:p>
        </p:txBody>
      </p:sp>
      <p:sp>
        <p:nvSpPr>
          <p:cNvPr id="157" name="Rectangle 156"/>
          <p:cNvSpPr/>
          <p:nvPr/>
        </p:nvSpPr>
        <p:spPr>
          <a:xfrm>
            <a:off x="1713299" y="12887602"/>
            <a:ext cx="7010400" cy="738664"/>
          </a:xfrm>
          <a:prstGeom prst="rect">
            <a:avLst/>
          </a:prstGeom>
        </p:spPr>
        <p:txBody>
          <a:bodyPr wrap="square">
            <a:spAutoFit/>
          </a:bodyPr>
          <a:lstStyle/>
          <a:p>
            <a:r>
              <a:rPr lang="en-US" sz="1100" b="1" dirty="0" err="1">
                <a:solidFill>
                  <a:schemeClr val="bg1"/>
                </a:solidFill>
                <a:latin typeface="Adelle Rg" panose="02000503060000020004" pitchFamily="2" charset="0"/>
              </a:rPr>
              <a:t>MakerShoe</a:t>
            </a:r>
            <a:r>
              <a:rPr lang="en-US" sz="1100" b="1" dirty="0">
                <a:solidFill>
                  <a:schemeClr val="bg1"/>
                </a:solidFill>
                <a:latin typeface="Adelle Rg" panose="02000503060000020004" pitchFamily="2" charset="0"/>
              </a:rPr>
              <a:t>: Towards an E-Textile Construction Kit to Support Creativity, Playful Making, and Self-Expression</a:t>
            </a:r>
          </a:p>
          <a:p>
            <a:r>
              <a:rPr lang="en-US" sz="1000" dirty="0" err="1">
                <a:solidFill>
                  <a:schemeClr val="bg1"/>
                </a:solidFill>
                <a:latin typeface="Adelle Rg" panose="02000503060000020004" pitchFamily="2" charset="0"/>
              </a:rPr>
              <a:t>Majeed</a:t>
            </a:r>
            <a:r>
              <a:rPr lang="en-US" sz="1000" dirty="0">
                <a:solidFill>
                  <a:schemeClr val="bg1"/>
                </a:solidFill>
                <a:latin typeface="Adelle Rg" panose="02000503060000020004" pitchFamily="2" charset="0"/>
              </a:rPr>
              <a:t> </a:t>
            </a:r>
            <a:r>
              <a:rPr lang="en-US" sz="1000" dirty="0" err="1">
                <a:solidFill>
                  <a:schemeClr val="bg1"/>
                </a:solidFill>
                <a:latin typeface="Adelle Rg" panose="02000503060000020004" pitchFamily="2" charset="0"/>
              </a:rPr>
              <a:t>Kazemitabaar</a:t>
            </a:r>
            <a:r>
              <a:rPr lang="en-US" sz="1000" dirty="0">
                <a:solidFill>
                  <a:schemeClr val="bg1"/>
                </a:solidFill>
                <a:latin typeface="Adelle Rg" panose="02000503060000020004" pitchFamily="2" charset="0"/>
              </a:rPr>
              <a:t>, Leyla </a:t>
            </a:r>
            <a:r>
              <a:rPr lang="en-US" sz="1000" dirty="0" err="1">
                <a:solidFill>
                  <a:schemeClr val="bg1"/>
                </a:solidFill>
                <a:latin typeface="Adelle Rg" panose="02000503060000020004" pitchFamily="2" charset="0"/>
              </a:rPr>
              <a:t>Norooz</a:t>
            </a:r>
            <a:r>
              <a:rPr lang="en-US" sz="1000" dirty="0">
                <a:solidFill>
                  <a:schemeClr val="bg1"/>
                </a:solidFill>
                <a:latin typeface="Adelle Rg" panose="02000503060000020004" pitchFamily="2" charset="0"/>
              </a:rPr>
              <a:t>, Mona Leigh </a:t>
            </a:r>
            <a:r>
              <a:rPr lang="en-US" sz="1000" dirty="0" err="1">
                <a:solidFill>
                  <a:schemeClr val="bg1"/>
                </a:solidFill>
                <a:latin typeface="Adelle Rg" panose="02000503060000020004" pitchFamily="2" charset="0"/>
              </a:rPr>
              <a:t>Guha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IDC’15</a:t>
            </a:r>
          </a:p>
        </p:txBody>
      </p:sp>
      <p:sp>
        <p:nvSpPr>
          <p:cNvPr id="160" name="Rectangle 159"/>
          <p:cNvSpPr/>
          <p:nvPr/>
        </p:nvSpPr>
        <p:spPr>
          <a:xfrm>
            <a:off x="1689571" y="1464444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pic>
        <p:nvPicPr>
          <p:cNvPr id="161" name="Picture 160"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36" y="14710397"/>
            <a:ext cx="1312565"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189" y="15779531"/>
            <a:ext cx="1316110"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6" y="16847683"/>
            <a:ext cx="1316736"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4" name="Rectangle 163"/>
          <p:cNvSpPr/>
          <p:nvPr/>
        </p:nvSpPr>
        <p:spPr>
          <a:xfrm>
            <a:off x="1689570" y="15734678"/>
            <a:ext cx="5327931" cy="738664"/>
          </a:xfrm>
          <a:prstGeom prst="rect">
            <a:avLst/>
          </a:prstGeom>
        </p:spPr>
        <p:txBody>
          <a:bodyPr wrap="square">
            <a:spAutoFit/>
          </a:bodyPr>
          <a:lstStyle/>
          <a:p>
            <a:pPr algn="just"/>
            <a:r>
              <a:rPr lang="en-US" sz="1100" b="1" dirty="0">
                <a:solidFill>
                  <a:schemeClr val="bg1"/>
                </a:solidFill>
                <a:latin typeface="Adelle Rg" panose="02000503060000020004" pitchFamily="2" charset="0"/>
              </a:rPr>
              <a:t>Characterizing Physical World Accessibility at Scale Using Crowdsourcing, Computer Vision, and Machine Learning</a:t>
            </a:r>
          </a:p>
          <a:p>
            <a:pPr algn="just"/>
            <a:r>
              <a:rPr lang="en-US" sz="1000" dirty="0">
                <a:solidFill>
                  <a:schemeClr val="bg1"/>
                </a:solidFill>
                <a:latin typeface="Adelle Rg" panose="02000503060000020004" pitchFamily="2" charset="0"/>
              </a:rPr>
              <a:t>Jon Froehlich </a:t>
            </a:r>
          </a:p>
          <a:p>
            <a:pPr algn="just"/>
            <a:r>
              <a:rPr lang="en-US" sz="1000" dirty="0">
                <a:solidFill>
                  <a:schemeClr val="bg1"/>
                </a:solidFill>
                <a:latin typeface="Adelle Rg" panose="02000503060000020004" pitchFamily="2" charset="0"/>
              </a:rPr>
              <a:t>Oct 29, 2014 | CMU HCII</a:t>
            </a:r>
          </a:p>
        </p:txBody>
      </p:sp>
      <p:sp>
        <p:nvSpPr>
          <p:cNvPr id="165" name="Rectangle 164"/>
          <p:cNvSpPr/>
          <p:nvPr/>
        </p:nvSpPr>
        <p:spPr>
          <a:xfrm>
            <a:off x="1702301" y="1680217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spTree>
    <p:extLst>
      <p:ext uri="{BB962C8B-B14F-4D97-AF65-F5344CB8AC3E}">
        <p14:creationId xmlns:p14="http://schemas.microsoft.com/office/powerpoint/2010/main" val="1777765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64518" y="3947274"/>
            <a:ext cx="8381238"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prstClr val="black"/>
                </a:solidFill>
                <a:latin typeface="Adelle Thin" charset="0"/>
                <a:ea typeface="Adelle Thin" charset="0"/>
                <a:cs typeface="Adelle Thin" charset="0"/>
              </a:rPr>
              <a:t>We are the </a:t>
            </a:r>
            <a:r>
              <a:rPr lang="en-US" sz="2400" dirty="0">
                <a:solidFill>
                  <a:srgbClr val="00B0F0"/>
                </a:solidFill>
                <a:latin typeface="Adelle" charset="0"/>
                <a:ea typeface="Adelle" charset="0"/>
                <a:cs typeface="Adelle" charset="0"/>
              </a:rPr>
              <a:t>Makeability Lab</a:t>
            </a:r>
            <a:r>
              <a:rPr lang="en-US" sz="24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40" name="Group 39"/>
          <p:cNvGrpSpPr/>
          <p:nvPr/>
        </p:nvGrpSpPr>
        <p:grpSpPr>
          <a:xfrm>
            <a:off x="456064" y="5178114"/>
            <a:ext cx="1107996" cy="1410663"/>
            <a:chOff x="995402" y="6056937"/>
            <a:chExt cx="1107996" cy="1410663"/>
          </a:xfrm>
        </p:grpSpPr>
        <p:grpSp>
          <p:nvGrpSpPr>
            <p:cNvPr id="37" name="Group 36"/>
            <p:cNvGrpSpPr/>
            <p:nvPr/>
          </p:nvGrpSpPr>
          <p:grpSpPr>
            <a:xfrm>
              <a:off x="1041400" y="6056937"/>
              <a:ext cx="1016000" cy="1016000"/>
              <a:chOff x="1041400" y="6056937"/>
              <a:chExt cx="1016000" cy="1016000"/>
            </a:xfrm>
          </p:grpSpPr>
          <p:sp>
            <p:nvSpPr>
              <p:cNvPr id="8" name="Oval 7"/>
              <p:cNvSpPr/>
              <p:nvPr/>
            </p:nvSpPr>
            <p:spPr>
              <a:xfrm>
                <a:off x="1041400" y="6056937"/>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1219200" y="6244897"/>
                <a:ext cx="641131" cy="640080"/>
              </a:xfrm>
              <a:prstGeom prst="rect">
                <a:avLst/>
              </a:prstGeom>
            </p:spPr>
          </p:pic>
        </p:grpSp>
        <p:sp>
          <p:nvSpPr>
            <p:cNvPr id="105" name="Rectangle 104"/>
            <p:cNvSpPr/>
            <p:nvPr/>
          </p:nvSpPr>
          <p:spPr>
            <a:xfrm>
              <a:off x="995402" y="720599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1024" name="Group 1023"/>
          <p:cNvGrpSpPr/>
          <p:nvPr/>
        </p:nvGrpSpPr>
        <p:grpSpPr>
          <a:xfrm>
            <a:off x="2283235" y="5178114"/>
            <a:ext cx="1016000" cy="1410663"/>
            <a:chOff x="1845140" y="5178593"/>
            <a:chExt cx="1016000" cy="1410663"/>
          </a:xfrm>
        </p:grpSpPr>
        <p:grpSp>
          <p:nvGrpSpPr>
            <p:cNvPr id="106" name="Group 105"/>
            <p:cNvGrpSpPr/>
            <p:nvPr/>
          </p:nvGrpSpPr>
          <p:grpSpPr>
            <a:xfrm>
              <a:off x="1845140" y="5178593"/>
              <a:ext cx="1016000" cy="1016000"/>
              <a:chOff x="1868139" y="5178593"/>
              <a:chExt cx="1016000" cy="1016000"/>
            </a:xfrm>
          </p:grpSpPr>
          <p:pic>
            <p:nvPicPr>
              <p:cNvPr id="102" name="Picture 101"/>
              <p:cNvPicPr>
                <a:picLocks noChangeAspect="1"/>
              </p:cNvPicPr>
              <p:nvPr/>
            </p:nvPicPr>
            <p:blipFill>
              <a:blip r:embed="rId20"/>
              <a:stretch>
                <a:fillRect/>
              </a:stretch>
            </p:blipFill>
            <p:spPr>
              <a:xfrm>
                <a:off x="2096868" y="5381964"/>
                <a:ext cx="611749" cy="611749"/>
              </a:xfrm>
              <a:prstGeom prst="rect">
                <a:avLst/>
              </a:prstGeom>
            </p:spPr>
          </p:pic>
          <p:sp>
            <p:nvSpPr>
              <p:cNvPr id="114" name="Oval 113"/>
              <p:cNvSpPr/>
              <p:nvPr/>
            </p:nvSpPr>
            <p:spPr>
              <a:xfrm>
                <a:off x="1868139" y="5178593"/>
                <a:ext cx="1016000" cy="1016000"/>
              </a:xfrm>
              <a:prstGeom prst="ellipse">
                <a:avLst/>
              </a:prstGeom>
              <a:noFill/>
              <a:ln w="1905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1846431" y="6327646"/>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1025" name="Group 1024"/>
          <p:cNvGrpSpPr/>
          <p:nvPr/>
        </p:nvGrpSpPr>
        <p:grpSpPr>
          <a:xfrm>
            <a:off x="4018410" y="5178114"/>
            <a:ext cx="1016000" cy="1410663"/>
            <a:chOff x="3541272" y="5176986"/>
            <a:chExt cx="1016000" cy="1410663"/>
          </a:xfrm>
        </p:grpSpPr>
        <p:grpSp>
          <p:nvGrpSpPr>
            <p:cNvPr id="107" name="Group 106"/>
            <p:cNvGrpSpPr/>
            <p:nvPr/>
          </p:nvGrpSpPr>
          <p:grpSpPr>
            <a:xfrm>
              <a:off x="3541272" y="5176986"/>
              <a:ext cx="1016000" cy="1016000"/>
              <a:chOff x="3564271" y="5176986"/>
              <a:chExt cx="1016000" cy="1016000"/>
            </a:xfrm>
          </p:grpSpPr>
          <p:pic>
            <p:nvPicPr>
              <p:cNvPr id="100" name="Picture 99"/>
              <p:cNvPicPr>
                <a:picLocks noChangeAspect="1"/>
              </p:cNvPicPr>
              <p:nvPr/>
            </p:nvPicPr>
            <p:blipFill>
              <a:blip r:embed="rId21"/>
              <a:stretch>
                <a:fillRect/>
              </a:stretch>
            </p:blipFill>
            <p:spPr>
              <a:xfrm>
                <a:off x="3731593" y="5348117"/>
                <a:ext cx="681355" cy="669885"/>
              </a:xfrm>
              <a:prstGeom prst="rect">
                <a:avLst/>
              </a:prstGeom>
            </p:spPr>
          </p:pic>
          <p:sp>
            <p:nvSpPr>
              <p:cNvPr id="116" name="Oval 115"/>
              <p:cNvSpPr/>
              <p:nvPr/>
            </p:nvSpPr>
            <p:spPr>
              <a:xfrm>
                <a:off x="3564271"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3731717" y="6326039"/>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1029" name="Group 1028"/>
          <p:cNvGrpSpPr/>
          <p:nvPr/>
        </p:nvGrpSpPr>
        <p:grpSpPr>
          <a:xfrm>
            <a:off x="5753585" y="5178114"/>
            <a:ext cx="1167307" cy="1410663"/>
            <a:chOff x="4980380" y="5176986"/>
            <a:chExt cx="1167307" cy="1410663"/>
          </a:xfrm>
        </p:grpSpPr>
        <p:grpSp>
          <p:nvGrpSpPr>
            <p:cNvPr id="108" name="Group 107"/>
            <p:cNvGrpSpPr/>
            <p:nvPr/>
          </p:nvGrpSpPr>
          <p:grpSpPr>
            <a:xfrm>
              <a:off x="5056033" y="5176986"/>
              <a:ext cx="1016000" cy="1016000"/>
              <a:chOff x="5026378" y="5176986"/>
              <a:chExt cx="1016000" cy="1016000"/>
            </a:xfrm>
          </p:grpSpPr>
          <p:pic>
            <p:nvPicPr>
              <p:cNvPr id="98" name="Picture 97"/>
              <p:cNvPicPr>
                <a:picLocks noChangeAspect="1"/>
              </p:cNvPicPr>
              <p:nvPr/>
            </p:nvPicPr>
            <p:blipFill>
              <a:blip r:embed="rId22"/>
              <a:stretch>
                <a:fillRect/>
              </a:stretch>
            </p:blipFill>
            <p:spPr>
              <a:xfrm>
                <a:off x="5234817" y="5390407"/>
                <a:ext cx="599122" cy="599122"/>
              </a:xfrm>
              <a:prstGeom prst="rect">
                <a:avLst/>
              </a:prstGeom>
            </p:spPr>
          </p:pic>
          <p:sp>
            <p:nvSpPr>
              <p:cNvPr id="119" name="Oval 118"/>
              <p:cNvSpPr/>
              <p:nvPr/>
            </p:nvSpPr>
            <p:spPr>
              <a:xfrm>
                <a:off x="5026378" y="5176986"/>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4980380" y="6326039"/>
              <a:ext cx="1167307" cy="261610"/>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1031" name="Group 1030"/>
          <p:cNvGrpSpPr/>
          <p:nvPr/>
        </p:nvGrpSpPr>
        <p:grpSpPr>
          <a:xfrm>
            <a:off x="7640066" y="5178114"/>
            <a:ext cx="1016000" cy="1410663"/>
            <a:chOff x="6850639" y="5175060"/>
            <a:chExt cx="1016000" cy="1410663"/>
          </a:xfrm>
        </p:grpSpPr>
        <p:grpSp>
          <p:nvGrpSpPr>
            <p:cNvPr id="109" name="Group 108"/>
            <p:cNvGrpSpPr/>
            <p:nvPr/>
          </p:nvGrpSpPr>
          <p:grpSpPr>
            <a:xfrm>
              <a:off x="6850639" y="5175060"/>
              <a:ext cx="1016000" cy="1016000"/>
              <a:chOff x="6873638" y="5175060"/>
              <a:chExt cx="1016000" cy="1016000"/>
            </a:xfrm>
          </p:grpSpPr>
          <p:pic>
            <p:nvPicPr>
              <p:cNvPr id="96" name="Picture 95"/>
              <p:cNvPicPr>
                <a:picLocks noChangeAspect="1"/>
              </p:cNvPicPr>
              <p:nvPr/>
            </p:nvPicPr>
            <p:blipFill>
              <a:blip r:embed="rId23"/>
              <a:stretch>
                <a:fillRect/>
              </a:stretch>
            </p:blipFill>
            <p:spPr>
              <a:xfrm>
                <a:off x="7049143" y="5408463"/>
                <a:ext cx="632681" cy="591547"/>
              </a:xfrm>
              <a:prstGeom prst="rect">
                <a:avLst/>
              </a:prstGeom>
            </p:spPr>
          </p:pic>
          <p:sp>
            <p:nvSpPr>
              <p:cNvPr id="122" name="Oval 121"/>
              <p:cNvSpPr/>
              <p:nvPr/>
            </p:nvSpPr>
            <p:spPr>
              <a:xfrm>
                <a:off x="6873638" y="5175060"/>
                <a:ext cx="1016000" cy="1016000"/>
              </a:xfrm>
              <a:prstGeom prst="ellipse">
                <a:avLst/>
              </a:prstGeom>
              <a:noFill/>
              <a:ln w="1905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6856739" y="6324113"/>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039" name="Rectangle 1038"/>
          <p:cNvSpPr/>
          <p:nvPr/>
        </p:nvSpPr>
        <p:spPr>
          <a:xfrm>
            <a:off x="-20759" y="6914616"/>
            <a:ext cx="9182917" cy="1124047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0" name="Triangle 1039"/>
          <p:cNvSpPr/>
          <p:nvPr/>
        </p:nvSpPr>
        <p:spPr>
          <a:xfrm>
            <a:off x="2514600" y="6773729"/>
            <a:ext cx="445082" cy="205023"/>
          </a:xfrm>
          <a:prstGeom prst="triangle">
            <a:avLst/>
          </a:prstGeom>
          <a:solidFill>
            <a:schemeClr val="tx1">
              <a:lumMod val="50000"/>
              <a:lumOff val="50000"/>
            </a:schemeClr>
          </a:solidFill>
          <a:ln w="63500">
            <a:solidFill>
              <a:schemeClr val="tx1">
                <a:lumMod val="50000"/>
                <a:lumOff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p:cNvGrpSpPr/>
          <p:nvPr/>
        </p:nvGrpSpPr>
        <p:grpSpPr>
          <a:xfrm>
            <a:off x="-8459370" y="10022682"/>
            <a:ext cx="3991117" cy="3118062"/>
            <a:chOff x="323891" y="7276414"/>
            <a:chExt cx="3991117" cy="3118062"/>
          </a:xfrm>
        </p:grpSpPr>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5" name="Group 4"/>
          <p:cNvGrpSpPr/>
          <p:nvPr/>
        </p:nvGrpSpPr>
        <p:grpSpPr>
          <a:xfrm>
            <a:off x="-5768414" y="13716000"/>
            <a:ext cx="3992262" cy="3094197"/>
            <a:chOff x="4829541" y="7276414"/>
            <a:chExt cx="3992262" cy="3094197"/>
          </a:xfrm>
        </p:grpSpPr>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373875" y="14513947"/>
            <a:ext cx="8486588" cy="5083970"/>
            <a:chOff x="339210" y="11070430"/>
            <a:chExt cx="8486588" cy="5083970"/>
          </a:xfrm>
        </p:grpSpPr>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sp>
        <p:nvSpPr>
          <p:cNvPr id="28" name="Rectangle 27"/>
          <p:cNvSpPr/>
          <p:nvPr/>
        </p:nvSpPr>
        <p:spPr>
          <a:xfrm>
            <a:off x="304800" y="7209317"/>
            <a:ext cx="2220480"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Projects</a:t>
            </a:r>
          </a:p>
        </p:txBody>
      </p:sp>
      <p:pic>
        <p:nvPicPr>
          <p:cNvPr id="58" name="Picture 57"/>
          <p:cNvPicPr>
            <a:picLocks noChangeAspect="1"/>
          </p:cNvPicPr>
          <p:nvPr/>
        </p:nvPicPr>
        <p:blipFill rotWithShape="1">
          <a:blip r:embed="rId29">
            <a:extLst>
              <a:ext uri="{28A0092B-C50C-407E-A947-70E740481C1C}">
                <a14:useLocalDpi xmlns:a14="http://schemas.microsoft.com/office/drawing/2010/main" val="0"/>
              </a:ext>
            </a:extLst>
          </a:blip>
          <a:srcRect l="12771" r="10493"/>
          <a:stretch/>
        </p:blipFill>
        <p:spPr>
          <a:xfrm>
            <a:off x="401246" y="7661923"/>
            <a:ext cx="5847154" cy="2286000"/>
          </a:xfrm>
          <a:prstGeom prst="rect">
            <a:avLst/>
          </a:prstGeom>
        </p:spPr>
      </p:pic>
      <p:pic>
        <p:nvPicPr>
          <p:cNvPr id="61" name="Picture 60"/>
          <p:cNvPicPr>
            <a:picLocks noChangeAspect="1"/>
          </p:cNvPicPr>
          <p:nvPr/>
        </p:nvPicPr>
        <p:blipFill>
          <a:blip r:embed="rId30">
            <a:grayscl/>
            <a:extLst>
              <a:ext uri="{28A0092B-C50C-407E-A947-70E740481C1C}">
                <a14:useLocalDpi xmlns:a14="http://schemas.microsoft.com/office/drawing/2010/main" val="0"/>
              </a:ext>
            </a:extLst>
          </a:blip>
          <a:stretch>
            <a:fillRect/>
          </a:stretch>
        </p:blipFill>
        <p:spPr>
          <a:xfrm>
            <a:off x="6459292" y="7658437"/>
            <a:ext cx="2286000" cy="2286000"/>
          </a:xfrm>
          <a:prstGeom prst="rect">
            <a:avLst/>
          </a:prstGeom>
        </p:spPr>
      </p:pic>
      <p:sp>
        <p:nvSpPr>
          <p:cNvPr id="79" name="Rectangle 78"/>
          <p:cNvSpPr/>
          <p:nvPr/>
        </p:nvSpPr>
        <p:spPr>
          <a:xfrm>
            <a:off x="395287" y="8985750"/>
            <a:ext cx="5853113" cy="1007026"/>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6459292" y="9533179"/>
            <a:ext cx="2286000"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415547" y="9047384"/>
            <a:ext cx="5622129" cy="861774"/>
          </a:xfrm>
          <a:prstGeom prst="rect">
            <a:avLst/>
          </a:prstGeom>
        </p:spPr>
        <p:txBody>
          <a:bodyPr wrap="square">
            <a:spAutoFit/>
          </a:bodyPr>
          <a:lstStyle/>
          <a:p>
            <a:r>
              <a:rPr lang="en-US" sz="1800" dirty="0">
                <a:solidFill>
                  <a:srgbClr val="00B0F0"/>
                </a:solidFill>
                <a:latin typeface="Adelle Rg" panose="02000503060000020004" pitchFamily="2" charset="0"/>
              </a:rPr>
              <a:t>Sidewalk Accessibility</a:t>
            </a:r>
          </a:p>
          <a:p>
            <a:r>
              <a:rPr lang="en-US" sz="1600" dirty="0">
                <a:solidFill>
                  <a:srgbClr val="00B0F0"/>
                </a:solidFill>
                <a:latin typeface="Adelle Light" charset="0"/>
                <a:ea typeface="Adelle Light" charset="0"/>
                <a:cs typeface="Adelle Light" charset="0"/>
              </a:rPr>
              <a:t>Project description in at most 2 sentences. Project description in at most 2 sentences. Project description in.</a:t>
            </a:r>
          </a:p>
        </p:txBody>
      </p:sp>
      <p:sp>
        <p:nvSpPr>
          <p:cNvPr id="82" name="Rectangle 81"/>
          <p:cNvSpPr/>
          <p:nvPr/>
        </p:nvSpPr>
        <p:spPr>
          <a:xfrm>
            <a:off x="7033346" y="9578053"/>
            <a:ext cx="1129981" cy="369332"/>
          </a:xfrm>
          <a:prstGeom prst="rect">
            <a:avLst/>
          </a:prstGeom>
        </p:spPr>
        <p:txBody>
          <a:bodyPr wrap="square">
            <a:spAutoFit/>
          </a:bodyPr>
          <a:lstStyle/>
          <a:p>
            <a:r>
              <a:rPr lang="en-US" sz="1800">
                <a:solidFill>
                  <a:srgbClr val="00B0F0"/>
                </a:solidFill>
                <a:latin typeface="Adelle Rg" panose="02000503060000020004" pitchFamily="2" charset="0"/>
              </a:rPr>
              <a:t>Glassear</a:t>
            </a:r>
            <a:endParaRPr lang="en-US" sz="1800" dirty="0"/>
          </a:p>
        </p:txBody>
      </p:sp>
      <p:sp>
        <p:nvSpPr>
          <p:cNvPr id="150" name="Rectangle 149"/>
          <p:cNvSpPr/>
          <p:nvPr/>
        </p:nvSpPr>
        <p:spPr>
          <a:xfrm>
            <a:off x="304800" y="10287000"/>
            <a:ext cx="1965603" cy="400110"/>
          </a:xfrm>
          <a:prstGeom prst="rect">
            <a:avLst/>
          </a:prstGeom>
        </p:spPr>
        <p:txBody>
          <a:bodyPr wrap="none">
            <a:spAutoFit/>
          </a:bodyPr>
          <a:lstStyle/>
          <a:p>
            <a:r>
              <a:rPr lang="en-US" sz="2000" b="1" cap="small" dirty="0">
                <a:solidFill>
                  <a:schemeClr val="bg1"/>
                </a:solidFill>
                <a:latin typeface="Adelle Rg" panose="02000503060000020004" pitchFamily="2" charset="0"/>
              </a:rPr>
              <a:t>Recent Papers</a:t>
            </a:r>
          </a:p>
        </p:txBody>
      </p:sp>
      <p:sp>
        <p:nvSpPr>
          <p:cNvPr id="151" name="Rectangle 150"/>
          <p:cNvSpPr/>
          <p:nvPr/>
        </p:nvSpPr>
        <p:spPr>
          <a:xfrm>
            <a:off x="304800" y="14249400"/>
            <a:ext cx="1858201" cy="400110"/>
          </a:xfrm>
          <a:prstGeom prst="rect">
            <a:avLst/>
          </a:prstGeom>
        </p:spPr>
        <p:txBody>
          <a:bodyPr wrap="none">
            <a:spAutoFit/>
          </a:bodyPr>
          <a:lstStyle/>
          <a:p>
            <a:r>
              <a:rPr lang="en-US" sz="2000" b="1" cap="small">
                <a:solidFill>
                  <a:schemeClr val="bg1"/>
                </a:solidFill>
                <a:latin typeface="Adelle Rg" panose="02000503060000020004" pitchFamily="2" charset="0"/>
              </a:rPr>
              <a:t>Recent Talks</a:t>
            </a:r>
            <a:endParaRPr lang="en-US" sz="2000" b="1" cap="small" dirty="0">
              <a:solidFill>
                <a:schemeClr val="bg1"/>
              </a:solidFill>
              <a:latin typeface="Adelle Rg" panose="02000503060000020004" pitchFamily="2" charset="0"/>
            </a:endParaRPr>
          </a:p>
        </p:txBody>
      </p:sp>
      <p:pic>
        <p:nvPicPr>
          <p:cNvPr id="152"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7534"/>
          <a:stretch/>
        </p:blipFill>
        <p:spPr bwMode="auto">
          <a:xfrm>
            <a:off x="404888" y="1073897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3" name="Rectangle 152"/>
          <p:cNvSpPr/>
          <p:nvPr/>
        </p:nvSpPr>
        <p:spPr>
          <a:xfrm>
            <a:off x="1707396" y="10658205"/>
            <a:ext cx="7037895" cy="738664"/>
          </a:xfrm>
          <a:prstGeom prst="rect">
            <a:avLst/>
          </a:prstGeom>
        </p:spPr>
        <p:txBody>
          <a:bodyPr wrap="square">
            <a:spAutoFit/>
          </a:bodyPr>
          <a:lstStyle/>
          <a:p>
            <a:r>
              <a:rPr lang="en-US" sz="1100" b="1" dirty="0">
                <a:solidFill>
                  <a:schemeClr val="bg1"/>
                </a:solidFill>
                <a:latin typeface="Adelle Rg" panose="02000503060000020004" pitchFamily="2" charset="0"/>
              </a:rPr>
              <a:t>Characterizing and Visualizing Physical World Accessibility at Scale Using Crowdsourcing, Computer Vision, and Machine Learning</a:t>
            </a:r>
          </a:p>
          <a:p>
            <a:r>
              <a:rPr lang="en-US" sz="1000" dirty="0">
                <a:solidFill>
                  <a:schemeClr val="bg1"/>
                </a:solidFill>
                <a:latin typeface="Adelle Rg" panose="02000503060000020004" pitchFamily="2" charset="0"/>
              </a:rPr>
              <a:t>Kotaro Hara, Jon E. Froehlich</a:t>
            </a:r>
          </a:p>
          <a:p>
            <a:r>
              <a:rPr lang="en-US" sz="1000" dirty="0">
                <a:solidFill>
                  <a:schemeClr val="bg1"/>
                </a:solidFill>
                <a:latin typeface="Adelle Rg" panose="02000503060000020004" pitchFamily="2" charset="0"/>
              </a:rPr>
              <a:t>SIGACCESS Newsletter ‘15</a:t>
            </a:r>
          </a:p>
        </p:txBody>
      </p:sp>
      <p:pic>
        <p:nvPicPr>
          <p:cNvPr id="154" name="Picture 4"/>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b="10486"/>
          <a:stretch/>
        </p:blipFill>
        <p:spPr bwMode="auto">
          <a:xfrm>
            <a:off x="404888" y="1183392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55" name="Picture 5"/>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b="15260"/>
          <a:stretch/>
        </p:blipFill>
        <p:spPr bwMode="auto">
          <a:xfrm>
            <a:off x="404888" y="12950541"/>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6" name="Rectangle 155"/>
          <p:cNvSpPr/>
          <p:nvPr/>
        </p:nvSpPr>
        <p:spPr>
          <a:xfrm>
            <a:off x="1714706" y="11758136"/>
            <a:ext cx="7030585" cy="738664"/>
          </a:xfrm>
          <a:prstGeom prst="rect">
            <a:avLst/>
          </a:prstGeom>
        </p:spPr>
        <p:txBody>
          <a:bodyPr wrap="square">
            <a:spAutoFit/>
          </a:bodyPr>
          <a:lstStyle/>
          <a:p>
            <a:r>
              <a:rPr lang="en-US" sz="1100" b="1" dirty="0">
                <a:solidFill>
                  <a:schemeClr val="bg1"/>
                </a:solidFill>
                <a:latin typeface="Adelle Rg" panose="02000503060000020004" pitchFamily="2" charset="0"/>
              </a:rPr>
              <a:t>Supporting Everyday Activities for Persons With Visual Impairments Through Computer Vision-Augmented Touch</a:t>
            </a:r>
          </a:p>
          <a:p>
            <a:r>
              <a:rPr lang="en-US" sz="1000" dirty="0">
                <a:solidFill>
                  <a:schemeClr val="bg1"/>
                </a:solidFill>
                <a:latin typeface="Adelle Rg" panose="02000503060000020004" pitchFamily="2" charset="0"/>
              </a:rPr>
              <a:t>Leah Findlater, Lee Stearns, </a:t>
            </a:r>
            <a:r>
              <a:rPr lang="en-US" sz="1000" dirty="0" err="1">
                <a:solidFill>
                  <a:schemeClr val="bg1"/>
                </a:solidFill>
                <a:latin typeface="Adelle Rg" panose="02000503060000020004" pitchFamily="2" charset="0"/>
              </a:rPr>
              <a:t>Ruofei</a:t>
            </a:r>
            <a:r>
              <a:rPr lang="en-US" sz="1000" dirty="0">
                <a:solidFill>
                  <a:schemeClr val="bg1"/>
                </a:solidFill>
                <a:latin typeface="Adelle Rg" panose="02000503060000020004" pitchFamily="2" charset="0"/>
              </a:rPr>
              <a:t> Du, </a:t>
            </a:r>
            <a:r>
              <a:rPr lang="en-US" sz="1000" dirty="0" err="1">
                <a:solidFill>
                  <a:schemeClr val="bg1"/>
                </a:solidFill>
                <a:latin typeface="Adelle Rg" panose="02000503060000020004" pitchFamily="2" charset="0"/>
              </a:rPr>
              <a:t>Uran</a:t>
            </a:r>
            <a:r>
              <a:rPr lang="en-US" sz="1000" dirty="0">
                <a:solidFill>
                  <a:schemeClr val="bg1"/>
                </a:solidFill>
                <a:latin typeface="Adelle Rg" panose="02000503060000020004" pitchFamily="2" charset="0"/>
              </a:rPr>
              <a:t> Oh, David Lee, Rama </a:t>
            </a:r>
            <a:r>
              <a:rPr lang="en-US" sz="1000" dirty="0" err="1">
                <a:solidFill>
                  <a:schemeClr val="bg1"/>
                </a:solidFill>
                <a:latin typeface="Adelle Rg" panose="02000503060000020004" pitchFamily="2" charset="0"/>
              </a:rPr>
              <a:t>Chellappa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ASSETS’15</a:t>
            </a:r>
          </a:p>
        </p:txBody>
      </p:sp>
      <p:sp>
        <p:nvSpPr>
          <p:cNvPr id="157" name="Rectangle 156"/>
          <p:cNvSpPr/>
          <p:nvPr/>
        </p:nvSpPr>
        <p:spPr>
          <a:xfrm>
            <a:off x="1713299" y="12887602"/>
            <a:ext cx="7010400" cy="738664"/>
          </a:xfrm>
          <a:prstGeom prst="rect">
            <a:avLst/>
          </a:prstGeom>
        </p:spPr>
        <p:txBody>
          <a:bodyPr wrap="square">
            <a:spAutoFit/>
          </a:bodyPr>
          <a:lstStyle/>
          <a:p>
            <a:r>
              <a:rPr lang="en-US" sz="1100" b="1" dirty="0" err="1">
                <a:solidFill>
                  <a:schemeClr val="bg1"/>
                </a:solidFill>
                <a:latin typeface="Adelle Rg" panose="02000503060000020004" pitchFamily="2" charset="0"/>
              </a:rPr>
              <a:t>MakerShoe</a:t>
            </a:r>
            <a:r>
              <a:rPr lang="en-US" sz="1100" b="1" dirty="0">
                <a:solidFill>
                  <a:schemeClr val="bg1"/>
                </a:solidFill>
                <a:latin typeface="Adelle Rg" panose="02000503060000020004" pitchFamily="2" charset="0"/>
              </a:rPr>
              <a:t>: Towards an E-Textile Construction Kit to Support Creativity, Playful Making, and Self-Expression</a:t>
            </a:r>
          </a:p>
          <a:p>
            <a:r>
              <a:rPr lang="en-US" sz="1000" dirty="0" err="1">
                <a:solidFill>
                  <a:schemeClr val="bg1"/>
                </a:solidFill>
                <a:latin typeface="Adelle Rg" panose="02000503060000020004" pitchFamily="2" charset="0"/>
              </a:rPr>
              <a:t>Majeed</a:t>
            </a:r>
            <a:r>
              <a:rPr lang="en-US" sz="1000" dirty="0">
                <a:solidFill>
                  <a:schemeClr val="bg1"/>
                </a:solidFill>
                <a:latin typeface="Adelle Rg" panose="02000503060000020004" pitchFamily="2" charset="0"/>
              </a:rPr>
              <a:t> </a:t>
            </a:r>
            <a:r>
              <a:rPr lang="en-US" sz="1000" dirty="0" err="1">
                <a:solidFill>
                  <a:schemeClr val="bg1"/>
                </a:solidFill>
                <a:latin typeface="Adelle Rg" panose="02000503060000020004" pitchFamily="2" charset="0"/>
              </a:rPr>
              <a:t>Kazemitabaar</a:t>
            </a:r>
            <a:r>
              <a:rPr lang="en-US" sz="1000" dirty="0">
                <a:solidFill>
                  <a:schemeClr val="bg1"/>
                </a:solidFill>
                <a:latin typeface="Adelle Rg" panose="02000503060000020004" pitchFamily="2" charset="0"/>
              </a:rPr>
              <a:t>, Leyla </a:t>
            </a:r>
            <a:r>
              <a:rPr lang="en-US" sz="1000" dirty="0" err="1">
                <a:solidFill>
                  <a:schemeClr val="bg1"/>
                </a:solidFill>
                <a:latin typeface="Adelle Rg" panose="02000503060000020004" pitchFamily="2" charset="0"/>
              </a:rPr>
              <a:t>Norooz</a:t>
            </a:r>
            <a:r>
              <a:rPr lang="en-US" sz="1000" dirty="0">
                <a:solidFill>
                  <a:schemeClr val="bg1"/>
                </a:solidFill>
                <a:latin typeface="Adelle Rg" panose="02000503060000020004" pitchFamily="2" charset="0"/>
              </a:rPr>
              <a:t>, Mona Leigh </a:t>
            </a:r>
            <a:r>
              <a:rPr lang="en-US" sz="1000" dirty="0" err="1">
                <a:solidFill>
                  <a:schemeClr val="bg1"/>
                </a:solidFill>
                <a:latin typeface="Adelle Rg" panose="02000503060000020004" pitchFamily="2" charset="0"/>
              </a:rPr>
              <a:t>Guha</a:t>
            </a:r>
            <a:r>
              <a:rPr lang="en-US" sz="1000" dirty="0">
                <a:solidFill>
                  <a:schemeClr val="bg1"/>
                </a:solidFill>
                <a:latin typeface="Adelle Rg" panose="02000503060000020004" pitchFamily="2" charset="0"/>
              </a:rPr>
              <a:t>, Jon E. Froehlich</a:t>
            </a:r>
          </a:p>
          <a:p>
            <a:r>
              <a:rPr lang="en-US" sz="1000" dirty="0">
                <a:solidFill>
                  <a:schemeClr val="bg1"/>
                </a:solidFill>
                <a:latin typeface="Adelle Rg" panose="02000503060000020004" pitchFamily="2" charset="0"/>
              </a:rPr>
              <a:t>Poster Proceedings of IDC’15</a:t>
            </a:r>
          </a:p>
        </p:txBody>
      </p:sp>
      <p:sp>
        <p:nvSpPr>
          <p:cNvPr id="160" name="Rectangle 159"/>
          <p:cNvSpPr/>
          <p:nvPr/>
        </p:nvSpPr>
        <p:spPr>
          <a:xfrm>
            <a:off x="1689571" y="1464444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pic>
        <p:nvPicPr>
          <p:cNvPr id="161" name="Picture 160"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36" y="14710397"/>
            <a:ext cx="1312565"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189" y="15779531"/>
            <a:ext cx="1316110"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6876" y="16847683"/>
            <a:ext cx="1316736"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4" name="Rectangle 163"/>
          <p:cNvSpPr/>
          <p:nvPr/>
        </p:nvSpPr>
        <p:spPr>
          <a:xfrm>
            <a:off x="1689570" y="15734678"/>
            <a:ext cx="5327931" cy="738664"/>
          </a:xfrm>
          <a:prstGeom prst="rect">
            <a:avLst/>
          </a:prstGeom>
        </p:spPr>
        <p:txBody>
          <a:bodyPr wrap="square">
            <a:spAutoFit/>
          </a:bodyPr>
          <a:lstStyle/>
          <a:p>
            <a:pPr algn="just"/>
            <a:r>
              <a:rPr lang="en-US" sz="1100" b="1" dirty="0">
                <a:solidFill>
                  <a:schemeClr val="bg1"/>
                </a:solidFill>
                <a:latin typeface="Adelle Rg" panose="02000503060000020004" pitchFamily="2" charset="0"/>
              </a:rPr>
              <a:t>Characterizing Physical World Accessibility at Scale Using Crowdsourcing, Computer Vision, and Machine Learning</a:t>
            </a:r>
          </a:p>
          <a:p>
            <a:pPr algn="just"/>
            <a:r>
              <a:rPr lang="en-US" sz="1000" dirty="0">
                <a:solidFill>
                  <a:schemeClr val="bg1"/>
                </a:solidFill>
                <a:latin typeface="Adelle Rg" panose="02000503060000020004" pitchFamily="2" charset="0"/>
              </a:rPr>
              <a:t>Jon Froehlich </a:t>
            </a:r>
          </a:p>
          <a:p>
            <a:pPr algn="just"/>
            <a:r>
              <a:rPr lang="en-US" sz="1000" dirty="0">
                <a:solidFill>
                  <a:schemeClr val="bg1"/>
                </a:solidFill>
                <a:latin typeface="Adelle Rg" panose="02000503060000020004" pitchFamily="2" charset="0"/>
              </a:rPr>
              <a:t>Oct 29, 2014 | CMU HCII</a:t>
            </a:r>
          </a:p>
        </p:txBody>
      </p:sp>
      <p:sp>
        <p:nvSpPr>
          <p:cNvPr id="165" name="Rectangle 164"/>
          <p:cNvSpPr/>
          <p:nvPr/>
        </p:nvSpPr>
        <p:spPr>
          <a:xfrm>
            <a:off x="1702301" y="16802172"/>
            <a:ext cx="5327931" cy="569387"/>
          </a:xfrm>
          <a:prstGeom prst="rect">
            <a:avLst/>
          </a:prstGeom>
        </p:spPr>
        <p:txBody>
          <a:bodyPr wrap="square">
            <a:spAutoFit/>
          </a:bodyPr>
          <a:lstStyle/>
          <a:p>
            <a:pPr algn="just"/>
            <a:r>
              <a:rPr lang="en-US" sz="1100" b="1" dirty="0">
                <a:solidFill>
                  <a:schemeClr val="bg1"/>
                </a:solidFill>
                <a:latin typeface="Adelle Rg" panose="02000503060000020004" pitchFamily="2" charset="0"/>
              </a:rPr>
              <a:t>MakerWear: Early Explorations of Wearable Construction Kits for Children</a:t>
            </a:r>
          </a:p>
          <a:p>
            <a:pPr algn="just"/>
            <a:r>
              <a:rPr lang="en-US" sz="1000" dirty="0">
                <a:solidFill>
                  <a:schemeClr val="bg1"/>
                </a:solidFill>
                <a:latin typeface="Adelle Rg" panose="02000503060000020004" pitchFamily="2" charset="0"/>
              </a:rPr>
              <a:t>Jon E. Froehlich, Majeed Kazemitabaar</a:t>
            </a:r>
          </a:p>
          <a:p>
            <a:pPr algn="just"/>
            <a:r>
              <a:rPr lang="en-US" sz="1000" dirty="0">
                <a:solidFill>
                  <a:schemeClr val="bg1"/>
                </a:solidFill>
                <a:latin typeface="Adelle Rg" panose="02000503060000020004" pitchFamily="2" charset="0"/>
              </a:rPr>
              <a:t>33</a:t>
            </a:r>
            <a:r>
              <a:rPr lang="en-US" sz="1000" baseline="30000" dirty="0">
                <a:solidFill>
                  <a:schemeClr val="bg1"/>
                </a:solidFill>
                <a:latin typeface="Adelle Rg" panose="02000503060000020004" pitchFamily="2" charset="0"/>
              </a:rPr>
              <a:t>rd</a:t>
            </a:r>
            <a:r>
              <a:rPr lang="en-US" sz="1000" dirty="0">
                <a:solidFill>
                  <a:schemeClr val="bg1"/>
                </a:solidFill>
                <a:latin typeface="Adelle Rg" panose="02000503060000020004" pitchFamily="2" charset="0"/>
              </a:rPr>
              <a:t> Annual HCIL Symposium</a:t>
            </a:r>
          </a:p>
        </p:txBody>
      </p:sp>
    </p:spTree>
    <p:extLst>
      <p:ext uri="{BB962C8B-B14F-4D97-AF65-F5344CB8AC3E}">
        <p14:creationId xmlns:p14="http://schemas.microsoft.com/office/powerpoint/2010/main" val="19672147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1" name="Rectangle 20"/>
          <p:cNvSpPr/>
          <p:nvPr/>
        </p:nvSpPr>
        <p:spPr>
          <a:xfrm>
            <a:off x="364518" y="3947274"/>
            <a:ext cx="6556373" cy="80769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solidFill>
                  <a:prstClr val="black"/>
                </a:solidFill>
                <a:latin typeface="Adelle Thin" charset="0"/>
                <a:ea typeface="Adelle Thin" charset="0"/>
                <a:cs typeface="Adelle Thin" charset="0"/>
              </a:rPr>
              <a:t>We are the </a:t>
            </a:r>
            <a:r>
              <a:rPr lang="en-US" sz="2000" dirty="0">
                <a:solidFill>
                  <a:srgbClr val="00B0F0"/>
                </a:solidFill>
                <a:latin typeface="Adelle" charset="0"/>
                <a:ea typeface="Adelle" charset="0"/>
                <a:cs typeface="Adelle" charset="0"/>
              </a:rPr>
              <a:t>Makeability Lab</a:t>
            </a:r>
            <a:r>
              <a:rPr lang="en-US" sz="2000" dirty="0">
                <a:solidFill>
                  <a:prstClr val="black"/>
                </a:solidFill>
                <a:latin typeface="Adelle Thin" charset="0"/>
                <a:ea typeface="Adelle Thin" charset="0"/>
                <a:cs typeface="Adelle Thin" charset="0"/>
              </a:rPr>
              <a:t>, dedicated to building and studying interaction technology for a social purpose.</a:t>
            </a:r>
          </a:p>
        </p:txBody>
      </p:sp>
      <p:grpSp>
        <p:nvGrpSpPr>
          <p:cNvPr id="51" name="Group 50"/>
          <p:cNvGrpSpPr/>
          <p:nvPr/>
        </p:nvGrpSpPr>
        <p:grpSpPr>
          <a:xfrm>
            <a:off x="17399302" y="19626143"/>
            <a:ext cx="8492105" cy="2605045"/>
            <a:chOff x="288560" y="19416755"/>
            <a:chExt cx="8492105" cy="2605045"/>
          </a:xfrm>
        </p:grpSpPr>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grpSp>
        <p:nvGrpSpPr>
          <p:cNvPr id="50" name="Group 49"/>
          <p:cNvGrpSpPr/>
          <p:nvPr/>
        </p:nvGrpSpPr>
        <p:grpSpPr>
          <a:xfrm>
            <a:off x="-13174828" y="17832004"/>
            <a:ext cx="8550640" cy="1799086"/>
            <a:chOff x="288560" y="17347871"/>
            <a:chExt cx="8550640" cy="1799086"/>
          </a:xfrm>
        </p:grpSpPr>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pic>
        <p:nvPicPr>
          <p:cNvPr id="26" name="Picture 5" descr="D:\Dropbox\HCILMakeabilityLab\WebsiteProjectImages\FrontPage\IMG_1987.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29" name="TextBox 28"/>
          <p:cNvSpPr txBox="1"/>
          <p:nvPr/>
        </p:nvSpPr>
        <p:spPr>
          <a:xfrm>
            <a:off x="5210400" y="76200"/>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grpSp>
        <p:nvGrpSpPr>
          <p:cNvPr id="3" name="Group 2"/>
          <p:cNvGrpSpPr/>
          <p:nvPr/>
        </p:nvGrpSpPr>
        <p:grpSpPr>
          <a:xfrm>
            <a:off x="-14216508" y="3869323"/>
            <a:ext cx="8486588" cy="5083970"/>
            <a:chOff x="-14216508" y="3869323"/>
            <a:chExt cx="8486588" cy="5083970"/>
          </a:xfrm>
        </p:grpSpPr>
        <p:sp>
          <p:nvSpPr>
            <p:cNvPr id="35" name="TextBox 34"/>
            <p:cNvSpPr txBox="1"/>
            <p:nvPr/>
          </p:nvSpPr>
          <p:spPr>
            <a:xfrm>
              <a:off x="-14216508" y="386932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60" name="Group 59"/>
            <p:cNvGrpSpPr/>
            <p:nvPr/>
          </p:nvGrpSpPr>
          <p:grpSpPr>
            <a:xfrm>
              <a:off x="-14191877" y="4187240"/>
              <a:ext cx="8461957" cy="4766053"/>
              <a:chOff x="431954" y="12322734"/>
              <a:chExt cx="7471049" cy="4207941"/>
            </a:xfrm>
          </p:grpSpPr>
          <p:pic>
            <p:nvPicPr>
              <p:cNvPr id="1026"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grpSp>
        <p:nvGrpSpPr>
          <p:cNvPr id="46" name="Group 45"/>
          <p:cNvGrpSpPr/>
          <p:nvPr/>
        </p:nvGrpSpPr>
        <p:grpSpPr>
          <a:xfrm>
            <a:off x="-12054019" y="13654007"/>
            <a:ext cx="4154085" cy="2980157"/>
            <a:chOff x="304800" y="13868400"/>
            <a:chExt cx="4154085" cy="2980157"/>
          </a:xfrm>
        </p:grpSpPr>
        <p:sp>
          <p:nvSpPr>
            <p:cNvPr id="59" name="TextBox 58"/>
            <p:cNvSpPr txBox="1"/>
            <p:nvPr/>
          </p:nvSpPr>
          <p:spPr>
            <a:xfrm>
              <a:off x="304800"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53" name="Rectangle 52"/>
            <p:cNvSpPr/>
            <p:nvPr/>
          </p:nvSpPr>
          <p:spPr>
            <a:xfrm>
              <a:off x="304800" y="14155512"/>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grpSp>
      <p:grpSp>
        <p:nvGrpSpPr>
          <p:cNvPr id="32" name="Group 31"/>
          <p:cNvGrpSpPr/>
          <p:nvPr/>
        </p:nvGrpSpPr>
        <p:grpSpPr>
          <a:xfrm>
            <a:off x="12471646" y="4965770"/>
            <a:ext cx="8512597" cy="2243547"/>
            <a:chOff x="12471646" y="4965770"/>
            <a:chExt cx="8512597" cy="2243547"/>
          </a:xfrm>
        </p:grpSpPr>
        <p:sp>
          <p:nvSpPr>
            <p:cNvPr id="49" name="TextBox 48"/>
            <p:cNvSpPr txBox="1"/>
            <p:nvPr/>
          </p:nvSpPr>
          <p:spPr>
            <a:xfrm>
              <a:off x="12496800" y="496577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Our Mission</a:t>
              </a:r>
            </a:p>
          </p:txBody>
        </p:sp>
        <p:sp>
          <p:nvSpPr>
            <p:cNvPr id="42" name="TextBox 41"/>
            <p:cNvSpPr txBox="1"/>
            <p:nvPr/>
          </p:nvSpPr>
          <p:spPr>
            <a:xfrm>
              <a:off x="12496800" y="5276563"/>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grpSp>
          <p:nvGrpSpPr>
            <p:cNvPr id="63" name="Group 62"/>
            <p:cNvGrpSpPr/>
            <p:nvPr/>
          </p:nvGrpSpPr>
          <p:grpSpPr>
            <a:xfrm>
              <a:off x="12471646" y="6284767"/>
              <a:ext cx="1107996" cy="924550"/>
              <a:chOff x="481263" y="6576060"/>
              <a:chExt cx="1107996" cy="924550"/>
            </a:xfrm>
          </p:grpSpPr>
          <p:pic>
            <p:nvPicPr>
              <p:cNvPr id="64" name="Picture 63"/>
              <p:cNvPicPr>
                <a:picLocks noChangeAspect="1"/>
              </p:cNvPicPr>
              <p:nvPr/>
            </p:nvPicPr>
            <p:blipFill>
              <a:blip r:embed="rId19"/>
              <a:stretch>
                <a:fillRect/>
              </a:stretch>
            </p:blipFill>
            <p:spPr>
              <a:xfrm>
                <a:off x="714696" y="6576060"/>
                <a:ext cx="641131" cy="640080"/>
              </a:xfrm>
              <a:prstGeom prst="rect">
                <a:avLst/>
              </a:prstGeom>
            </p:spPr>
          </p:pic>
          <p:sp>
            <p:nvSpPr>
              <p:cNvPr id="65" name="Rectangle 64"/>
              <p:cNvSpPr/>
              <p:nvPr/>
            </p:nvSpPr>
            <p:spPr>
              <a:xfrm>
                <a:off x="481263" y="7239000"/>
                <a:ext cx="1107996" cy="261610"/>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66" name="Group 65"/>
            <p:cNvGrpSpPr/>
            <p:nvPr/>
          </p:nvGrpSpPr>
          <p:grpSpPr>
            <a:xfrm>
              <a:off x="14464322" y="6287441"/>
              <a:ext cx="1013419" cy="921876"/>
              <a:chOff x="1752600" y="6578734"/>
              <a:chExt cx="1013419" cy="921876"/>
            </a:xfrm>
          </p:grpSpPr>
          <p:pic>
            <p:nvPicPr>
              <p:cNvPr id="67" name="Picture 66"/>
              <p:cNvPicPr>
                <a:picLocks noChangeAspect="1"/>
              </p:cNvPicPr>
              <p:nvPr/>
            </p:nvPicPr>
            <p:blipFill>
              <a:blip r:embed="rId20"/>
              <a:stretch>
                <a:fillRect/>
              </a:stretch>
            </p:blipFill>
            <p:spPr>
              <a:xfrm>
                <a:off x="1948656" y="6578734"/>
                <a:ext cx="621307" cy="621307"/>
              </a:xfrm>
              <a:prstGeom prst="rect">
                <a:avLst/>
              </a:prstGeom>
            </p:spPr>
          </p:pic>
          <p:sp>
            <p:nvSpPr>
              <p:cNvPr id="68" name="Rectangle 67"/>
              <p:cNvSpPr/>
              <p:nvPr/>
            </p:nvSpPr>
            <p:spPr>
              <a:xfrm>
                <a:off x="1752600" y="7239000"/>
                <a:ext cx="1013419" cy="261610"/>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69" name="Group 68"/>
            <p:cNvGrpSpPr/>
            <p:nvPr/>
          </p:nvGrpSpPr>
          <p:grpSpPr>
            <a:xfrm>
              <a:off x="16362421" y="6254962"/>
              <a:ext cx="681355" cy="954355"/>
              <a:chOff x="3124395" y="6546255"/>
              <a:chExt cx="681355" cy="954355"/>
            </a:xfrm>
          </p:grpSpPr>
          <p:pic>
            <p:nvPicPr>
              <p:cNvPr id="70" name="Picture 69"/>
              <p:cNvPicPr>
                <a:picLocks noChangeAspect="1"/>
              </p:cNvPicPr>
              <p:nvPr/>
            </p:nvPicPr>
            <p:blipFill>
              <a:blip r:embed="rId21"/>
              <a:stretch>
                <a:fillRect/>
              </a:stretch>
            </p:blipFill>
            <p:spPr>
              <a:xfrm>
                <a:off x="3124395" y="6546255"/>
                <a:ext cx="681355" cy="669885"/>
              </a:xfrm>
              <a:prstGeom prst="rect">
                <a:avLst/>
              </a:prstGeom>
            </p:spPr>
          </p:pic>
          <p:sp>
            <p:nvSpPr>
              <p:cNvPr id="71" name="Rectangle 70"/>
              <p:cNvSpPr/>
              <p:nvPr/>
            </p:nvSpPr>
            <p:spPr>
              <a:xfrm>
                <a:off x="3147517" y="7239000"/>
                <a:ext cx="635110" cy="261610"/>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72" name="Group 71"/>
            <p:cNvGrpSpPr/>
            <p:nvPr/>
          </p:nvGrpSpPr>
          <p:grpSpPr>
            <a:xfrm>
              <a:off x="17928456" y="6303428"/>
              <a:ext cx="1167307" cy="905889"/>
              <a:chOff x="4304963" y="6594721"/>
              <a:chExt cx="1167307" cy="905889"/>
            </a:xfrm>
          </p:grpSpPr>
          <p:pic>
            <p:nvPicPr>
              <p:cNvPr id="73" name="Picture 72"/>
              <p:cNvPicPr>
                <a:picLocks noChangeAspect="1"/>
              </p:cNvPicPr>
              <p:nvPr/>
            </p:nvPicPr>
            <p:blipFill>
              <a:blip r:embed="rId22"/>
              <a:stretch>
                <a:fillRect/>
              </a:stretch>
            </p:blipFill>
            <p:spPr>
              <a:xfrm>
                <a:off x="4589055" y="6594721"/>
                <a:ext cx="599122" cy="599122"/>
              </a:xfrm>
              <a:prstGeom prst="rect">
                <a:avLst/>
              </a:prstGeom>
            </p:spPr>
          </p:pic>
          <p:sp>
            <p:nvSpPr>
              <p:cNvPr id="74" name="Rectangle 73"/>
              <p:cNvSpPr/>
              <p:nvPr/>
            </p:nvSpPr>
            <p:spPr>
              <a:xfrm>
                <a:off x="4304963" y="7239000"/>
                <a:ext cx="1167307" cy="261610"/>
              </a:xfrm>
              <a:prstGeom prst="rect">
                <a:avLst/>
              </a:prstGeom>
            </p:spPr>
            <p:txBody>
              <a:bodyPr wrap="none">
                <a:spAutoFit/>
              </a:bodyPr>
              <a:lstStyle/>
              <a:p>
                <a:r>
                  <a:rPr lang="en-US" sz="1100">
                    <a:solidFill>
                      <a:srgbClr val="212830"/>
                    </a:solidFill>
                    <a:latin typeface="Adelle Rg" panose="02000503060000020004" pitchFamily="2" charset="0"/>
                  </a:rPr>
                  <a:t>Learning Tools</a:t>
                </a:r>
                <a:endParaRPr lang="en-US" sz="1100" dirty="0"/>
              </a:p>
            </p:txBody>
          </p:sp>
        </p:grpSp>
        <p:grpSp>
          <p:nvGrpSpPr>
            <p:cNvPr id="75" name="Group 74"/>
            <p:cNvGrpSpPr/>
            <p:nvPr/>
          </p:nvGrpSpPr>
          <p:grpSpPr>
            <a:xfrm>
              <a:off x="19980442" y="6289653"/>
              <a:ext cx="1003801" cy="919664"/>
              <a:chOff x="5529531" y="6580946"/>
              <a:chExt cx="1003801" cy="919664"/>
            </a:xfrm>
          </p:grpSpPr>
          <p:pic>
            <p:nvPicPr>
              <p:cNvPr id="76" name="Picture 75"/>
              <p:cNvPicPr>
                <a:picLocks noChangeAspect="1"/>
              </p:cNvPicPr>
              <p:nvPr/>
            </p:nvPicPr>
            <p:blipFill>
              <a:blip r:embed="rId23"/>
              <a:stretch>
                <a:fillRect/>
              </a:stretch>
            </p:blipFill>
            <p:spPr>
              <a:xfrm>
                <a:off x="5697220" y="6580946"/>
                <a:ext cx="668423" cy="624965"/>
              </a:xfrm>
              <a:prstGeom prst="rect">
                <a:avLst/>
              </a:prstGeom>
            </p:spPr>
          </p:pic>
          <p:sp>
            <p:nvSpPr>
              <p:cNvPr id="77" name="Rectangle 76"/>
              <p:cNvSpPr/>
              <p:nvPr/>
            </p:nvSpPr>
            <p:spPr>
              <a:xfrm>
                <a:off x="5529531" y="7239000"/>
                <a:ext cx="1003801" cy="261610"/>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grpSp>
      <p:grpSp>
        <p:nvGrpSpPr>
          <p:cNvPr id="38" name="Group 37"/>
          <p:cNvGrpSpPr/>
          <p:nvPr/>
        </p:nvGrpSpPr>
        <p:grpSpPr>
          <a:xfrm>
            <a:off x="19028648" y="12172286"/>
            <a:ext cx="3911190" cy="3087427"/>
            <a:chOff x="4863504" y="13868400"/>
            <a:chExt cx="3911190" cy="3087427"/>
          </a:xfrm>
        </p:grpSpPr>
        <p:sp>
          <p:nvSpPr>
            <p:cNvPr id="62" name="TextBox 61"/>
            <p:cNvSpPr txBox="1"/>
            <p:nvPr/>
          </p:nvSpPr>
          <p:spPr>
            <a:xfrm>
              <a:off x="4863504" y="13868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Photos</a:t>
              </a:r>
            </a:p>
          </p:txBody>
        </p:sp>
        <p:pic>
          <p:nvPicPr>
            <p:cNvPr id="11" name="Picture 10"/>
            <p:cNvPicPr>
              <a:picLocks noChangeAspect="1"/>
            </p:cNvPicPr>
            <p:nvPr/>
          </p:nvPicPr>
          <p:blipFill rotWithShape="1">
            <a:blip r:embed="rId24" cstate="print">
              <a:extLst>
                <a:ext uri="{28A0092B-C50C-407E-A947-70E740481C1C}">
                  <a14:useLocalDpi xmlns:a14="http://schemas.microsoft.com/office/drawing/2010/main" val="0"/>
                </a:ext>
              </a:extLst>
            </a:blip>
            <a:srcRect l="560" t="6244" b="6213"/>
            <a:stretch/>
          </p:blipFill>
          <p:spPr>
            <a:xfrm rot="10800000">
              <a:off x="4871829" y="15175121"/>
              <a:ext cx="1246407" cy="822960"/>
            </a:xfrm>
            <a:prstGeom prst="rect">
              <a:avLst/>
            </a:prstGeom>
          </p:spPr>
        </p:pic>
        <p:pic>
          <p:nvPicPr>
            <p:cNvPr id="52" name="Picture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4874495" y="14247123"/>
              <a:ext cx="1234440" cy="822960"/>
            </a:xfrm>
            <a:prstGeom prst="rect">
              <a:avLst/>
            </a:prstGeom>
          </p:spPr>
        </p:pic>
        <p:pic>
          <p:nvPicPr>
            <p:cNvPr id="55" name="Picture 54"/>
            <p:cNvPicPr>
              <a:picLocks noChangeAspect="1"/>
            </p:cNvPicPr>
            <p:nvPr/>
          </p:nvPicPr>
          <p:blipFill rotWithShape="1">
            <a:blip r:embed="rId26" cstate="print">
              <a:extLst>
                <a:ext uri="{28A0092B-C50C-407E-A947-70E740481C1C}">
                  <a14:useLocalDpi xmlns:a14="http://schemas.microsoft.com/office/drawing/2010/main" val="0"/>
                </a:ext>
              </a:extLst>
            </a:blip>
            <a:srcRect t="3184" b="5151"/>
            <a:stretch/>
          </p:blipFill>
          <p:spPr>
            <a:xfrm>
              <a:off x="4871829" y="16105317"/>
              <a:ext cx="1237106" cy="850510"/>
            </a:xfrm>
            <a:prstGeom prst="rect">
              <a:avLst/>
            </a:prstGeom>
          </p:spPr>
        </p:pic>
        <p:sp>
          <p:nvSpPr>
            <p:cNvPr id="84" name="Rectangle 83"/>
            <p:cNvSpPr/>
            <p:nvPr/>
          </p:nvSpPr>
          <p:spPr>
            <a:xfrm>
              <a:off x="6209116" y="14173200"/>
              <a:ext cx="2565578" cy="815608"/>
            </a:xfrm>
            <a:prstGeom prst="rect">
              <a:avLst/>
            </a:prstGeom>
          </p:spPr>
          <p:txBody>
            <a:bodyPr wrap="square" lIns="0">
              <a:spAutoFit/>
            </a:bodyPr>
            <a:lstStyle/>
            <a:p>
              <a:r>
                <a:rPr lang="en-US" sz="1400" b="1" dirty="0">
                  <a:solidFill>
                    <a:prstClr val="black">
                      <a:lumMod val="75000"/>
                      <a:lumOff val="25000"/>
                    </a:prstClr>
                  </a:solidFill>
                </a:rPr>
                <a:t>MakerShoe in the dark</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5" name="Rectangle 84"/>
            <p:cNvSpPr/>
            <p:nvPr/>
          </p:nvSpPr>
          <p:spPr>
            <a:xfrm>
              <a:off x="6197422" y="15087600"/>
              <a:ext cx="2565578" cy="815608"/>
            </a:xfrm>
            <a:prstGeom prst="rect">
              <a:avLst/>
            </a:prstGeom>
          </p:spPr>
          <p:txBody>
            <a:bodyPr wrap="square" lIns="0">
              <a:spAutoFit/>
            </a:bodyPr>
            <a:lstStyle/>
            <a:p>
              <a:r>
                <a:rPr lang="en-US" sz="1400" b="1" dirty="0">
                  <a:solidFill>
                    <a:prstClr val="black">
                      <a:lumMod val="75000"/>
                      <a:lumOff val="25000"/>
                    </a:prstClr>
                  </a:solidFill>
                </a:rPr>
                <a:t>Modules on table</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sp>
          <p:nvSpPr>
            <p:cNvPr id="86" name="Rectangle 85"/>
            <p:cNvSpPr/>
            <p:nvPr/>
          </p:nvSpPr>
          <p:spPr>
            <a:xfrm>
              <a:off x="6197422" y="16024592"/>
              <a:ext cx="2565578" cy="815608"/>
            </a:xfrm>
            <a:prstGeom prst="rect">
              <a:avLst/>
            </a:prstGeom>
          </p:spPr>
          <p:txBody>
            <a:bodyPr wrap="square" lIns="0">
              <a:spAutoFit/>
            </a:bodyPr>
            <a:lstStyle/>
            <a:p>
              <a:r>
                <a:rPr lang="en-US" sz="1400" b="1" dirty="0">
                  <a:solidFill>
                    <a:prstClr val="black">
                      <a:lumMod val="75000"/>
                      <a:lumOff val="25000"/>
                    </a:prstClr>
                  </a:solidFill>
                </a:rPr>
                <a:t>Brainstorming like a boss</a:t>
              </a:r>
            </a:p>
            <a:p>
              <a:pPr>
                <a:spcAft>
                  <a:spcPts val="1000"/>
                </a:spcAft>
              </a:pPr>
              <a:r>
                <a:rPr lang="en-US" sz="1100" dirty="0">
                  <a:solidFill>
                    <a:prstClr val="black">
                      <a:lumMod val="75000"/>
                      <a:lumOff val="25000"/>
                    </a:prstClr>
                  </a:solidFill>
                </a:rPr>
                <a:t>Text about this photo. Text about this photo. Text about this photo. Text about this photo. Text about this photo.</a:t>
              </a:r>
            </a:p>
          </p:txBody>
        </p:sp>
      </p:grpSp>
      <p:grpSp>
        <p:nvGrpSpPr>
          <p:cNvPr id="89" name="Group 88"/>
          <p:cNvGrpSpPr/>
          <p:nvPr/>
        </p:nvGrpSpPr>
        <p:grpSpPr>
          <a:xfrm>
            <a:off x="283514" y="5178114"/>
            <a:ext cx="1088695" cy="946719"/>
            <a:chOff x="283514" y="5178114"/>
            <a:chExt cx="1088695" cy="946719"/>
          </a:xfrm>
        </p:grpSpPr>
        <p:grpSp>
          <p:nvGrpSpPr>
            <p:cNvPr id="88" name="Group 87"/>
            <p:cNvGrpSpPr/>
            <p:nvPr/>
          </p:nvGrpSpPr>
          <p:grpSpPr>
            <a:xfrm>
              <a:off x="486934" y="5178114"/>
              <a:ext cx="681854" cy="681854"/>
              <a:chOff x="486934" y="5178114"/>
              <a:chExt cx="681854" cy="681854"/>
            </a:xfrm>
          </p:grpSpPr>
          <p:sp>
            <p:nvSpPr>
              <p:cNvPr id="8" name="Oval 7"/>
              <p:cNvSpPr/>
              <p:nvPr/>
            </p:nvSpPr>
            <p:spPr>
              <a:xfrm>
                <a:off x="486934"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 name="Picture 103"/>
              <p:cNvPicPr>
                <a:picLocks noChangeAspect="1"/>
              </p:cNvPicPr>
              <p:nvPr/>
            </p:nvPicPr>
            <p:blipFill>
              <a:blip r:embed="rId19"/>
              <a:stretch>
                <a:fillRect/>
              </a:stretch>
            </p:blipFill>
            <p:spPr>
              <a:xfrm>
                <a:off x="606258" y="5304257"/>
                <a:ext cx="430273" cy="429568"/>
              </a:xfrm>
              <a:prstGeom prst="rect">
                <a:avLst/>
              </a:prstGeom>
            </p:spPr>
          </p:pic>
        </p:grpSp>
        <p:sp>
          <p:nvSpPr>
            <p:cNvPr id="105" name="Rectangle 104"/>
            <p:cNvSpPr/>
            <p:nvPr/>
          </p:nvSpPr>
          <p:spPr>
            <a:xfrm>
              <a:off x="283514" y="5949262"/>
              <a:ext cx="1088695" cy="175571"/>
            </a:xfrm>
            <a:prstGeom prst="rect">
              <a:avLst/>
            </a:prstGeom>
          </p:spPr>
          <p:txBody>
            <a:bodyPr wrap="none">
              <a:spAutoFit/>
            </a:bodyPr>
            <a:lstStyle/>
            <a:p>
              <a:r>
                <a:rPr lang="en-US" sz="1100" dirty="0">
                  <a:solidFill>
                    <a:srgbClr val="212830"/>
                  </a:solidFill>
                  <a:latin typeface="Adelle Rg" panose="02000503060000020004" pitchFamily="2" charset="0"/>
                </a:rPr>
                <a:t>Sustainability</a:t>
              </a:r>
              <a:endParaRPr lang="en-US" sz="1100" dirty="0"/>
            </a:p>
          </p:txBody>
        </p:sp>
      </p:grpSp>
      <p:grpSp>
        <p:nvGrpSpPr>
          <p:cNvPr id="87" name="Group 86"/>
          <p:cNvGrpSpPr/>
          <p:nvPr/>
        </p:nvGrpSpPr>
        <p:grpSpPr>
          <a:xfrm>
            <a:off x="1829029" y="5178114"/>
            <a:ext cx="995766" cy="946719"/>
            <a:chOff x="2126279" y="5178114"/>
            <a:chExt cx="995766" cy="946719"/>
          </a:xfrm>
        </p:grpSpPr>
        <p:grpSp>
          <p:nvGrpSpPr>
            <p:cNvPr id="83" name="Group 82"/>
            <p:cNvGrpSpPr/>
            <p:nvPr/>
          </p:nvGrpSpPr>
          <p:grpSpPr>
            <a:xfrm>
              <a:off x="2283235" y="5178114"/>
              <a:ext cx="681854" cy="681854"/>
              <a:chOff x="2283235" y="5178114"/>
              <a:chExt cx="681854" cy="681854"/>
            </a:xfrm>
          </p:grpSpPr>
          <p:pic>
            <p:nvPicPr>
              <p:cNvPr id="102" name="Picture 101"/>
              <p:cNvPicPr>
                <a:picLocks noChangeAspect="1"/>
              </p:cNvPicPr>
              <p:nvPr/>
            </p:nvPicPr>
            <p:blipFill>
              <a:blip r:embed="rId20"/>
              <a:stretch>
                <a:fillRect/>
              </a:stretch>
            </p:blipFill>
            <p:spPr>
              <a:xfrm>
                <a:off x="2436739" y="5314600"/>
                <a:ext cx="410555" cy="410555"/>
              </a:xfrm>
              <a:prstGeom prst="rect">
                <a:avLst/>
              </a:prstGeom>
            </p:spPr>
          </p:pic>
          <p:sp>
            <p:nvSpPr>
              <p:cNvPr id="114" name="Oval 113"/>
              <p:cNvSpPr/>
              <p:nvPr/>
            </p:nvSpPr>
            <p:spPr>
              <a:xfrm>
                <a:off x="2283235" y="5178114"/>
                <a:ext cx="681854" cy="681854"/>
              </a:xfrm>
              <a:prstGeom prst="ellipse">
                <a:avLst/>
              </a:prstGeom>
              <a:noFill/>
              <a:ln w="1270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3" name="Rectangle 112"/>
            <p:cNvSpPr/>
            <p:nvPr/>
          </p:nvSpPr>
          <p:spPr>
            <a:xfrm>
              <a:off x="2126279" y="5949262"/>
              <a:ext cx="995766" cy="175571"/>
            </a:xfrm>
            <a:prstGeom prst="rect">
              <a:avLst/>
            </a:prstGeom>
          </p:spPr>
          <p:txBody>
            <a:bodyPr wrap="none">
              <a:spAutoFit/>
            </a:bodyPr>
            <a:lstStyle/>
            <a:p>
              <a:r>
                <a:rPr lang="en-US" sz="1100" dirty="0">
                  <a:solidFill>
                    <a:srgbClr val="212830"/>
                  </a:solidFill>
                  <a:latin typeface="Adelle Rg" panose="02000503060000020004" pitchFamily="2" charset="0"/>
                </a:rPr>
                <a:t>Accessibility</a:t>
              </a:r>
              <a:endParaRPr lang="en-US" sz="1100" dirty="0"/>
            </a:p>
          </p:txBody>
        </p:sp>
      </p:grpSp>
      <p:grpSp>
        <p:nvGrpSpPr>
          <p:cNvPr id="80" name="Group 79"/>
          <p:cNvGrpSpPr/>
          <p:nvPr/>
        </p:nvGrpSpPr>
        <p:grpSpPr>
          <a:xfrm>
            <a:off x="3281615" y="5178114"/>
            <a:ext cx="681854" cy="946719"/>
            <a:chOff x="4018410" y="5178114"/>
            <a:chExt cx="681854" cy="946719"/>
          </a:xfrm>
        </p:grpSpPr>
        <p:grpSp>
          <p:nvGrpSpPr>
            <p:cNvPr id="78" name="Group 77"/>
            <p:cNvGrpSpPr/>
            <p:nvPr/>
          </p:nvGrpSpPr>
          <p:grpSpPr>
            <a:xfrm>
              <a:off x="4018410" y="5178114"/>
              <a:ext cx="681854" cy="681854"/>
              <a:chOff x="4018410" y="5178114"/>
              <a:chExt cx="681854" cy="681854"/>
            </a:xfrm>
          </p:grpSpPr>
          <p:pic>
            <p:nvPicPr>
              <p:cNvPr id="100" name="Picture 99"/>
              <p:cNvPicPr>
                <a:picLocks noChangeAspect="1"/>
              </p:cNvPicPr>
              <p:nvPr/>
            </p:nvPicPr>
            <p:blipFill>
              <a:blip r:embed="rId21"/>
              <a:stretch>
                <a:fillRect/>
              </a:stretch>
            </p:blipFill>
            <p:spPr>
              <a:xfrm>
                <a:off x="4130702" y="5292963"/>
                <a:ext cx="457268" cy="449571"/>
              </a:xfrm>
              <a:prstGeom prst="rect">
                <a:avLst/>
              </a:prstGeom>
            </p:spPr>
          </p:pic>
          <p:sp>
            <p:nvSpPr>
              <p:cNvPr id="116" name="Oval 115"/>
              <p:cNvSpPr/>
              <p:nvPr/>
            </p:nvSpPr>
            <p:spPr>
              <a:xfrm>
                <a:off x="4018410"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8" name="Rectangle 117"/>
            <p:cNvSpPr/>
            <p:nvPr/>
          </p:nvSpPr>
          <p:spPr>
            <a:xfrm>
              <a:off x="4047313" y="5949262"/>
              <a:ext cx="624048" cy="175571"/>
            </a:xfrm>
            <a:prstGeom prst="rect">
              <a:avLst/>
            </a:prstGeom>
          </p:spPr>
          <p:txBody>
            <a:bodyPr wrap="none">
              <a:spAutoFit/>
            </a:bodyPr>
            <a:lstStyle/>
            <a:p>
              <a:r>
                <a:rPr lang="en-US" sz="1100" dirty="0">
                  <a:solidFill>
                    <a:srgbClr val="212830"/>
                  </a:solidFill>
                  <a:latin typeface="Adelle Rg" panose="02000503060000020004" pitchFamily="2" charset="0"/>
                </a:rPr>
                <a:t>Health</a:t>
              </a:r>
              <a:endParaRPr lang="en-US" sz="1100" dirty="0"/>
            </a:p>
          </p:txBody>
        </p:sp>
      </p:grpSp>
      <p:grpSp>
        <p:nvGrpSpPr>
          <p:cNvPr id="56" name="Group 55"/>
          <p:cNvGrpSpPr/>
          <p:nvPr/>
        </p:nvGrpSpPr>
        <p:grpSpPr>
          <a:xfrm>
            <a:off x="4420289" y="5178114"/>
            <a:ext cx="1146974" cy="946719"/>
            <a:chOff x="5571797" y="5178114"/>
            <a:chExt cx="1146974" cy="946719"/>
          </a:xfrm>
        </p:grpSpPr>
        <p:grpSp>
          <p:nvGrpSpPr>
            <p:cNvPr id="54" name="Group 53"/>
            <p:cNvGrpSpPr/>
            <p:nvPr/>
          </p:nvGrpSpPr>
          <p:grpSpPr>
            <a:xfrm>
              <a:off x="5804357" y="5178114"/>
              <a:ext cx="681854" cy="681854"/>
              <a:chOff x="5804357" y="5178114"/>
              <a:chExt cx="681854" cy="681854"/>
            </a:xfrm>
          </p:grpSpPr>
          <p:pic>
            <p:nvPicPr>
              <p:cNvPr id="98" name="Picture 97"/>
              <p:cNvPicPr>
                <a:picLocks noChangeAspect="1"/>
              </p:cNvPicPr>
              <p:nvPr/>
            </p:nvPicPr>
            <p:blipFill>
              <a:blip r:embed="rId22"/>
              <a:stretch>
                <a:fillRect/>
              </a:stretch>
            </p:blipFill>
            <p:spPr>
              <a:xfrm>
                <a:off x="5944244" y="5321344"/>
                <a:ext cx="402080" cy="402080"/>
              </a:xfrm>
              <a:prstGeom prst="rect">
                <a:avLst/>
              </a:prstGeom>
            </p:spPr>
          </p:pic>
          <p:sp>
            <p:nvSpPr>
              <p:cNvPr id="119" name="Oval 118"/>
              <p:cNvSpPr/>
              <p:nvPr/>
            </p:nvSpPr>
            <p:spPr>
              <a:xfrm>
                <a:off x="5804357"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1" name="Rectangle 120"/>
            <p:cNvSpPr/>
            <p:nvPr/>
          </p:nvSpPr>
          <p:spPr>
            <a:xfrm>
              <a:off x="5571797" y="5949262"/>
              <a:ext cx="1146974" cy="175571"/>
            </a:xfrm>
            <a:prstGeom prst="rect">
              <a:avLst/>
            </a:prstGeom>
          </p:spPr>
          <p:txBody>
            <a:bodyPr wrap="none">
              <a:spAutoFit/>
            </a:bodyPr>
            <a:lstStyle/>
            <a:p>
              <a:r>
                <a:rPr lang="en-US" sz="1100" dirty="0">
                  <a:solidFill>
                    <a:srgbClr val="212830"/>
                  </a:solidFill>
                  <a:latin typeface="Adelle Rg" panose="02000503060000020004" pitchFamily="2" charset="0"/>
                </a:rPr>
                <a:t>Learning Tools</a:t>
              </a:r>
              <a:endParaRPr lang="en-US" sz="1100" dirty="0"/>
            </a:p>
          </p:txBody>
        </p:sp>
      </p:grpSp>
      <p:grpSp>
        <p:nvGrpSpPr>
          <p:cNvPr id="90" name="Group 89"/>
          <p:cNvGrpSpPr/>
          <p:nvPr/>
        </p:nvGrpSpPr>
        <p:grpSpPr>
          <a:xfrm>
            <a:off x="6024084" y="5178114"/>
            <a:ext cx="986316" cy="946719"/>
            <a:chOff x="7487835" y="5178114"/>
            <a:chExt cx="986316" cy="946719"/>
          </a:xfrm>
        </p:grpSpPr>
        <p:grpSp>
          <p:nvGrpSpPr>
            <p:cNvPr id="7" name="Group 6"/>
            <p:cNvGrpSpPr/>
            <p:nvPr/>
          </p:nvGrpSpPr>
          <p:grpSpPr>
            <a:xfrm>
              <a:off x="7640066" y="5178114"/>
              <a:ext cx="681854" cy="681854"/>
              <a:chOff x="7640066" y="5178114"/>
              <a:chExt cx="681854" cy="681854"/>
            </a:xfrm>
          </p:grpSpPr>
          <p:pic>
            <p:nvPicPr>
              <p:cNvPr id="96" name="Picture 95"/>
              <p:cNvPicPr>
                <a:picLocks noChangeAspect="1"/>
              </p:cNvPicPr>
              <p:nvPr/>
            </p:nvPicPr>
            <p:blipFill>
              <a:blip r:embed="rId23"/>
              <a:stretch>
                <a:fillRect/>
              </a:stretch>
            </p:blipFill>
            <p:spPr>
              <a:xfrm>
                <a:off x="7757850" y="5334755"/>
                <a:ext cx="424602" cy="396997"/>
              </a:xfrm>
              <a:prstGeom prst="rect">
                <a:avLst/>
              </a:prstGeom>
            </p:spPr>
          </p:pic>
          <p:sp>
            <p:nvSpPr>
              <p:cNvPr id="122" name="Oval 121"/>
              <p:cNvSpPr/>
              <p:nvPr/>
            </p:nvSpPr>
            <p:spPr>
              <a:xfrm>
                <a:off x="7640066" y="5178114"/>
                <a:ext cx="681854" cy="681854"/>
              </a:xfrm>
              <a:prstGeom prst="ellipse">
                <a:avLst/>
              </a:prstGeom>
              <a:noFill/>
              <a:ln w="1270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4" name="Rectangle 123"/>
            <p:cNvSpPr/>
            <p:nvPr/>
          </p:nvSpPr>
          <p:spPr>
            <a:xfrm>
              <a:off x="7487835" y="5949262"/>
              <a:ext cx="986316" cy="175571"/>
            </a:xfrm>
            <a:prstGeom prst="rect">
              <a:avLst/>
            </a:prstGeom>
          </p:spPr>
          <p:txBody>
            <a:bodyPr wrap="none">
              <a:spAutoFit/>
            </a:bodyPr>
            <a:lstStyle/>
            <a:p>
              <a:r>
                <a:rPr lang="en-US" sz="1100" dirty="0">
                  <a:solidFill>
                    <a:srgbClr val="212830"/>
                  </a:solidFill>
                  <a:latin typeface="Adelle Rg" panose="02000503060000020004" pitchFamily="2" charset="0"/>
                </a:rPr>
                <a:t>Maker Tools</a:t>
              </a:r>
              <a:endParaRPr lang="en-US" sz="1100" dirty="0"/>
            </a:p>
          </p:txBody>
        </p:sp>
      </p:grpSp>
      <p:sp>
        <p:nvSpPr>
          <p:cNvPr id="167" name="Freeform 166"/>
          <p:cNvSpPr/>
          <p:nvPr/>
        </p:nvSpPr>
        <p:spPr>
          <a:xfrm>
            <a:off x="401246" y="6401490"/>
            <a:ext cx="6519645" cy="10138814"/>
          </a:xfrm>
          <a:custGeom>
            <a:avLst/>
            <a:gdLst>
              <a:gd name="connsiteX0" fmla="*/ 1909916 w 6519645"/>
              <a:gd name="connsiteY0" fmla="*/ 0 h 11380668"/>
              <a:gd name="connsiteX1" fmla="*/ 2062092 w 6519645"/>
              <a:gd name="connsiteY1" fmla="*/ 140197 h 11380668"/>
              <a:gd name="connsiteX2" fmla="*/ 6519645 w 6519645"/>
              <a:gd name="connsiteY2" fmla="*/ 140197 h 11380668"/>
              <a:gd name="connsiteX3" fmla="*/ 6519645 w 6519645"/>
              <a:gd name="connsiteY3" fmla="*/ 11380668 h 11380668"/>
              <a:gd name="connsiteX4" fmla="*/ 0 w 6519645"/>
              <a:gd name="connsiteY4" fmla="*/ 11380668 h 11380668"/>
              <a:gd name="connsiteX5" fmla="*/ 0 w 6519645"/>
              <a:gd name="connsiteY5" fmla="*/ 140197 h 11380668"/>
              <a:gd name="connsiteX6" fmla="*/ 1757740 w 6519645"/>
              <a:gd name="connsiteY6" fmla="*/ 140197 h 1138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519645" h="11380668">
                <a:moveTo>
                  <a:pt x="1909916" y="0"/>
                </a:moveTo>
                <a:lnTo>
                  <a:pt x="2062092" y="140197"/>
                </a:lnTo>
                <a:lnTo>
                  <a:pt x="6519645" y="140197"/>
                </a:lnTo>
                <a:lnTo>
                  <a:pt x="6519645" y="11380668"/>
                </a:lnTo>
                <a:lnTo>
                  <a:pt x="0" y="11380668"/>
                </a:lnTo>
                <a:lnTo>
                  <a:pt x="0" y="140197"/>
                </a:lnTo>
                <a:lnTo>
                  <a:pt x="1757740" y="140197"/>
                </a:lnTo>
                <a:close/>
              </a:path>
            </a:pathLst>
          </a:custGeom>
          <a:solidFill>
            <a:schemeClr val="bg1"/>
          </a:solidFill>
          <a:ln w="63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2" name="Group 1"/>
          <p:cNvGrpSpPr/>
          <p:nvPr/>
        </p:nvGrpSpPr>
        <p:grpSpPr>
          <a:xfrm>
            <a:off x="-8459370" y="10022682"/>
            <a:ext cx="3991117" cy="3118062"/>
            <a:chOff x="323891" y="7276414"/>
            <a:chExt cx="3991117" cy="3118062"/>
          </a:xfrm>
        </p:grpSpPr>
        <p:sp>
          <p:nvSpPr>
            <p:cNvPr id="101" name="Rectangle 100"/>
            <p:cNvSpPr/>
            <p:nvPr/>
          </p:nvSpPr>
          <p:spPr>
            <a:xfrm>
              <a:off x="1564059" y="7696200"/>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57" name="Rectangle 56"/>
            <p:cNvSpPr/>
            <p:nvPr/>
          </p:nvSpPr>
          <p:spPr>
            <a:xfrm>
              <a:off x="323891" y="7276414"/>
              <a:ext cx="1784463"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Papers</a:t>
              </a:r>
            </a:p>
          </p:txBody>
        </p:sp>
        <p:pic>
          <p:nvPicPr>
            <p:cNvPr id="126"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8618" y="7685086"/>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sp>
          <p:nvSpPr>
            <p:cNvPr id="127" name="Rectangle 126"/>
            <p:cNvSpPr/>
            <p:nvPr/>
          </p:nvSpPr>
          <p:spPr>
            <a:xfrm>
              <a:off x="1564059" y="8650239"/>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sp>
          <p:nvSpPr>
            <p:cNvPr id="129" name="Rectangle 128"/>
            <p:cNvSpPr/>
            <p:nvPr/>
          </p:nvSpPr>
          <p:spPr>
            <a:xfrm>
              <a:off x="1559143" y="9609646"/>
              <a:ext cx="2750949" cy="784830"/>
            </a:xfrm>
            <a:prstGeom prst="rect">
              <a:avLst/>
            </a:prstGeom>
          </p:spPr>
          <p:txBody>
            <a:bodyPr wrap="square">
              <a:spAutoFit/>
            </a:bodyPr>
            <a:lstStyle/>
            <a:p>
              <a:pPr algn="just"/>
              <a:r>
                <a:rPr lang="en-US" sz="900" b="1" dirty="0">
                  <a:solidFill>
                    <a:schemeClr val="bg1"/>
                  </a:solidFill>
                  <a:latin typeface="Adelle Rg" panose="02000503060000020004" pitchFamily="2" charset="0"/>
                </a:rPr>
                <a:t>Evaluating Haptic and Auditory Directional Guidance to Assist Blind People in Reading Printed Text Using Finger-Mounted Cameras</a:t>
              </a:r>
            </a:p>
            <a:p>
              <a:pPr algn="just"/>
              <a:r>
                <a:rPr lang="en-US" sz="900" dirty="0">
                  <a:solidFill>
                    <a:schemeClr val="bg1"/>
                  </a:solidFill>
                  <a:latin typeface="Adelle Rg" panose="02000503060000020004" pitchFamily="2" charset="0"/>
                </a:rPr>
                <a:t>Lee Stearns, </a:t>
              </a:r>
              <a:r>
                <a:rPr lang="en-US" sz="900" dirty="0" err="1">
                  <a:solidFill>
                    <a:schemeClr val="bg1"/>
                  </a:solidFill>
                  <a:latin typeface="Adelle Rg" panose="02000503060000020004" pitchFamily="2" charset="0"/>
                </a:rPr>
                <a:t>Ruofei</a:t>
              </a:r>
              <a:r>
                <a:rPr lang="en-US" sz="900" dirty="0">
                  <a:solidFill>
                    <a:schemeClr val="bg1"/>
                  </a:solidFill>
                  <a:latin typeface="Adelle Rg" panose="02000503060000020004" pitchFamily="2" charset="0"/>
                </a:rPr>
                <a:t> Du, </a:t>
              </a:r>
              <a:r>
                <a:rPr lang="en-US" sz="900" dirty="0" err="1">
                  <a:solidFill>
                    <a:schemeClr val="bg1"/>
                  </a:solidFill>
                  <a:latin typeface="Adelle Rg" panose="02000503060000020004" pitchFamily="2" charset="0"/>
                </a:rPr>
                <a:t>Uran</a:t>
              </a:r>
              <a:r>
                <a:rPr lang="en-US" sz="900" dirty="0">
                  <a:solidFill>
                    <a:schemeClr val="bg1"/>
                  </a:solidFill>
                  <a:latin typeface="Adelle Rg" panose="02000503060000020004" pitchFamily="2" charset="0"/>
                </a:rPr>
                <a:t> Oh, Catherine </a:t>
              </a:r>
              <a:r>
                <a:rPr lang="en-US" sz="900" dirty="0" err="1">
                  <a:solidFill>
                    <a:schemeClr val="bg1"/>
                  </a:solidFill>
                  <a:latin typeface="Adelle Rg" panose="02000503060000020004" pitchFamily="2" charset="0"/>
                </a:rPr>
                <a:t>Jou</a:t>
              </a:r>
              <a:r>
                <a:rPr lang="en-US" sz="900" dirty="0">
                  <a:solidFill>
                    <a:schemeClr val="bg1"/>
                  </a:solidFill>
                  <a:latin typeface="Adelle Rg" panose="02000503060000020004" pitchFamily="2" charset="0"/>
                </a:rPr>
                <a:t>, Leah </a:t>
              </a:r>
              <a:r>
                <a:rPr lang="en-US" sz="900" dirty="0" err="1">
                  <a:solidFill>
                    <a:schemeClr val="bg1"/>
                  </a:solidFill>
                  <a:latin typeface="Adelle Rg" panose="02000503060000020004" pitchFamily="2" charset="0"/>
                </a:rPr>
                <a:t>Findlater</a:t>
              </a:r>
              <a:r>
                <a:rPr lang="en-US" sz="900" dirty="0">
                  <a:solidFill>
                    <a:schemeClr val="bg1"/>
                  </a:solidFill>
                  <a:latin typeface="Adelle Rg" panose="02000503060000020004" pitchFamily="2" charset="0"/>
                </a:rPr>
                <a:t>, David A. Ross, Jon E. Froehlich</a:t>
              </a:r>
            </a:p>
          </p:txBody>
        </p:sp>
        <p:pic>
          <p:nvPicPr>
            <p:cNvPr id="130"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7534"/>
            <a:stretch/>
          </p:blipFill>
          <p:spPr bwMode="auto">
            <a:xfrm>
              <a:off x="413702" y="9598532"/>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136" name="Picture 5"/>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b="15260"/>
            <a:stretch/>
          </p:blipFill>
          <p:spPr bwMode="auto">
            <a:xfrm>
              <a:off x="418545" y="8650239"/>
              <a:ext cx="1113345" cy="777240"/>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grpSp>
      <p:grpSp>
        <p:nvGrpSpPr>
          <p:cNvPr id="5" name="Group 4"/>
          <p:cNvGrpSpPr/>
          <p:nvPr/>
        </p:nvGrpSpPr>
        <p:grpSpPr>
          <a:xfrm>
            <a:off x="-5768414" y="13716000"/>
            <a:ext cx="3992262" cy="3094197"/>
            <a:chOff x="4829541" y="7276414"/>
            <a:chExt cx="3992262" cy="3094197"/>
          </a:xfrm>
        </p:grpSpPr>
        <p:sp>
          <p:nvSpPr>
            <p:cNvPr id="111" name="Rectangle 110"/>
            <p:cNvSpPr/>
            <p:nvPr/>
          </p:nvSpPr>
          <p:spPr>
            <a:xfrm>
              <a:off x="5943601" y="7735669"/>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17" name="Rectangle 116"/>
            <p:cNvSpPr/>
            <p:nvPr/>
          </p:nvSpPr>
          <p:spPr>
            <a:xfrm>
              <a:off x="4829541" y="7276414"/>
              <a:ext cx="1689886" cy="369332"/>
            </a:xfrm>
            <a:prstGeom prst="rect">
              <a:avLst/>
            </a:prstGeom>
          </p:spPr>
          <p:txBody>
            <a:bodyPr wrap="none">
              <a:spAutoFit/>
            </a:bodyPr>
            <a:lstStyle/>
            <a:p>
              <a:r>
                <a:rPr lang="en-US" sz="1800" b="1" cap="small" dirty="0">
                  <a:solidFill>
                    <a:schemeClr val="bg1"/>
                  </a:solidFill>
                  <a:latin typeface="Adelle Rg" panose="02000503060000020004" pitchFamily="2" charset="0"/>
                </a:rPr>
                <a:t>Recent Talks</a:t>
              </a:r>
            </a:p>
          </p:txBody>
        </p:sp>
        <p:pic>
          <p:nvPicPr>
            <p:cNvPr id="125"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6522" y="767748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31" name="Rectangle 130"/>
            <p:cNvSpPr/>
            <p:nvPr/>
          </p:nvSpPr>
          <p:spPr>
            <a:xfrm>
              <a:off x="5943601" y="8693614"/>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sp>
          <p:nvSpPr>
            <p:cNvPr id="133" name="Rectangle 132"/>
            <p:cNvSpPr/>
            <p:nvPr/>
          </p:nvSpPr>
          <p:spPr>
            <a:xfrm>
              <a:off x="5943601" y="9656720"/>
              <a:ext cx="2878202" cy="646331"/>
            </a:xfrm>
            <a:prstGeom prst="rect">
              <a:avLst/>
            </a:prstGeom>
          </p:spPr>
          <p:txBody>
            <a:bodyPr wrap="square">
              <a:spAutoFit/>
            </a:bodyPr>
            <a:lstStyle/>
            <a:p>
              <a:pPr algn="just"/>
              <a:r>
                <a:rPr lang="en-US" sz="900" b="1" dirty="0">
                  <a:solidFill>
                    <a:schemeClr val="bg1"/>
                  </a:solidFill>
                  <a:latin typeface="Adelle Rg" panose="02000503060000020004" pitchFamily="2" charset="0"/>
                </a:rPr>
                <a:t>MakerWear: Early Explorations of Wearable Construction Kits for Children</a:t>
              </a:r>
            </a:p>
            <a:p>
              <a:pPr algn="just"/>
              <a:r>
                <a:rPr lang="en-US" sz="900" dirty="0">
                  <a:solidFill>
                    <a:schemeClr val="bg1"/>
                  </a:solidFill>
                  <a:latin typeface="Adelle Rg" panose="02000503060000020004" pitchFamily="2" charset="0"/>
                </a:rPr>
                <a:t>Jon E. Froehlich, Majeed Kazemitabaar</a:t>
              </a:r>
            </a:p>
            <a:p>
              <a:pPr algn="just"/>
              <a:r>
                <a:rPr lang="en-US" sz="900" dirty="0">
                  <a:solidFill>
                    <a:schemeClr val="bg1"/>
                  </a:solidFill>
                  <a:latin typeface="Adelle Rg" panose="02000503060000020004" pitchFamily="2" charset="0"/>
                </a:rPr>
                <a:t>33</a:t>
              </a:r>
              <a:r>
                <a:rPr lang="en-US" sz="900" baseline="30000" dirty="0">
                  <a:solidFill>
                    <a:schemeClr val="bg1"/>
                  </a:solidFill>
                  <a:latin typeface="Adelle Rg" panose="02000503060000020004" pitchFamily="2" charset="0"/>
                </a:rPr>
                <a:t>rd</a:t>
              </a:r>
              <a:r>
                <a:rPr lang="en-US" sz="900" dirty="0">
                  <a:solidFill>
                    <a:schemeClr val="bg1"/>
                  </a:solidFill>
                  <a:latin typeface="Adelle Rg" panose="02000503060000020004" pitchFamily="2" charset="0"/>
                </a:rPr>
                <a:t> Annual HCIL Symposium</a:t>
              </a:r>
            </a:p>
          </p:txBody>
        </p:sp>
        <p:pic>
          <p:nvPicPr>
            <p:cNvPr id="13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16522" y="8639125"/>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7"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6522" y="9593371"/>
              <a:ext cx="1039091" cy="7772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9373875" y="14513947"/>
            <a:ext cx="8486588" cy="5083970"/>
            <a:chOff x="339210" y="11070430"/>
            <a:chExt cx="8486588" cy="5083970"/>
          </a:xfrm>
        </p:grpSpPr>
        <p:sp>
          <p:nvSpPr>
            <p:cNvPr id="138" name="TextBox 137"/>
            <p:cNvSpPr txBox="1"/>
            <p:nvPr/>
          </p:nvSpPr>
          <p:spPr>
            <a:xfrm>
              <a:off x="339210" y="110704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grpSp>
          <p:nvGrpSpPr>
            <p:cNvPr id="139" name="Group 138"/>
            <p:cNvGrpSpPr/>
            <p:nvPr/>
          </p:nvGrpSpPr>
          <p:grpSpPr>
            <a:xfrm>
              <a:off x="363841" y="11388347"/>
              <a:ext cx="8461957" cy="4766053"/>
              <a:chOff x="431954" y="12322734"/>
              <a:chExt cx="7471049" cy="4207941"/>
            </a:xfrm>
          </p:grpSpPr>
          <p:pic>
            <p:nvPicPr>
              <p:cNvPr id="140" name="Picture 2"/>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1" name="Picture 3"/>
              <p:cNvPicPr>
                <a:picLocks noChangeAspect="1" noChangeArrowheads="1"/>
              </p:cNvPicPr>
              <p:nvPr/>
            </p:nvPicPr>
            <p:blipFill rotWithShape="1">
              <a:blip r:embed="rId14">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2" name="Picture 4"/>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43" name="Picture 142" descr="2015-12-08 17.37.21.jpg"/>
              <p:cNvPicPr>
                <a:picLocks noChangeAspect="1"/>
              </p:cNvPicPr>
              <p:nvPr/>
            </p:nvPicPr>
            <p:blipFill rotWithShape="1">
              <a:blip r:embed="rId16"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144" name="Picture 143" descr="D:\Dropbox\ProjectMakerShoe\Papers\IDC2015Demo\Figures\Figure 2 Scenarios\Scenarios - camera ready.jpg"/>
              <p:cNvPicPr/>
              <p:nvPr/>
            </p:nvPicPr>
            <p:blipFill rotWithShape="1">
              <a:blip r:embed="rId17"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45" name="Picture 6"/>
              <p:cNvPicPr>
                <a:picLocks noChangeAspect="1" noChangeArrowheads="1"/>
              </p:cNvPicPr>
              <p:nvPr/>
            </p:nvPicPr>
            <p:blipFill>
              <a:blip r:embed="rId18"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146" name="Picture 2"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7" name="Picture 8" descr="http://www.cs.umd.edu/~jonf/talks/icons/Froehlich_CrowdPoweredStreetViewAccessibility_CMU-HCII_v6_Public_pptx_icon.png"/>
              <p:cNvPicPr>
                <a:picLocks noChangeAspect="1" noChangeArrowheads="1"/>
              </p:cNvPicPr>
              <p:nvPr/>
            </p:nvPicPr>
            <p:blipFill rotWithShape="1">
              <a:blip r:embed="rId6">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grpSp>
      <p:sp>
        <p:nvSpPr>
          <p:cNvPr id="28" name="Rectangle 27"/>
          <p:cNvSpPr/>
          <p:nvPr/>
        </p:nvSpPr>
        <p:spPr>
          <a:xfrm>
            <a:off x="457200" y="6629400"/>
            <a:ext cx="2220480" cy="400110"/>
          </a:xfrm>
          <a:prstGeom prst="rect">
            <a:avLst/>
          </a:prstGeom>
        </p:spPr>
        <p:txBody>
          <a:bodyPr wrap="none">
            <a:spAutoFit/>
          </a:bodyPr>
          <a:lstStyle/>
          <a:p>
            <a:r>
              <a:rPr lang="en-US" sz="2000" b="1" cap="small" dirty="0">
                <a:latin typeface="Adelle Rg" panose="02000503060000020004" pitchFamily="2" charset="0"/>
              </a:rPr>
              <a:t>Recent Projects</a:t>
            </a:r>
          </a:p>
        </p:txBody>
      </p:sp>
      <p:pic>
        <p:nvPicPr>
          <p:cNvPr id="58" name="Picture 57"/>
          <p:cNvPicPr>
            <a:picLocks noChangeAspect="1"/>
          </p:cNvPicPr>
          <p:nvPr/>
        </p:nvPicPr>
        <p:blipFill rotWithShape="1">
          <a:blip r:embed="rId29">
            <a:grayscl/>
            <a:extLst>
              <a:ext uri="{28A0092B-C50C-407E-A947-70E740481C1C}">
                <a14:useLocalDpi xmlns:a14="http://schemas.microsoft.com/office/drawing/2010/main" val="0"/>
              </a:ext>
            </a:extLst>
          </a:blip>
          <a:srcRect l="12771" r="10493"/>
          <a:stretch/>
        </p:blipFill>
        <p:spPr>
          <a:xfrm>
            <a:off x="553647" y="7082006"/>
            <a:ext cx="4274830" cy="1671285"/>
          </a:xfrm>
          <a:prstGeom prst="rect">
            <a:avLst/>
          </a:prstGeom>
        </p:spPr>
      </p:pic>
      <p:pic>
        <p:nvPicPr>
          <p:cNvPr id="61" name="Picture 60"/>
          <p:cNvPicPr>
            <a:picLocks noChangeAspect="1"/>
          </p:cNvPicPr>
          <p:nvPr/>
        </p:nvPicPr>
        <p:blipFill>
          <a:blip r:embed="rId30" cstate="print">
            <a:grayscl/>
            <a:extLst>
              <a:ext uri="{28A0092B-C50C-407E-A947-70E740481C1C}">
                <a14:useLocalDpi xmlns:a14="http://schemas.microsoft.com/office/drawing/2010/main" val="0"/>
              </a:ext>
            </a:extLst>
          </a:blip>
          <a:stretch>
            <a:fillRect/>
          </a:stretch>
        </p:blipFill>
        <p:spPr>
          <a:xfrm>
            <a:off x="5029200" y="7078520"/>
            <a:ext cx="1671285" cy="1671285"/>
          </a:xfrm>
          <a:prstGeom prst="rect">
            <a:avLst/>
          </a:prstGeom>
        </p:spPr>
      </p:pic>
      <p:sp>
        <p:nvSpPr>
          <p:cNvPr id="79" name="Rectangle 78"/>
          <p:cNvSpPr/>
          <p:nvPr/>
        </p:nvSpPr>
        <p:spPr>
          <a:xfrm>
            <a:off x="553647" y="8291057"/>
            <a:ext cx="4274830"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p:cNvSpPr/>
          <p:nvPr/>
        </p:nvSpPr>
        <p:spPr>
          <a:xfrm>
            <a:off x="5036137" y="8291057"/>
            <a:ext cx="1664348" cy="4630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553646" y="8352691"/>
            <a:ext cx="3021522" cy="369332"/>
          </a:xfrm>
          <a:prstGeom prst="rect">
            <a:avLst/>
          </a:prstGeom>
        </p:spPr>
        <p:txBody>
          <a:bodyPr wrap="square">
            <a:spAutoFit/>
          </a:bodyPr>
          <a:lstStyle/>
          <a:p>
            <a:r>
              <a:rPr lang="en-US" sz="1800" dirty="0">
                <a:solidFill>
                  <a:srgbClr val="00B0F0"/>
                </a:solidFill>
                <a:latin typeface="Adelle Rg" panose="02000503060000020004" pitchFamily="2" charset="0"/>
              </a:rPr>
              <a:t>Sidewalk Accessibility</a:t>
            </a:r>
          </a:p>
        </p:txBody>
      </p:sp>
      <p:sp>
        <p:nvSpPr>
          <p:cNvPr id="82" name="Rectangle 81"/>
          <p:cNvSpPr/>
          <p:nvPr/>
        </p:nvSpPr>
        <p:spPr>
          <a:xfrm>
            <a:off x="5270819" y="8335931"/>
            <a:ext cx="1129981" cy="369332"/>
          </a:xfrm>
          <a:prstGeom prst="rect">
            <a:avLst/>
          </a:prstGeom>
        </p:spPr>
        <p:txBody>
          <a:bodyPr wrap="square">
            <a:spAutoFit/>
          </a:bodyPr>
          <a:lstStyle/>
          <a:p>
            <a:r>
              <a:rPr lang="en-US" sz="1800" dirty="0" err="1">
                <a:solidFill>
                  <a:srgbClr val="00B0F0"/>
                </a:solidFill>
                <a:latin typeface="Adelle Rg" panose="02000503060000020004" pitchFamily="2" charset="0"/>
              </a:rPr>
              <a:t>Glassear</a:t>
            </a:r>
            <a:endParaRPr lang="en-US" sz="1800" dirty="0"/>
          </a:p>
        </p:txBody>
      </p:sp>
      <p:sp>
        <p:nvSpPr>
          <p:cNvPr id="150" name="Rectangle 149"/>
          <p:cNvSpPr/>
          <p:nvPr/>
        </p:nvSpPr>
        <p:spPr>
          <a:xfrm>
            <a:off x="486934" y="8974108"/>
            <a:ext cx="1965603" cy="400110"/>
          </a:xfrm>
          <a:prstGeom prst="rect">
            <a:avLst/>
          </a:prstGeom>
        </p:spPr>
        <p:txBody>
          <a:bodyPr wrap="none">
            <a:spAutoFit/>
          </a:bodyPr>
          <a:lstStyle/>
          <a:p>
            <a:r>
              <a:rPr lang="en-US" sz="2000" b="1" cap="small" dirty="0">
                <a:latin typeface="Adelle Rg" panose="02000503060000020004" pitchFamily="2" charset="0"/>
              </a:rPr>
              <a:t>Recent Papers</a:t>
            </a:r>
          </a:p>
        </p:txBody>
      </p:sp>
      <p:sp>
        <p:nvSpPr>
          <p:cNvPr id="151" name="Rectangle 150"/>
          <p:cNvSpPr/>
          <p:nvPr/>
        </p:nvSpPr>
        <p:spPr>
          <a:xfrm>
            <a:off x="522865" y="12747491"/>
            <a:ext cx="1858201" cy="400110"/>
          </a:xfrm>
          <a:prstGeom prst="rect">
            <a:avLst/>
          </a:prstGeom>
        </p:spPr>
        <p:txBody>
          <a:bodyPr wrap="none">
            <a:spAutoFit/>
          </a:bodyPr>
          <a:lstStyle/>
          <a:p>
            <a:r>
              <a:rPr lang="en-US" sz="2000" b="1" cap="small" dirty="0">
                <a:latin typeface="Adelle Rg" panose="02000503060000020004" pitchFamily="2" charset="0"/>
              </a:rPr>
              <a:t>Recent Talks</a:t>
            </a:r>
          </a:p>
        </p:txBody>
      </p:sp>
      <p:pic>
        <p:nvPicPr>
          <p:cNvPr id="152"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7534"/>
          <a:stretch/>
        </p:blipFill>
        <p:spPr bwMode="auto">
          <a:xfrm>
            <a:off x="606258" y="9452742"/>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3" name="Rectangle 152"/>
          <p:cNvSpPr/>
          <p:nvPr/>
        </p:nvSpPr>
        <p:spPr>
          <a:xfrm>
            <a:off x="1908767" y="9394212"/>
            <a:ext cx="4791424" cy="646331"/>
          </a:xfrm>
          <a:prstGeom prst="rect">
            <a:avLst/>
          </a:prstGeom>
        </p:spPr>
        <p:txBody>
          <a:bodyPr wrap="square">
            <a:spAutoFit/>
          </a:bodyPr>
          <a:lstStyle/>
          <a:p>
            <a:r>
              <a:rPr lang="en-US" sz="1000" b="1" dirty="0">
                <a:latin typeface="Adelle Rg" panose="02000503060000020004" pitchFamily="2" charset="0"/>
              </a:rPr>
              <a:t>Characterizing and Visualizing Physical World Accessibility at Scale Using Crowdsourcing, Computer Vision, and Machine Learning</a:t>
            </a:r>
          </a:p>
          <a:p>
            <a:r>
              <a:rPr lang="en-US" sz="800" dirty="0">
                <a:latin typeface="Adelle Rg" panose="02000503060000020004" pitchFamily="2" charset="0"/>
              </a:rPr>
              <a:t>Kotaro Hara, Jon E. Froehlich</a:t>
            </a:r>
          </a:p>
          <a:p>
            <a:r>
              <a:rPr lang="en-US" sz="800" dirty="0">
                <a:latin typeface="Adelle Rg" panose="02000503060000020004" pitchFamily="2" charset="0"/>
              </a:rPr>
              <a:t>SIGACCESS Newsletter ‘15</a:t>
            </a:r>
          </a:p>
        </p:txBody>
      </p:sp>
      <p:pic>
        <p:nvPicPr>
          <p:cNvPr id="154" name="Picture 4"/>
          <p:cNvPicPr>
            <a:picLocks noChangeAspect="1" noChangeArrowheads="1"/>
          </p:cNvPicPr>
          <p:nvPr/>
        </p:nvPicPr>
        <p:blipFill rotWithShape="1">
          <a:blip r:embed="rId32" cstate="print">
            <a:extLst>
              <a:ext uri="{28A0092B-C50C-407E-A947-70E740481C1C}">
                <a14:useLocalDpi xmlns:a14="http://schemas.microsoft.com/office/drawing/2010/main" val="0"/>
              </a:ext>
            </a:extLst>
          </a:blip>
          <a:srcRect b="10486"/>
          <a:stretch/>
        </p:blipFill>
        <p:spPr bwMode="auto">
          <a:xfrm>
            <a:off x="606258" y="10510741"/>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155" name="Picture 5"/>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b="15260"/>
          <a:stretch/>
        </p:blipFill>
        <p:spPr bwMode="auto">
          <a:xfrm>
            <a:off x="606258" y="11575229"/>
            <a:ext cx="1309818" cy="9144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sp>
        <p:nvSpPr>
          <p:cNvPr id="156" name="Rectangle 155"/>
          <p:cNvSpPr/>
          <p:nvPr/>
        </p:nvSpPr>
        <p:spPr>
          <a:xfrm>
            <a:off x="1916076" y="10434948"/>
            <a:ext cx="4784409" cy="646331"/>
          </a:xfrm>
          <a:prstGeom prst="rect">
            <a:avLst/>
          </a:prstGeom>
        </p:spPr>
        <p:txBody>
          <a:bodyPr wrap="square">
            <a:spAutoFit/>
          </a:bodyPr>
          <a:lstStyle/>
          <a:p>
            <a:r>
              <a:rPr lang="en-US" sz="1000" b="1" dirty="0">
                <a:latin typeface="Adelle Rg" panose="02000503060000020004" pitchFamily="2" charset="0"/>
              </a:rPr>
              <a:t>Supporting Everyday Activities for Persons With Visual Impairments Through Computer Vision-Augmented Touch</a:t>
            </a:r>
          </a:p>
          <a:p>
            <a:r>
              <a:rPr lang="en-US" sz="800" dirty="0">
                <a:latin typeface="Adelle Rg" panose="02000503060000020004" pitchFamily="2" charset="0"/>
              </a:rPr>
              <a:t>Leah Findlater, Lee Stearns, </a:t>
            </a:r>
            <a:r>
              <a:rPr lang="en-US" sz="800" dirty="0" err="1">
                <a:latin typeface="Adelle Rg" panose="02000503060000020004" pitchFamily="2" charset="0"/>
              </a:rPr>
              <a:t>Ruofei</a:t>
            </a:r>
            <a:r>
              <a:rPr lang="en-US" sz="800" dirty="0">
                <a:latin typeface="Adelle Rg" panose="02000503060000020004" pitchFamily="2" charset="0"/>
              </a:rPr>
              <a:t> Du, </a:t>
            </a:r>
            <a:r>
              <a:rPr lang="en-US" sz="800" dirty="0" err="1">
                <a:latin typeface="Adelle Rg" panose="02000503060000020004" pitchFamily="2" charset="0"/>
              </a:rPr>
              <a:t>Uran</a:t>
            </a:r>
            <a:r>
              <a:rPr lang="en-US" sz="800" dirty="0">
                <a:latin typeface="Adelle Rg" panose="02000503060000020004" pitchFamily="2" charset="0"/>
              </a:rPr>
              <a:t> Oh, David Lee, Rama </a:t>
            </a:r>
            <a:r>
              <a:rPr lang="en-US" sz="800" dirty="0" err="1">
                <a:latin typeface="Adelle Rg" panose="02000503060000020004" pitchFamily="2" charset="0"/>
              </a:rPr>
              <a:t>Chellappa</a:t>
            </a:r>
            <a:r>
              <a:rPr lang="en-US" sz="800" dirty="0">
                <a:latin typeface="Adelle Rg" panose="02000503060000020004" pitchFamily="2" charset="0"/>
              </a:rPr>
              <a:t>, Jon E. Froehlich</a:t>
            </a:r>
          </a:p>
          <a:p>
            <a:r>
              <a:rPr lang="en-US" sz="800" dirty="0">
                <a:latin typeface="Adelle Rg" panose="02000503060000020004" pitchFamily="2" charset="0"/>
              </a:rPr>
              <a:t>Poster Proceedings of ASSETS’15</a:t>
            </a:r>
          </a:p>
        </p:txBody>
      </p:sp>
      <p:sp>
        <p:nvSpPr>
          <p:cNvPr id="157" name="Rectangle 156"/>
          <p:cNvSpPr/>
          <p:nvPr/>
        </p:nvSpPr>
        <p:spPr>
          <a:xfrm>
            <a:off x="1914669" y="11512290"/>
            <a:ext cx="4785759" cy="646331"/>
          </a:xfrm>
          <a:prstGeom prst="rect">
            <a:avLst/>
          </a:prstGeom>
        </p:spPr>
        <p:txBody>
          <a:bodyPr wrap="square">
            <a:spAutoFit/>
          </a:bodyPr>
          <a:lstStyle/>
          <a:p>
            <a:r>
              <a:rPr lang="en-US" sz="1000" b="1" dirty="0" err="1">
                <a:latin typeface="Adelle Rg" panose="02000503060000020004" pitchFamily="2" charset="0"/>
              </a:rPr>
              <a:t>MakerShoe</a:t>
            </a:r>
            <a:r>
              <a:rPr lang="en-US" sz="1000" b="1" dirty="0">
                <a:latin typeface="Adelle Rg" panose="02000503060000020004" pitchFamily="2" charset="0"/>
              </a:rPr>
              <a:t>: Towards an E-Textile Construction Kit to Support Creativity, Playful Making, and Self-Expression</a:t>
            </a:r>
          </a:p>
          <a:p>
            <a:r>
              <a:rPr lang="en-US" sz="800" dirty="0" err="1">
                <a:latin typeface="Adelle Rg" panose="02000503060000020004" pitchFamily="2" charset="0"/>
              </a:rPr>
              <a:t>Majeed</a:t>
            </a:r>
            <a:r>
              <a:rPr lang="en-US" sz="800" dirty="0">
                <a:latin typeface="Adelle Rg" panose="02000503060000020004" pitchFamily="2" charset="0"/>
              </a:rPr>
              <a:t> </a:t>
            </a:r>
            <a:r>
              <a:rPr lang="en-US" sz="800" dirty="0" err="1">
                <a:latin typeface="Adelle Rg" panose="02000503060000020004" pitchFamily="2" charset="0"/>
              </a:rPr>
              <a:t>Kazemitabaar</a:t>
            </a:r>
            <a:r>
              <a:rPr lang="en-US" sz="800" dirty="0">
                <a:latin typeface="Adelle Rg" panose="02000503060000020004" pitchFamily="2" charset="0"/>
              </a:rPr>
              <a:t>, Leyla </a:t>
            </a:r>
            <a:r>
              <a:rPr lang="en-US" sz="800" dirty="0" err="1">
                <a:latin typeface="Adelle Rg" panose="02000503060000020004" pitchFamily="2" charset="0"/>
              </a:rPr>
              <a:t>Norooz</a:t>
            </a:r>
            <a:r>
              <a:rPr lang="en-US" sz="800" dirty="0">
                <a:latin typeface="Adelle Rg" panose="02000503060000020004" pitchFamily="2" charset="0"/>
              </a:rPr>
              <a:t>, Mona Leigh </a:t>
            </a:r>
            <a:r>
              <a:rPr lang="en-US" sz="800" dirty="0" err="1">
                <a:latin typeface="Adelle Rg" panose="02000503060000020004" pitchFamily="2" charset="0"/>
              </a:rPr>
              <a:t>Guha</a:t>
            </a:r>
            <a:r>
              <a:rPr lang="en-US" sz="800" dirty="0">
                <a:latin typeface="Adelle Rg" panose="02000503060000020004" pitchFamily="2" charset="0"/>
              </a:rPr>
              <a:t>, Jon E. Froehlich</a:t>
            </a:r>
          </a:p>
          <a:p>
            <a:r>
              <a:rPr lang="en-US" sz="800" dirty="0">
                <a:latin typeface="Adelle Rg" panose="02000503060000020004" pitchFamily="2" charset="0"/>
              </a:rPr>
              <a:t>Poster Proceedings of IDC’15</a:t>
            </a:r>
          </a:p>
        </p:txBody>
      </p:sp>
      <p:sp>
        <p:nvSpPr>
          <p:cNvPr id="160" name="Rectangle 159"/>
          <p:cNvSpPr/>
          <p:nvPr/>
        </p:nvSpPr>
        <p:spPr>
          <a:xfrm>
            <a:off x="1907637" y="13142533"/>
            <a:ext cx="4792556" cy="492443"/>
          </a:xfrm>
          <a:prstGeom prst="rect">
            <a:avLst/>
          </a:prstGeom>
        </p:spPr>
        <p:txBody>
          <a:bodyPr wrap="square">
            <a:spAutoFit/>
          </a:bodyPr>
          <a:lstStyle/>
          <a:p>
            <a:pPr algn="just"/>
            <a:r>
              <a:rPr lang="en-US" sz="1000" b="1" dirty="0">
                <a:latin typeface="Adelle Rg" panose="02000503060000020004" pitchFamily="2" charset="0"/>
              </a:rPr>
              <a:t>MakerWear: Early Explorations of Wearable Construction Kits for Children</a:t>
            </a:r>
          </a:p>
          <a:p>
            <a:pPr algn="just"/>
            <a:r>
              <a:rPr lang="en-US" sz="800" dirty="0">
                <a:latin typeface="Adelle Rg" panose="02000503060000020004" pitchFamily="2" charset="0"/>
              </a:rPr>
              <a:t>Jon E. Froehlich, Majeed Kazemitabaar</a:t>
            </a:r>
          </a:p>
          <a:p>
            <a:pPr algn="just"/>
            <a:r>
              <a:rPr lang="en-US" sz="800" dirty="0">
                <a:latin typeface="Adelle Rg" panose="02000503060000020004" pitchFamily="2" charset="0"/>
              </a:rPr>
              <a:t>33</a:t>
            </a:r>
            <a:r>
              <a:rPr lang="en-US" sz="800" baseline="30000" dirty="0">
                <a:latin typeface="Adelle Rg" panose="02000503060000020004" pitchFamily="2" charset="0"/>
              </a:rPr>
              <a:t>rd</a:t>
            </a:r>
            <a:r>
              <a:rPr lang="en-US" sz="800" dirty="0">
                <a:latin typeface="Adelle Rg" panose="02000503060000020004" pitchFamily="2" charset="0"/>
              </a:rPr>
              <a:t> Annual HCIL Symposium</a:t>
            </a:r>
          </a:p>
        </p:txBody>
      </p:sp>
      <p:pic>
        <p:nvPicPr>
          <p:cNvPr id="161" name="Picture 160" descr="http://www.cs.umd.edu/~jonf/talks/icons/Froehlich_SocialFabrics_HCILSymposium2015_pptx_ic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801" y="13208488"/>
            <a:ext cx="1312565"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2"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5254" y="14277622"/>
            <a:ext cx="1316110"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63" name="Picture 4" descr="http://www.cs.umd.edu/~jonf/talks/icons/Froehlich_MakingWithASocialPurpose_SocialHack2015_v3_public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4941" y="15343468"/>
            <a:ext cx="1316736" cy="91440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4" name="Rectangle 163"/>
          <p:cNvSpPr/>
          <p:nvPr/>
        </p:nvSpPr>
        <p:spPr>
          <a:xfrm>
            <a:off x="1907636" y="14232769"/>
            <a:ext cx="4792556" cy="646331"/>
          </a:xfrm>
          <a:prstGeom prst="rect">
            <a:avLst/>
          </a:prstGeom>
        </p:spPr>
        <p:txBody>
          <a:bodyPr wrap="square">
            <a:spAutoFit/>
          </a:bodyPr>
          <a:lstStyle/>
          <a:p>
            <a:pPr algn="just"/>
            <a:r>
              <a:rPr lang="en-US" sz="1000" b="1" dirty="0">
                <a:latin typeface="Adelle Rg" panose="02000503060000020004" pitchFamily="2" charset="0"/>
              </a:rPr>
              <a:t>Characterizing Physical World Accessibility at Scale Using Crowdsourcing, Computer Vision, and Machine Learning</a:t>
            </a:r>
          </a:p>
          <a:p>
            <a:pPr algn="just"/>
            <a:r>
              <a:rPr lang="en-US" sz="800" dirty="0">
                <a:latin typeface="Adelle Rg" panose="02000503060000020004" pitchFamily="2" charset="0"/>
              </a:rPr>
              <a:t>Jon Froehlich </a:t>
            </a:r>
          </a:p>
          <a:p>
            <a:pPr algn="just"/>
            <a:r>
              <a:rPr lang="en-US" sz="800" dirty="0">
                <a:latin typeface="Adelle Rg" panose="02000503060000020004" pitchFamily="2" charset="0"/>
              </a:rPr>
              <a:t>Oct 29, 2014 | CMU HCII</a:t>
            </a:r>
          </a:p>
        </p:txBody>
      </p:sp>
      <p:sp>
        <p:nvSpPr>
          <p:cNvPr id="165" name="Rectangle 164"/>
          <p:cNvSpPr/>
          <p:nvPr/>
        </p:nvSpPr>
        <p:spPr>
          <a:xfrm>
            <a:off x="1920367" y="15300263"/>
            <a:ext cx="4792556" cy="492443"/>
          </a:xfrm>
          <a:prstGeom prst="rect">
            <a:avLst/>
          </a:prstGeom>
        </p:spPr>
        <p:txBody>
          <a:bodyPr wrap="square">
            <a:spAutoFit/>
          </a:bodyPr>
          <a:lstStyle/>
          <a:p>
            <a:pPr algn="just"/>
            <a:r>
              <a:rPr lang="en-US" sz="1000" b="1" dirty="0">
                <a:latin typeface="Adelle Rg" panose="02000503060000020004" pitchFamily="2" charset="0"/>
              </a:rPr>
              <a:t>MakerWear: Early Explorations of Wearable Construction Kits for Children</a:t>
            </a:r>
          </a:p>
          <a:p>
            <a:pPr algn="just"/>
            <a:r>
              <a:rPr lang="en-US" sz="800" dirty="0">
                <a:latin typeface="Adelle Rg" panose="02000503060000020004" pitchFamily="2" charset="0"/>
              </a:rPr>
              <a:t>Jon E. Froehlich, Majeed Kazemitabaar</a:t>
            </a:r>
          </a:p>
          <a:p>
            <a:pPr algn="just"/>
            <a:r>
              <a:rPr lang="en-US" sz="800" dirty="0">
                <a:latin typeface="Adelle Rg" panose="02000503060000020004" pitchFamily="2" charset="0"/>
              </a:rPr>
              <a:t>33</a:t>
            </a:r>
            <a:r>
              <a:rPr lang="en-US" sz="800" baseline="30000" dirty="0">
                <a:latin typeface="Adelle Rg" panose="02000503060000020004" pitchFamily="2" charset="0"/>
              </a:rPr>
              <a:t>rd</a:t>
            </a:r>
            <a:r>
              <a:rPr lang="en-US" sz="800" dirty="0">
                <a:latin typeface="Adelle Rg" panose="02000503060000020004" pitchFamily="2" charset="0"/>
              </a:rPr>
              <a:t> Annual HCIL Symposium</a:t>
            </a:r>
          </a:p>
        </p:txBody>
      </p:sp>
      <p:grpSp>
        <p:nvGrpSpPr>
          <p:cNvPr id="97" name="Group 96"/>
          <p:cNvGrpSpPr/>
          <p:nvPr/>
        </p:nvGrpSpPr>
        <p:grpSpPr>
          <a:xfrm>
            <a:off x="7082833" y="4038601"/>
            <a:ext cx="1680167" cy="3495869"/>
            <a:chOff x="7082833" y="4111824"/>
            <a:chExt cx="1680167" cy="3495869"/>
          </a:xfrm>
        </p:grpSpPr>
        <p:sp>
          <p:nvSpPr>
            <p:cNvPr id="93" name="Rectangle 92"/>
            <p:cNvSpPr/>
            <p:nvPr/>
          </p:nvSpPr>
          <p:spPr>
            <a:xfrm>
              <a:off x="7172343" y="4382031"/>
              <a:ext cx="1539009" cy="3225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prstClr val="black">
                    <a:lumMod val="75000"/>
                    <a:lumOff val="25000"/>
                  </a:prstClr>
                </a:solidFill>
              </a:endParaRPr>
            </a:p>
          </p:txBody>
        </p:sp>
        <p:sp>
          <p:nvSpPr>
            <p:cNvPr id="95" name="Rectangle 94"/>
            <p:cNvSpPr/>
            <p:nvPr/>
          </p:nvSpPr>
          <p:spPr>
            <a:xfrm>
              <a:off x="7082833" y="4111824"/>
              <a:ext cx="1680167" cy="307777"/>
            </a:xfrm>
            <a:prstGeom prst="rect">
              <a:avLst/>
            </a:prstGeom>
          </p:spPr>
          <p:txBody>
            <a:bodyPr wrap="square">
              <a:spAutoFit/>
            </a:bodyPr>
            <a:lstStyle/>
            <a:p>
              <a:r>
                <a:rPr lang="en-US" sz="1400" b="1" dirty="0">
                  <a:solidFill>
                    <a:prstClr val="black"/>
                  </a:solidFill>
                  <a:latin typeface="HelveticaNeueLT Com 35 Th" panose="020B0403020202020204" pitchFamily="34" charset="0"/>
                </a:rPr>
                <a:t>RECENT NEWS</a:t>
              </a:r>
            </a:p>
          </p:txBody>
        </p:sp>
        <p:sp>
          <p:nvSpPr>
            <p:cNvPr id="168" name="TextBox 167"/>
            <p:cNvSpPr txBox="1"/>
            <p:nvPr/>
          </p:nvSpPr>
          <p:spPr>
            <a:xfrm>
              <a:off x="7182184" y="4452094"/>
              <a:ext cx="1529167" cy="3155599"/>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endParaRPr lang="en-US" sz="1000" b="1" dirty="0">
                <a:solidFill>
                  <a:prstClr val="black"/>
                </a:solidFill>
              </a:endParaRPr>
            </a:p>
            <a:p>
              <a:endParaRPr lang="en-US" sz="800" dirty="0">
                <a:solidFill>
                  <a:prstClr val="black">
                    <a:lumMod val="75000"/>
                    <a:lumOff val="25000"/>
                  </a:prstClr>
                </a:solidFill>
              </a:endParaRPr>
            </a:p>
          </p:txBody>
        </p:sp>
      </p:grpSp>
      <p:grpSp>
        <p:nvGrpSpPr>
          <p:cNvPr id="172" name="Group 171"/>
          <p:cNvGrpSpPr/>
          <p:nvPr/>
        </p:nvGrpSpPr>
        <p:grpSpPr>
          <a:xfrm>
            <a:off x="7080491" y="7772400"/>
            <a:ext cx="1628519" cy="3508177"/>
            <a:chOff x="7082833" y="4099516"/>
            <a:chExt cx="1628519" cy="3508177"/>
          </a:xfrm>
        </p:grpSpPr>
        <p:sp>
          <p:nvSpPr>
            <p:cNvPr id="173" name="Rectangle 172"/>
            <p:cNvSpPr/>
            <p:nvPr/>
          </p:nvSpPr>
          <p:spPr>
            <a:xfrm>
              <a:off x="7172343" y="4382031"/>
              <a:ext cx="1539009" cy="32256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800" dirty="0">
                <a:solidFill>
                  <a:prstClr val="black">
                    <a:lumMod val="75000"/>
                    <a:lumOff val="25000"/>
                  </a:prstClr>
                </a:solidFill>
              </a:endParaRPr>
            </a:p>
          </p:txBody>
        </p:sp>
        <p:sp>
          <p:nvSpPr>
            <p:cNvPr id="174" name="Rectangle 173"/>
            <p:cNvSpPr/>
            <p:nvPr/>
          </p:nvSpPr>
          <p:spPr>
            <a:xfrm>
              <a:off x="7082833" y="4099516"/>
              <a:ext cx="1366073" cy="307777"/>
            </a:xfrm>
            <a:prstGeom prst="rect">
              <a:avLst/>
            </a:prstGeom>
          </p:spPr>
          <p:txBody>
            <a:bodyPr wrap="square">
              <a:spAutoFit/>
            </a:bodyPr>
            <a:lstStyle/>
            <a:p>
              <a:r>
                <a:rPr lang="en-US" sz="1400" b="1" dirty="0">
                  <a:solidFill>
                    <a:prstClr val="black"/>
                  </a:solidFill>
                  <a:latin typeface="HelveticaNeueLT Com 35 Th" panose="020B0403020202020204" pitchFamily="34" charset="0"/>
                </a:rPr>
                <a:t>RECENT TWEETS</a:t>
              </a:r>
            </a:p>
          </p:txBody>
        </p:sp>
        <p:sp>
          <p:nvSpPr>
            <p:cNvPr id="175" name="TextBox 174"/>
            <p:cNvSpPr txBox="1"/>
            <p:nvPr/>
          </p:nvSpPr>
          <p:spPr>
            <a:xfrm>
              <a:off x="7182184" y="4452094"/>
              <a:ext cx="1529167" cy="3155599"/>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Nov 5, 2015 – Headline</a:t>
              </a:r>
            </a:p>
            <a:p>
              <a:r>
                <a:rPr lang="en-US" sz="800" dirty="0">
                  <a:solidFill>
                    <a:prstClr val="black">
                      <a:lumMod val="75000"/>
                      <a:lumOff val="25000"/>
                    </a:prstClr>
                  </a:solidFill>
                </a:rPr>
                <a:t>Text about this headline. Text about this </a:t>
              </a:r>
              <a:r>
                <a:rPr lang="en-US" sz="800" dirty="0">
                  <a:solidFill>
                    <a:prstClr val="black"/>
                  </a:solidFill>
                </a:rPr>
                <a:t>headline</a:t>
              </a:r>
              <a:r>
                <a:rPr lang="en-US" sz="800" dirty="0">
                  <a:solidFill>
                    <a:prstClr val="black">
                      <a:lumMod val="75000"/>
                      <a:lumOff val="25000"/>
                    </a:prstClr>
                  </a:solidFill>
                </a:rPr>
                <a:t>. Text about this headline. Text about this headline.</a:t>
              </a:r>
            </a:p>
            <a:p>
              <a:endParaRPr lang="en-US" sz="800" dirty="0">
                <a:solidFill>
                  <a:prstClr val="black">
                    <a:lumMod val="75000"/>
                    <a:lumOff val="25000"/>
                  </a:prstClr>
                </a:solidFill>
              </a:endParaRPr>
            </a:p>
            <a:p>
              <a:r>
                <a:rPr lang="en-US" sz="800" b="1" dirty="0">
                  <a:solidFill>
                    <a:prstClr val="black">
                      <a:lumMod val="75000"/>
                      <a:lumOff val="25000"/>
                    </a:prstClr>
                  </a:solidFill>
                </a:rPr>
                <a:t>June 26, 2015 – Headline Text</a:t>
              </a:r>
            </a:p>
            <a:p>
              <a:r>
                <a:rPr lang="en-US" sz="800" dirty="0">
                  <a:solidFill>
                    <a:prstClr val="black">
                      <a:lumMod val="75000"/>
                      <a:lumOff val="25000"/>
                    </a:prstClr>
                  </a:solidFill>
                </a:rPr>
                <a:t>Text about this headline. Text about this headline. Text about this headline. Text about this headline.</a:t>
              </a:r>
              <a:endParaRPr lang="en-US" sz="1000" b="1" dirty="0">
                <a:solidFill>
                  <a:prstClr val="black"/>
                </a:solidFill>
              </a:endParaRPr>
            </a:p>
            <a:p>
              <a:endParaRPr lang="en-US" sz="800" dirty="0">
                <a:solidFill>
                  <a:prstClr val="black">
                    <a:lumMod val="75000"/>
                    <a:lumOff val="25000"/>
                  </a:prstClr>
                </a:solidFill>
              </a:endParaRPr>
            </a:p>
          </p:txBody>
        </p:sp>
      </p:grpSp>
    </p:spTree>
    <p:extLst>
      <p:ext uri="{BB962C8B-B14F-4D97-AF65-F5344CB8AC3E}">
        <p14:creationId xmlns:p14="http://schemas.microsoft.com/office/powerpoint/2010/main" val="1024450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latin typeface="Segoe Condensed" panose="020B0606040200020203" pitchFamily="34" charset="0"/>
                <a:ea typeface="Segoe UI" panose="020B0502040204020203" pitchFamily="34" charset="0"/>
                <a:cs typeface="Segoe UI" panose="020B0502040204020203" pitchFamily="34" charset="0"/>
              </a:rPr>
              <a:t>ML</a:t>
            </a:r>
            <a:endParaRPr lang="en-US" sz="1000" dirty="0">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263071"/>
            <a:ext cx="1524000" cy="7485605"/>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pPr lvl="0"/>
            <a:r>
              <a:rPr lang="en-US" sz="700" dirty="0">
                <a:solidFill>
                  <a:prstClr val="black">
                    <a:lumMod val="75000"/>
                    <a:lumOff val="25000"/>
                  </a:prstClr>
                </a:solidFill>
                <a:latin typeface="Calibri"/>
              </a:rPr>
              <a:t>.</a:t>
            </a:r>
          </a:p>
          <a:p>
            <a:endParaRPr lang="en-US" sz="900" b="1" dirty="0"/>
          </a:p>
          <a:p>
            <a:endParaRPr lang="en-US" sz="700" dirty="0">
              <a:solidFill>
                <a:schemeClr val="tx1">
                  <a:lumMod val="75000"/>
                  <a:lumOff val="25000"/>
                </a:schemeClr>
              </a:solidFill>
            </a:endParaRPr>
          </a:p>
        </p:txBody>
      </p:sp>
      <p:sp>
        <p:nvSpPr>
          <p:cNvPr id="10" name="TextBox 9"/>
          <p:cNvSpPr txBox="1"/>
          <p:nvPr/>
        </p:nvSpPr>
        <p:spPr>
          <a:xfrm>
            <a:off x="430252" y="1010084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3" name="Group 2"/>
          <p:cNvGrpSpPr/>
          <p:nvPr/>
        </p:nvGrpSpPr>
        <p:grpSpPr>
          <a:xfrm>
            <a:off x="457200" y="10475468"/>
            <a:ext cx="6598151" cy="2282728"/>
            <a:chOff x="457200" y="7162355"/>
            <a:chExt cx="4982365" cy="1723723"/>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7162355"/>
              <a:ext cx="1547345"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71700" y="7170645"/>
              <a:ext cx="1547345"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6200" y="7162355"/>
              <a:ext cx="1547346" cy="115741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457200" y="8352858"/>
              <a:ext cx="1553361" cy="42161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171700" y="8352858"/>
              <a:ext cx="1553361" cy="186006"/>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3886200" y="8352858"/>
              <a:ext cx="1553365" cy="53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33449" y="51027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460396" y="3837037"/>
            <a:ext cx="8319611"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 playful text here that describes our lab, etc.</a:t>
            </a:r>
          </a:p>
        </p:txBody>
      </p:sp>
      <p:pic>
        <p:nvPicPr>
          <p:cNvPr id="22"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7534"/>
          <a:stretch/>
        </p:blipFill>
        <p:spPr bwMode="auto">
          <a:xfrm>
            <a:off x="457199" y="5449887"/>
            <a:ext cx="2046490" cy="142868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0486"/>
          <a:stretch/>
        </p:blipFill>
        <p:spPr bwMode="auto">
          <a:xfrm>
            <a:off x="457199" y="7021498"/>
            <a:ext cx="2046490" cy="142868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5260"/>
          <a:stretch/>
        </p:blipFill>
        <p:spPr bwMode="auto">
          <a:xfrm>
            <a:off x="457199" y="8548286"/>
            <a:ext cx="2046490" cy="142868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0"/>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D:\Dropbox\HCILMakeabilityLab\Logos\MakeabilityLab4.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75397"/>
            <a:ext cx="3552600" cy="276999"/>
          </a:xfrm>
          <a:prstGeom prst="rect">
            <a:avLst/>
          </a:prstGeom>
          <a:noFill/>
        </p:spPr>
        <p:txBody>
          <a:bodyPr wrap="square" rtlCol="0">
            <a:spAutoFit/>
          </a:bodyPr>
          <a:lstStyle/>
          <a:p>
            <a:pPr algn="r"/>
            <a:r>
              <a:rPr lang="en-US" sz="1200" b="1" dirty="0">
                <a:solidFill>
                  <a:schemeClr val="bg1"/>
                </a:solidFill>
                <a:latin typeface="HelveticaNeueLT Com 35 Th" panose="020B0403020202020204" pitchFamily="34" charset="0"/>
              </a:rPr>
              <a:t>home</a:t>
            </a:r>
            <a:r>
              <a:rPr lang="en-US" sz="1200" dirty="0">
                <a:solidFill>
                  <a:schemeClr val="bg1"/>
                </a:solidFill>
                <a:latin typeface="HelveticaNeueLT Com 35 Th" panose="020B0403020202020204" pitchFamily="34" charset="0"/>
              </a:rPr>
              <a:t>  projects  publications  talks  people  hcil  </a:t>
            </a:r>
          </a:p>
        </p:txBody>
      </p:sp>
      <p:sp>
        <p:nvSpPr>
          <p:cNvPr id="30" name="TextBox 29"/>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31804" r="56559"/>
          <a:stretch/>
        </p:blipFill>
        <p:spPr bwMode="auto">
          <a:xfrm>
            <a:off x="90954" y="1274867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48976" r="30160"/>
          <a:stretch/>
        </p:blipFill>
        <p:spPr bwMode="auto">
          <a:xfrm>
            <a:off x="3575168" y="1287922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2">
            <a:extLst>
              <a:ext uri="{28A0092B-C50C-407E-A947-70E740481C1C}">
                <a14:useLocalDpi xmlns:a14="http://schemas.microsoft.com/office/drawing/2010/main" val="0"/>
              </a:ext>
            </a:extLst>
          </a:blip>
          <a:srcRect l="75207" r="389"/>
          <a:stretch/>
        </p:blipFill>
        <p:spPr bwMode="auto">
          <a:xfrm>
            <a:off x="6477000" y="12834069"/>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3"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2834069"/>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2514600" y="5410200"/>
            <a:ext cx="4572000" cy="861774"/>
          </a:xfrm>
          <a:prstGeom prst="rect">
            <a:avLst/>
          </a:prstGeom>
        </p:spPr>
        <p:txBody>
          <a:bodyPr>
            <a:spAutoFit/>
          </a:bodyPr>
          <a:lstStyle/>
          <a:p>
            <a:r>
              <a:rPr lang="en-US" sz="1000" b="1" dirty="0">
                <a:solidFill>
                  <a:srgbClr val="212830"/>
                </a:solidFill>
                <a:latin typeface="Adelle Rg" panose="02000503060000020004" pitchFamily="2" charset="0"/>
              </a:rPr>
              <a:t>Characterizing and Visualizing Physical World Accessibility at Scale Using Crowdsourcing, Computer Vision, and Machine Learning</a:t>
            </a:r>
          </a:p>
          <a:p>
            <a:r>
              <a:rPr lang="en-US" sz="1000" dirty="0">
                <a:solidFill>
                  <a:srgbClr val="212830"/>
                </a:solidFill>
                <a:latin typeface="Adelle Rg" panose="02000503060000020004" pitchFamily="2" charset="0"/>
              </a:rPr>
              <a:t>Kotaro Hara, Jon E. Froehlich</a:t>
            </a:r>
          </a:p>
          <a:p>
            <a:r>
              <a:rPr lang="en-US" sz="1000" dirty="0">
                <a:solidFill>
                  <a:srgbClr val="212830"/>
                </a:solidFill>
                <a:latin typeface="Adelle Rg" panose="02000503060000020004" pitchFamily="2" charset="0"/>
              </a:rPr>
              <a:t>SIGACCESS Newsletter ‘15</a:t>
            </a:r>
          </a:p>
          <a:p>
            <a:r>
              <a:rPr lang="en-US" sz="1000" u="sng" dirty="0">
                <a:solidFill>
                  <a:schemeClr val="accent1"/>
                </a:solidFill>
                <a:latin typeface="Adelle Rg" panose="02000503060000020004" pitchFamily="2" charset="0"/>
              </a:rPr>
              <a:t>Project Sidewalk</a:t>
            </a:r>
          </a:p>
        </p:txBody>
      </p:sp>
      <p:sp>
        <p:nvSpPr>
          <p:cNvPr id="32" name="TextBox 31"/>
          <p:cNvSpPr txBox="1"/>
          <p:nvPr/>
        </p:nvSpPr>
        <p:spPr>
          <a:xfrm>
            <a:off x="-2484949" y="4939907"/>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sp>
        <p:nvSpPr>
          <p:cNvPr id="37" name="Rectangle 36"/>
          <p:cNvSpPr/>
          <p:nvPr/>
        </p:nvSpPr>
        <p:spPr>
          <a:xfrm>
            <a:off x="2514600" y="6988535"/>
            <a:ext cx="4572000" cy="1015663"/>
          </a:xfrm>
          <a:prstGeom prst="rect">
            <a:avLst/>
          </a:prstGeom>
        </p:spPr>
        <p:txBody>
          <a:bodyPr>
            <a:spAutoFit/>
          </a:bodyPr>
          <a:lstStyle/>
          <a:p>
            <a:r>
              <a:rPr lang="en-US" sz="1000" b="1" dirty="0">
                <a:solidFill>
                  <a:srgbClr val="212830"/>
                </a:solidFill>
                <a:latin typeface="Adelle Rg" panose="02000503060000020004" pitchFamily="2" charset="0"/>
              </a:rPr>
              <a:t>Supporting Everyday Activities for Persons With Visual Impairments Through Computer Vision-Augmented Touch</a:t>
            </a:r>
          </a:p>
          <a:p>
            <a:r>
              <a:rPr lang="en-US" sz="1000" dirty="0">
                <a:solidFill>
                  <a:srgbClr val="212830"/>
                </a:solidFill>
                <a:latin typeface="Adelle Rg" panose="02000503060000020004" pitchFamily="2" charset="0"/>
              </a:rPr>
              <a:t>Leah Findlater, Lee Stearns, </a:t>
            </a:r>
            <a:r>
              <a:rPr lang="en-US" sz="1000" dirty="0" err="1">
                <a:solidFill>
                  <a:srgbClr val="212830"/>
                </a:solidFill>
                <a:latin typeface="Adelle Rg" panose="02000503060000020004" pitchFamily="2" charset="0"/>
              </a:rPr>
              <a:t>Ruofei</a:t>
            </a:r>
            <a:r>
              <a:rPr lang="en-US" sz="1000" dirty="0">
                <a:solidFill>
                  <a:srgbClr val="212830"/>
                </a:solidFill>
                <a:latin typeface="Adelle Rg" panose="02000503060000020004" pitchFamily="2" charset="0"/>
              </a:rPr>
              <a:t> Du, </a:t>
            </a:r>
            <a:r>
              <a:rPr lang="en-US" sz="1000" dirty="0" err="1">
                <a:solidFill>
                  <a:srgbClr val="212830"/>
                </a:solidFill>
                <a:latin typeface="Adelle Rg" panose="02000503060000020004" pitchFamily="2" charset="0"/>
              </a:rPr>
              <a:t>Uran</a:t>
            </a:r>
            <a:r>
              <a:rPr lang="en-US" sz="1000" dirty="0">
                <a:solidFill>
                  <a:srgbClr val="212830"/>
                </a:solidFill>
                <a:latin typeface="Adelle Rg" panose="02000503060000020004" pitchFamily="2" charset="0"/>
              </a:rPr>
              <a:t> Oh, David Lee, Rama </a:t>
            </a:r>
            <a:r>
              <a:rPr lang="en-US" sz="1000" dirty="0" err="1">
                <a:solidFill>
                  <a:srgbClr val="212830"/>
                </a:solidFill>
                <a:latin typeface="Adelle Rg" panose="02000503060000020004" pitchFamily="2" charset="0"/>
              </a:rPr>
              <a:t>Chellappa</a:t>
            </a:r>
            <a:r>
              <a:rPr lang="en-US" sz="1000" dirty="0">
                <a:solidFill>
                  <a:srgbClr val="212830"/>
                </a:solidFill>
                <a:latin typeface="Adelle Rg" panose="02000503060000020004" pitchFamily="2" charset="0"/>
              </a:rPr>
              <a:t>, Jon E. Froehlich</a:t>
            </a:r>
          </a:p>
          <a:p>
            <a:r>
              <a:rPr lang="en-US" sz="1000" dirty="0">
                <a:solidFill>
                  <a:srgbClr val="212830"/>
                </a:solidFill>
                <a:latin typeface="Adelle Rg" panose="02000503060000020004" pitchFamily="2" charset="0"/>
              </a:rPr>
              <a:t>Poster Proceedings of ASSETS’15</a:t>
            </a:r>
          </a:p>
          <a:p>
            <a:r>
              <a:rPr lang="en-US" sz="1000" u="sng" dirty="0" err="1">
                <a:solidFill>
                  <a:schemeClr val="accent1"/>
                </a:solidFill>
                <a:latin typeface="Adelle Rg" panose="02000503060000020004" pitchFamily="2" charset="0"/>
              </a:rPr>
              <a:t>HandSight</a:t>
            </a:r>
            <a:endParaRPr lang="en-US" sz="1000" u="sng" dirty="0">
              <a:solidFill>
                <a:schemeClr val="accent1"/>
              </a:solidFill>
              <a:latin typeface="Adelle Rg" panose="02000503060000020004" pitchFamily="2" charset="0"/>
            </a:endParaRPr>
          </a:p>
        </p:txBody>
      </p:sp>
      <p:sp>
        <p:nvSpPr>
          <p:cNvPr id="38" name="Rectangle 37"/>
          <p:cNvSpPr/>
          <p:nvPr/>
        </p:nvSpPr>
        <p:spPr>
          <a:xfrm>
            <a:off x="2514600" y="8507675"/>
            <a:ext cx="4572000" cy="861774"/>
          </a:xfrm>
          <a:prstGeom prst="rect">
            <a:avLst/>
          </a:prstGeom>
        </p:spPr>
        <p:txBody>
          <a:bodyPr>
            <a:spAutoFit/>
          </a:bodyPr>
          <a:lstStyle/>
          <a:p>
            <a:r>
              <a:rPr lang="en-US" sz="1000" b="1" dirty="0" err="1">
                <a:solidFill>
                  <a:srgbClr val="212830"/>
                </a:solidFill>
                <a:latin typeface="Adelle Rg" panose="02000503060000020004" pitchFamily="2" charset="0"/>
              </a:rPr>
              <a:t>MakerShoe</a:t>
            </a:r>
            <a:r>
              <a:rPr lang="en-US" sz="1000" b="1" dirty="0">
                <a:solidFill>
                  <a:srgbClr val="212830"/>
                </a:solidFill>
                <a:latin typeface="Adelle Rg" panose="02000503060000020004" pitchFamily="2" charset="0"/>
              </a:rPr>
              <a:t>: Towards an E-Textile Construction Kit to Support Creativity, Playful Making, and Self-Expression</a:t>
            </a:r>
          </a:p>
          <a:p>
            <a:r>
              <a:rPr lang="en-US" sz="1000" dirty="0" err="1">
                <a:solidFill>
                  <a:srgbClr val="212830"/>
                </a:solidFill>
                <a:latin typeface="Adelle Rg" panose="02000503060000020004" pitchFamily="2" charset="0"/>
              </a:rPr>
              <a:t>Majeed</a:t>
            </a:r>
            <a:r>
              <a:rPr lang="en-US" sz="1000" dirty="0">
                <a:solidFill>
                  <a:srgbClr val="212830"/>
                </a:solidFill>
                <a:latin typeface="Adelle Rg" panose="02000503060000020004" pitchFamily="2" charset="0"/>
              </a:rPr>
              <a:t> </a:t>
            </a:r>
            <a:r>
              <a:rPr lang="en-US" sz="1000" dirty="0" err="1">
                <a:solidFill>
                  <a:srgbClr val="212830"/>
                </a:solidFill>
                <a:latin typeface="Adelle Rg" panose="02000503060000020004" pitchFamily="2" charset="0"/>
              </a:rPr>
              <a:t>Kazemitabaar</a:t>
            </a:r>
            <a:r>
              <a:rPr lang="en-US" sz="1000" dirty="0">
                <a:solidFill>
                  <a:srgbClr val="212830"/>
                </a:solidFill>
                <a:latin typeface="Adelle Rg" panose="02000503060000020004" pitchFamily="2" charset="0"/>
              </a:rPr>
              <a:t>, Leyla </a:t>
            </a:r>
            <a:r>
              <a:rPr lang="en-US" sz="1000" dirty="0" err="1">
                <a:solidFill>
                  <a:srgbClr val="212830"/>
                </a:solidFill>
                <a:latin typeface="Adelle Rg" panose="02000503060000020004" pitchFamily="2" charset="0"/>
              </a:rPr>
              <a:t>Norooz</a:t>
            </a:r>
            <a:r>
              <a:rPr lang="en-US" sz="1000" dirty="0">
                <a:solidFill>
                  <a:srgbClr val="212830"/>
                </a:solidFill>
                <a:latin typeface="Adelle Rg" panose="02000503060000020004" pitchFamily="2" charset="0"/>
              </a:rPr>
              <a:t>, Mona Leigh </a:t>
            </a:r>
            <a:r>
              <a:rPr lang="en-US" sz="1000" dirty="0" err="1">
                <a:solidFill>
                  <a:srgbClr val="212830"/>
                </a:solidFill>
                <a:latin typeface="Adelle Rg" panose="02000503060000020004" pitchFamily="2" charset="0"/>
              </a:rPr>
              <a:t>Guha</a:t>
            </a:r>
            <a:r>
              <a:rPr lang="en-US" sz="1000" dirty="0">
                <a:solidFill>
                  <a:srgbClr val="212830"/>
                </a:solidFill>
                <a:latin typeface="Adelle Rg" panose="02000503060000020004" pitchFamily="2" charset="0"/>
              </a:rPr>
              <a:t>, Jon E. Froehlich</a:t>
            </a:r>
          </a:p>
          <a:p>
            <a:r>
              <a:rPr lang="en-US" sz="1000" dirty="0">
                <a:solidFill>
                  <a:srgbClr val="212830"/>
                </a:solidFill>
                <a:latin typeface="Adelle Rg" panose="02000503060000020004" pitchFamily="2" charset="0"/>
              </a:rPr>
              <a:t>Poster Proceedings of IDC’15</a:t>
            </a:r>
          </a:p>
          <a:p>
            <a:r>
              <a:rPr lang="en-US" sz="1000" u="sng" dirty="0" err="1">
                <a:solidFill>
                  <a:schemeClr val="accent1"/>
                </a:solidFill>
                <a:latin typeface="Adelle Rg" panose="02000503060000020004" pitchFamily="2" charset="0"/>
              </a:rPr>
              <a:t>MakerWear</a:t>
            </a:r>
            <a:endParaRPr lang="en-US" sz="1000" u="sng" dirty="0">
              <a:solidFill>
                <a:schemeClr val="accent1"/>
              </a:solidFill>
              <a:latin typeface="Adelle Rg" panose="02000503060000020004" pitchFamily="2" charset="0"/>
            </a:endParaRPr>
          </a:p>
        </p:txBody>
      </p:sp>
    </p:spTree>
    <p:extLst>
      <p:ext uri="{BB962C8B-B14F-4D97-AF65-F5344CB8AC3E}">
        <p14:creationId xmlns:p14="http://schemas.microsoft.com/office/powerpoint/2010/main" val="22483516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914146" y="14181738"/>
            <a:ext cx="7229477" cy="1120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F96D2"/>
              </a:solidFill>
            </a:endParaRPr>
          </a:p>
        </p:txBody>
      </p:sp>
      <p:pic>
        <p:nvPicPr>
          <p:cNvPr id="4" name="Picture 3"/>
          <p:cNvPicPr>
            <a:picLocks noChangeAspect="1"/>
          </p:cNvPicPr>
          <p:nvPr/>
        </p:nvPicPr>
        <p:blipFill>
          <a:blip r:embed="rId2"/>
          <a:stretch>
            <a:fillRect/>
          </a:stretch>
        </p:blipFill>
        <p:spPr>
          <a:xfrm>
            <a:off x="3" y="0"/>
            <a:ext cx="9144000" cy="14181738"/>
          </a:xfrm>
          <a:prstGeom prst="rect">
            <a:avLst/>
          </a:prstGeom>
        </p:spPr>
      </p:pic>
      <p:sp>
        <p:nvSpPr>
          <p:cNvPr id="6" name="Rectangle 5"/>
          <p:cNvSpPr/>
          <p:nvPr/>
        </p:nvSpPr>
        <p:spPr>
          <a:xfrm>
            <a:off x="0" y="6400800"/>
            <a:ext cx="7229477" cy="11201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5F96D2"/>
              </a:solidFill>
            </a:endParaRPr>
          </a:p>
        </p:txBody>
      </p:sp>
      <p:pic>
        <p:nvPicPr>
          <p:cNvPr id="5" name="Picture 4"/>
          <p:cNvPicPr>
            <a:picLocks noChangeAspect="1"/>
          </p:cNvPicPr>
          <p:nvPr/>
        </p:nvPicPr>
        <p:blipFill rotWithShape="1">
          <a:blip r:embed="rId2"/>
          <a:srcRect l="5000" t="45009" r="22500" b="-1"/>
          <a:stretch/>
        </p:blipFill>
        <p:spPr>
          <a:xfrm>
            <a:off x="455864" y="9170517"/>
            <a:ext cx="6629400" cy="7798896"/>
          </a:xfrm>
          <a:prstGeom prst="rect">
            <a:avLst/>
          </a:prstGeom>
        </p:spPr>
      </p:pic>
      <p:sp>
        <p:nvSpPr>
          <p:cNvPr id="7" name="TextBox 6"/>
          <p:cNvSpPr txBox="1"/>
          <p:nvPr/>
        </p:nvSpPr>
        <p:spPr>
          <a:xfrm>
            <a:off x="457203" y="640080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pic>
        <p:nvPicPr>
          <p:cNvPr id="8" name="Picture 7"/>
          <p:cNvPicPr>
            <a:picLocks noChangeAspect="1"/>
          </p:cNvPicPr>
          <p:nvPr/>
        </p:nvPicPr>
        <p:blipFill>
          <a:blip r:embed="rId3"/>
          <a:stretch>
            <a:fillRect/>
          </a:stretch>
        </p:blipFill>
        <p:spPr>
          <a:xfrm>
            <a:off x="571500" y="6708577"/>
            <a:ext cx="3017520" cy="1693398"/>
          </a:xfrm>
          <a:prstGeom prst="rect">
            <a:avLst/>
          </a:prstGeom>
        </p:spPr>
      </p:pic>
      <p:pic>
        <p:nvPicPr>
          <p:cNvPr id="9" name="Picture 8"/>
          <p:cNvPicPr>
            <a:picLocks noChangeAspect="1"/>
          </p:cNvPicPr>
          <p:nvPr/>
        </p:nvPicPr>
        <p:blipFill>
          <a:blip r:embed="rId3"/>
          <a:stretch>
            <a:fillRect/>
          </a:stretch>
        </p:blipFill>
        <p:spPr>
          <a:xfrm>
            <a:off x="11353800" y="7010400"/>
            <a:ext cx="4191000" cy="2351942"/>
          </a:xfrm>
          <a:prstGeom prst="rect">
            <a:avLst/>
          </a:prstGeom>
        </p:spPr>
      </p:pic>
      <p:sp>
        <p:nvSpPr>
          <p:cNvPr id="11" name="Rectangle 10"/>
          <p:cNvSpPr/>
          <p:nvPr/>
        </p:nvSpPr>
        <p:spPr>
          <a:xfrm>
            <a:off x="571499" y="8412861"/>
            <a:ext cx="3017521" cy="646331"/>
          </a:xfrm>
          <a:prstGeom prst="rect">
            <a:avLst/>
          </a:prstGeom>
          <a:noFill/>
        </p:spPr>
        <p:txBody>
          <a:bodyPr wrap="square" lIns="0" rIns="0" rtlCol="0">
            <a:spAutoFit/>
          </a:bodyPr>
          <a:lstStyle/>
          <a:p>
            <a:r>
              <a:rPr lang="en-US" sz="1000" b="1" dirty="0">
                <a:latin typeface="Adelle Rg" panose="02000503060000020004" pitchFamily="2" charset="0"/>
              </a:rPr>
              <a:t>Head-Mounted Display Visualizations to Support Sound Awareness for the Deaf and Hard of…</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Project Page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12" name="Picture 11"/>
          <p:cNvPicPr>
            <a:picLocks noChangeAspect="1"/>
          </p:cNvPicPr>
          <p:nvPr/>
        </p:nvPicPr>
        <p:blipFill>
          <a:blip r:embed="rId4"/>
          <a:stretch>
            <a:fillRect/>
          </a:stretch>
        </p:blipFill>
        <p:spPr>
          <a:xfrm>
            <a:off x="3792336" y="6708577"/>
            <a:ext cx="3017520" cy="1685292"/>
          </a:xfrm>
          <a:prstGeom prst="rect">
            <a:avLst/>
          </a:prstGeom>
        </p:spPr>
      </p:pic>
      <p:sp>
        <p:nvSpPr>
          <p:cNvPr id="13" name="Rectangle 12"/>
          <p:cNvSpPr/>
          <p:nvPr/>
        </p:nvSpPr>
        <p:spPr>
          <a:xfrm>
            <a:off x="3792336" y="8412861"/>
            <a:ext cx="3017521"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Project Page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16" name="Picture 15"/>
          <p:cNvPicPr>
            <a:picLocks noChangeAspect="1"/>
          </p:cNvPicPr>
          <p:nvPr/>
        </p:nvPicPr>
        <p:blipFill>
          <a:blip r:embed="rId5"/>
          <a:stretch>
            <a:fillRect/>
          </a:stretch>
        </p:blipFill>
        <p:spPr>
          <a:xfrm>
            <a:off x="7215829" y="14154442"/>
            <a:ext cx="1771650" cy="9077325"/>
          </a:xfrm>
          <a:prstGeom prst="rect">
            <a:avLst/>
          </a:prstGeom>
        </p:spPr>
      </p:pic>
    </p:spTree>
    <p:extLst>
      <p:ext uri="{BB962C8B-B14F-4D97-AF65-F5344CB8AC3E}">
        <p14:creationId xmlns:p14="http://schemas.microsoft.com/office/powerpoint/2010/main" val="19155726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spTree>
    <p:extLst>
      <p:ext uri="{BB962C8B-B14F-4D97-AF65-F5344CB8AC3E}">
        <p14:creationId xmlns:p14="http://schemas.microsoft.com/office/powerpoint/2010/main" val="36670241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153275"/>
            <a:ext cx="9077325" cy="9153525"/>
          </a:xfrm>
          <a:prstGeom prst="rect">
            <a:avLst/>
          </a:prstGeom>
        </p:spPr>
      </p:pic>
      <p:sp>
        <p:nvSpPr>
          <p:cNvPr id="4" name="Rectangle 3"/>
          <p:cNvSpPr/>
          <p:nvPr/>
        </p:nvSpPr>
        <p:spPr>
          <a:xfrm>
            <a:off x="-1" y="6527541"/>
            <a:ext cx="9077325" cy="701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0" y="6781800"/>
            <a:ext cx="3048000" cy="461665"/>
          </a:xfrm>
          <a:prstGeom prst="rect">
            <a:avLst/>
          </a:prstGeom>
          <a:noFill/>
        </p:spPr>
        <p:txBody>
          <a:bodyPr wrap="square" rtlCol="0">
            <a:spAutoFit/>
          </a:bodyPr>
          <a:lstStyle/>
          <a:p>
            <a:pPr algn="ctr"/>
            <a:r>
              <a:rPr lang="en-US" sz="2400" b="1" dirty="0">
                <a:latin typeface="Adelle Rg" panose="02000503060000020004" pitchFamily="2" charset="0"/>
              </a:rPr>
              <a:t>Recent Projects</a:t>
            </a:r>
          </a:p>
        </p:txBody>
      </p:sp>
    </p:spTree>
    <p:extLst>
      <p:ext uri="{BB962C8B-B14F-4D97-AF65-F5344CB8AC3E}">
        <p14:creationId xmlns:p14="http://schemas.microsoft.com/office/powerpoint/2010/main" val="1886893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sp>
        <p:nvSpPr>
          <p:cNvPr id="4" name="Rectangle 3"/>
          <p:cNvSpPr/>
          <p:nvPr/>
        </p:nvSpPr>
        <p:spPr>
          <a:xfrm>
            <a:off x="-1" y="6527541"/>
            <a:ext cx="9077325" cy="701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0" y="6781800"/>
            <a:ext cx="3048000" cy="461665"/>
          </a:xfrm>
          <a:prstGeom prst="rect">
            <a:avLst/>
          </a:prstGeom>
          <a:noFill/>
        </p:spPr>
        <p:txBody>
          <a:bodyPr wrap="square" rtlCol="0">
            <a:spAutoFit/>
          </a:bodyPr>
          <a:lstStyle/>
          <a:p>
            <a:pPr algn="ctr"/>
            <a:r>
              <a:rPr lang="en-US" sz="2400" b="1" dirty="0">
                <a:latin typeface="Adelle Rg" panose="02000503060000020004" pitchFamily="2" charset="0"/>
              </a:rPr>
              <a:t>Recent Projects</a:t>
            </a:r>
          </a:p>
        </p:txBody>
      </p:sp>
      <p:pic>
        <p:nvPicPr>
          <p:cNvPr id="6" name="Picture 5"/>
          <p:cNvPicPr>
            <a:picLocks noChangeAspect="1"/>
          </p:cNvPicPr>
          <p:nvPr/>
        </p:nvPicPr>
        <p:blipFill rotWithShape="1">
          <a:blip r:embed="rId3"/>
          <a:srcRect l="4181" t="11667" r="5877"/>
          <a:stretch/>
        </p:blipFill>
        <p:spPr>
          <a:xfrm>
            <a:off x="-261939" y="7220615"/>
            <a:ext cx="9601199" cy="14401797"/>
          </a:xfrm>
          <a:prstGeom prst="rect">
            <a:avLst/>
          </a:prstGeom>
        </p:spPr>
      </p:pic>
    </p:spTree>
    <p:extLst>
      <p:ext uri="{BB962C8B-B14F-4D97-AF65-F5344CB8AC3E}">
        <p14:creationId xmlns:p14="http://schemas.microsoft.com/office/powerpoint/2010/main" val="3346583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696200"/>
            <a:ext cx="7339315" cy="7400925"/>
          </a:xfrm>
          <a:prstGeom prst="rect">
            <a:avLst/>
          </a:prstGeom>
        </p:spPr>
      </p:pic>
      <p:sp>
        <p:nvSpPr>
          <p:cNvPr id="4" name="Rectangle 3"/>
          <p:cNvSpPr/>
          <p:nvPr/>
        </p:nvSpPr>
        <p:spPr>
          <a:xfrm>
            <a:off x="76200" y="7339160"/>
            <a:ext cx="86868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05100" y="7333014"/>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pic>
        <p:nvPicPr>
          <p:cNvPr id="6" name="Picture 5"/>
          <p:cNvPicPr>
            <a:picLocks noChangeAspect="1"/>
          </p:cNvPicPr>
          <p:nvPr/>
        </p:nvPicPr>
        <p:blipFill rotWithShape="1">
          <a:blip r:embed="rId4"/>
          <a:srcRect l="17488" t="3828"/>
          <a:stretch/>
        </p:blipFill>
        <p:spPr>
          <a:xfrm>
            <a:off x="7129633" y="7696200"/>
            <a:ext cx="2090567" cy="11752743"/>
          </a:xfrm>
          <a:prstGeom prst="rect">
            <a:avLst/>
          </a:prstGeom>
        </p:spPr>
      </p:pic>
      <p:sp>
        <p:nvSpPr>
          <p:cNvPr id="7" name="TextBox 6"/>
          <p:cNvSpPr txBox="1"/>
          <p:nvPr/>
        </p:nvSpPr>
        <p:spPr>
          <a:xfrm>
            <a:off x="7328994" y="7389826"/>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sp>
        <p:nvSpPr>
          <p:cNvPr id="10" name="Rectangle 9"/>
          <p:cNvSpPr/>
          <p:nvPr/>
        </p:nvSpPr>
        <p:spPr>
          <a:xfrm>
            <a:off x="232869" y="3882896"/>
            <a:ext cx="8729491" cy="115857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a:blip r:embed="rId3"/>
          <a:stretch>
            <a:fillRect/>
          </a:stretch>
        </p:blipFill>
        <p:spPr>
          <a:xfrm>
            <a:off x="0" y="4419600"/>
            <a:ext cx="9077325" cy="9153525"/>
          </a:xfrm>
          <a:prstGeom prst="rect">
            <a:avLst/>
          </a:prstGeom>
        </p:spPr>
      </p:pic>
      <p:sp>
        <p:nvSpPr>
          <p:cNvPr id="9" name="TextBox 8"/>
          <p:cNvSpPr txBox="1"/>
          <p:nvPr/>
        </p:nvSpPr>
        <p:spPr>
          <a:xfrm>
            <a:off x="3048000" y="4048125"/>
            <a:ext cx="3048000" cy="461665"/>
          </a:xfrm>
          <a:prstGeom prst="rect">
            <a:avLst/>
          </a:prstGeom>
          <a:noFill/>
        </p:spPr>
        <p:txBody>
          <a:bodyPr wrap="square" rtlCol="0">
            <a:spAutoFit/>
          </a:bodyPr>
          <a:lstStyle/>
          <a:p>
            <a:pPr algn="ctr"/>
            <a:r>
              <a:rPr lang="en-US" sz="2400" b="1" dirty="0">
                <a:latin typeface="Adelle Rg" panose="02000503060000020004" pitchFamily="2" charset="0"/>
              </a:rPr>
              <a:t>Recent Projects</a:t>
            </a:r>
          </a:p>
        </p:txBody>
      </p:sp>
    </p:spTree>
    <p:extLst>
      <p:ext uri="{BB962C8B-B14F-4D97-AF65-F5344CB8AC3E}">
        <p14:creationId xmlns:p14="http://schemas.microsoft.com/office/powerpoint/2010/main" val="34534744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696200"/>
            <a:ext cx="7339315" cy="7400925"/>
          </a:xfrm>
          <a:prstGeom prst="rect">
            <a:avLst/>
          </a:prstGeom>
        </p:spPr>
      </p:pic>
      <p:sp>
        <p:nvSpPr>
          <p:cNvPr id="4" name="Rectangle 3"/>
          <p:cNvSpPr/>
          <p:nvPr/>
        </p:nvSpPr>
        <p:spPr>
          <a:xfrm>
            <a:off x="76200" y="7339160"/>
            <a:ext cx="86868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05100" y="7333014"/>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pic>
        <p:nvPicPr>
          <p:cNvPr id="6" name="Picture 5"/>
          <p:cNvPicPr>
            <a:picLocks noChangeAspect="1"/>
          </p:cNvPicPr>
          <p:nvPr/>
        </p:nvPicPr>
        <p:blipFill rotWithShape="1">
          <a:blip r:embed="rId4"/>
          <a:srcRect l="17488" t="3828"/>
          <a:stretch/>
        </p:blipFill>
        <p:spPr>
          <a:xfrm>
            <a:off x="7129633" y="7696200"/>
            <a:ext cx="2090567" cy="11752743"/>
          </a:xfrm>
          <a:prstGeom prst="rect">
            <a:avLst/>
          </a:prstGeom>
        </p:spPr>
      </p:pic>
      <p:sp>
        <p:nvSpPr>
          <p:cNvPr id="7" name="TextBox 6"/>
          <p:cNvSpPr txBox="1"/>
          <p:nvPr/>
        </p:nvSpPr>
        <p:spPr>
          <a:xfrm>
            <a:off x="7328994" y="7389826"/>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spTree>
    <p:extLst>
      <p:ext uri="{BB962C8B-B14F-4D97-AF65-F5344CB8AC3E}">
        <p14:creationId xmlns:p14="http://schemas.microsoft.com/office/powerpoint/2010/main" val="9011391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
            <a:ext cx="9144000" cy="14678323"/>
          </a:xfrm>
          <a:prstGeom prst="rect">
            <a:avLst/>
          </a:prstGeom>
        </p:spPr>
      </p:pic>
      <p:pic>
        <p:nvPicPr>
          <p:cNvPr id="3" name="Picture 2"/>
          <p:cNvPicPr>
            <a:picLocks noChangeAspect="1"/>
          </p:cNvPicPr>
          <p:nvPr/>
        </p:nvPicPr>
        <p:blipFill>
          <a:blip r:embed="rId3"/>
          <a:stretch>
            <a:fillRect/>
          </a:stretch>
        </p:blipFill>
        <p:spPr>
          <a:xfrm>
            <a:off x="0" y="7696200"/>
            <a:ext cx="7339315" cy="7400925"/>
          </a:xfrm>
          <a:prstGeom prst="rect">
            <a:avLst/>
          </a:prstGeom>
        </p:spPr>
      </p:pic>
      <p:sp>
        <p:nvSpPr>
          <p:cNvPr id="4" name="Rectangle 3"/>
          <p:cNvSpPr/>
          <p:nvPr/>
        </p:nvSpPr>
        <p:spPr>
          <a:xfrm>
            <a:off x="76200" y="7339160"/>
            <a:ext cx="86868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705100" y="7333014"/>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pic>
        <p:nvPicPr>
          <p:cNvPr id="6" name="Picture 5"/>
          <p:cNvPicPr>
            <a:picLocks noChangeAspect="1"/>
          </p:cNvPicPr>
          <p:nvPr/>
        </p:nvPicPr>
        <p:blipFill rotWithShape="1">
          <a:blip r:embed="rId4"/>
          <a:srcRect l="17488" t="3828"/>
          <a:stretch/>
        </p:blipFill>
        <p:spPr>
          <a:xfrm>
            <a:off x="7129633" y="7696200"/>
            <a:ext cx="2090567" cy="11752743"/>
          </a:xfrm>
          <a:prstGeom prst="rect">
            <a:avLst/>
          </a:prstGeom>
        </p:spPr>
      </p:pic>
      <p:sp>
        <p:nvSpPr>
          <p:cNvPr id="7" name="TextBox 6"/>
          <p:cNvSpPr txBox="1"/>
          <p:nvPr/>
        </p:nvSpPr>
        <p:spPr>
          <a:xfrm>
            <a:off x="7328994" y="7389826"/>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pic>
        <p:nvPicPr>
          <p:cNvPr id="8" name="Picture 7"/>
          <p:cNvPicPr>
            <a:picLocks noChangeAspect="1"/>
          </p:cNvPicPr>
          <p:nvPr/>
        </p:nvPicPr>
        <p:blipFill rotWithShape="1">
          <a:blip r:embed="rId5"/>
          <a:srcRect l="4181" t="11667" r="5877"/>
          <a:stretch/>
        </p:blipFill>
        <p:spPr>
          <a:xfrm>
            <a:off x="-228599" y="7759156"/>
            <a:ext cx="7543800" cy="11315699"/>
          </a:xfrm>
          <a:prstGeom prst="rect">
            <a:avLst/>
          </a:prstGeom>
        </p:spPr>
      </p:pic>
    </p:spTree>
    <p:extLst>
      <p:ext uri="{BB962C8B-B14F-4D97-AF65-F5344CB8AC3E}">
        <p14:creationId xmlns:p14="http://schemas.microsoft.com/office/powerpoint/2010/main" val="33217264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9144000" cy="14713949"/>
          </a:xfrm>
          <a:prstGeom prst="rect">
            <a:avLst/>
          </a:prstGeom>
        </p:spPr>
      </p:pic>
      <p:sp>
        <p:nvSpPr>
          <p:cNvPr id="8" name="Rectangle 7"/>
          <p:cNvSpPr/>
          <p:nvPr/>
        </p:nvSpPr>
        <p:spPr>
          <a:xfrm>
            <a:off x="76200" y="7339160"/>
            <a:ext cx="7239000" cy="3570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7403" y="4093535"/>
            <a:ext cx="8915400" cy="304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0" y="4456721"/>
            <a:ext cx="7339315" cy="7400925"/>
          </a:xfrm>
          <a:prstGeom prst="rect">
            <a:avLst/>
          </a:prstGeom>
        </p:spPr>
      </p:pic>
      <p:sp>
        <p:nvSpPr>
          <p:cNvPr id="6" name="TextBox 5"/>
          <p:cNvSpPr txBox="1"/>
          <p:nvPr/>
        </p:nvSpPr>
        <p:spPr>
          <a:xfrm>
            <a:off x="2705100" y="4093535"/>
            <a:ext cx="1981200" cy="369332"/>
          </a:xfrm>
          <a:prstGeom prst="rect">
            <a:avLst/>
          </a:prstGeom>
          <a:noFill/>
        </p:spPr>
        <p:txBody>
          <a:bodyPr wrap="square" rtlCol="0">
            <a:spAutoFit/>
          </a:bodyPr>
          <a:lstStyle/>
          <a:p>
            <a:r>
              <a:rPr lang="en-US" sz="1800" b="1" dirty="0">
                <a:latin typeface="Adelle Rg" panose="02000503060000020004" pitchFamily="2" charset="0"/>
              </a:rPr>
              <a:t>Recent Projects</a:t>
            </a:r>
          </a:p>
        </p:txBody>
      </p:sp>
      <p:sp>
        <p:nvSpPr>
          <p:cNvPr id="9" name="Rectangle 8"/>
          <p:cNvSpPr/>
          <p:nvPr/>
        </p:nvSpPr>
        <p:spPr>
          <a:xfrm>
            <a:off x="100315" y="11842526"/>
            <a:ext cx="7239000" cy="202587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2729215" y="12051268"/>
            <a:ext cx="1981200" cy="369332"/>
          </a:xfrm>
          <a:prstGeom prst="rect">
            <a:avLst/>
          </a:prstGeom>
          <a:noFill/>
        </p:spPr>
        <p:txBody>
          <a:bodyPr wrap="square" rtlCol="0">
            <a:spAutoFit/>
          </a:bodyPr>
          <a:lstStyle/>
          <a:p>
            <a:r>
              <a:rPr lang="en-US" sz="1800" b="1" dirty="0">
                <a:latin typeface="Adelle Rg" panose="02000503060000020004" pitchFamily="2" charset="0"/>
              </a:rPr>
              <a:t>Recent Papers</a:t>
            </a:r>
          </a:p>
        </p:txBody>
      </p:sp>
      <p:pic>
        <p:nvPicPr>
          <p:cNvPr id="11" name="Picture 10"/>
          <p:cNvPicPr>
            <a:picLocks noChangeAspect="1"/>
          </p:cNvPicPr>
          <p:nvPr/>
        </p:nvPicPr>
        <p:blipFill rotWithShape="1">
          <a:blip r:embed="rId4"/>
          <a:srcRect t="4951"/>
          <a:stretch/>
        </p:blipFill>
        <p:spPr>
          <a:xfrm>
            <a:off x="107403" y="12496800"/>
            <a:ext cx="7391400" cy="6036310"/>
          </a:xfrm>
          <a:prstGeom prst="rect">
            <a:avLst/>
          </a:prstGeom>
        </p:spPr>
      </p:pic>
      <p:pic>
        <p:nvPicPr>
          <p:cNvPr id="12" name="Picture 11"/>
          <p:cNvPicPr>
            <a:picLocks noChangeAspect="1"/>
          </p:cNvPicPr>
          <p:nvPr/>
        </p:nvPicPr>
        <p:blipFill rotWithShape="1">
          <a:blip r:embed="rId5"/>
          <a:srcRect l="17488" t="3828"/>
          <a:stretch/>
        </p:blipFill>
        <p:spPr>
          <a:xfrm>
            <a:off x="7039639" y="4424823"/>
            <a:ext cx="2090567" cy="11752743"/>
          </a:xfrm>
          <a:prstGeom prst="rect">
            <a:avLst/>
          </a:prstGeom>
        </p:spPr>
      </p:pic>
      <p:sp>
        <p:nvSpPr>
          <p:cNvPr id="13" name="TextBox 12"/>
          <p:cNvSpPr txBox="1"/>
          <p:nvPr/>
        </p:nvSpPr>
        <p:spPr>
          <a:xfrm>
            <a:off x="7239000" y="4118449"/>
            <a:ext cx="1981200" cy="369332"/>
          </a:xfrm>
          <a:prstGeom prst="rect">
            <a:avLst/>
          </a:prstGeom>
          <a:noFill/>
        </p:spPr>
        <p:txBody>
          <a:bodyPr wrap="square" rtlCol="0">
            <a:spAutoFit/>
          </a:bodyPr>
          <a:lstStyle/>
          <a:p>
            <a:r>
              <a:rPr lang="en-US" sz="1800" b="1" dirty="0">
                <a:latin typeface="Adelle Rg" panose="02000503060000020004" pitchFamily="2" charset="0"/>
              </a:rPr>
              <a:t>Recent News</a:t>
            </a:r>
          </a:p>
        </p:txBody>
      </p:sp>
    </p:spTree>
    <p:extLst>
      <p:ext uri="{BB962C8B-B14F-4D97-AF65-F5344CB8AC3E}">
        <p14:creationId xmlns:p14="http://schemas.microsoft.com/office/powerpoint/2010/main" val="1541482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95" y="-766884"/>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5195" y="-739108"/>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75710" y="-708108"/>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5195" y="-759219"/>
            <a:ext cx="413694" cy="246221"/>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rPr>
              <a:t>ML</a:t>
            </a:r>
            <a:endParaRPr kumimoji="0" lang="en-US" sz="1000" b="0"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endParaRPr>
          </a:p>
        </p:txBody>
      </p:sp>
      <p:sp>
        <p:nvSpPr>
          <p:cNvPr id="20" name="TextBox 19"/>
          <p:cNvSpPr txBox="1"/>
          <p:nvPr/>
        </p:nvSpPr>
        <p:spPr>
          <a:xfrm>
            <a:off x="378651" y="6214646"/>
            <a:ext cx="8169949" cy="400110"/>
          </a:xfrm>
          <a:prstGeom prst="rect">
            <a:avLst/>
          </a:prstGeom>
          <a:noFill/>
        </p:spPr>
        <p:txBody>
          <a:bodyPr wrap="square" lIns="0" rIns="0" rtlCol="0">
            <a:spAutoFit/>
          </a:bodyPr>
          <a:lstStyle/>
          <a:p>
            <a:pPr marL="0" marR="0" lvl="0" indent="0" defTabSz="1670609" rtl="0" eaLnBrk="1" fontAlgn="auto" latinLnBrk="0" hangingPunct="1">
              <a:lnSpc>
                <a:spcPct val="100000"/>
              </a:lnSpc>
              <a:spcBef>
                <a:spcPts val="0"/>
              </a:spcBef>
              <a:spcAft>
                <a:spcPts val="0"/>
              </a:spcAft>
              <a:buClrTx/>
              <a:buSzTx/>
              <a:buFontTx/>
              <a:buNone/>
              <a:tabLst/>
              <a:defRPr/>
            </a:pPr>
            <a:r>
              <a:rPr kumimoji="0" lang="en-US" sz="2000" b="1" i="0" u="none" strike="noStrike" kern="1200" cap="small" spc="0" normalizeH="0" baseline="0" noProof="0" dirty="0">
                <a:ln>
                  <a:noFill/>
                </a:ln>
                <a:solidFill>
                  <a:srgbClr val="212830"/>
                </a:solidFill>
                <a:effectLst/>
                <a:uLnTx/>
                <a:uFillTx/>
                <a:latin typeface="Adelle Rg" panose="02000503060000020004" pitchFamily="2" charset="0"/>
                <a:ea typeface="+mn-ea"/>
                <a:cs typeface="+mn-cs"/>
              </a:rPr>
              <a:t>Recent Projects</a:t>
            </a:r>
          </a:p>
        </p:txBody>
      </p:sp>
      <p:pic>
        <p:nvPicPr>
          <p:cNvPr id="26" name="Picture 5" descr="D:\Dropbox\HCILMakeabilityLab\WebsiteProjectImages\FrontPage\IMG_198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 t="16380" r="-103" b="30528"/>
          <a:stretch/>
        </p:blipFill>
        <p:spPr bwMode="auto">
          <a:xfrm>
            <a:off x="0" y="-341706"/>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341706"/>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3289"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543816"/>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66309"/>
            <a:ext cx="3552600" cy="276999"/>
          </a:xfrm>
          <a:prstGeom prst="rect">
            <a:avLst/>
          </a:prstGeom>
          <a:noFill/>
        </p:spPr>
        <p:txBody>
          <a:bodyPr wrap="square" rtlCol="0">
            <a:spAutoFit/>
          </a:bodyPr>
          <a:lstStyle/>
          <a:p>
            <a:pPr marL="0" marR="0" lvl="0" indent="0" algn="r" defTabSz="16706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home</a:t>
            </a:r>
            <a:r>
              <a:rPr kumimoji="0" lang="en-US" sz="1200" b="0"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  projects  publications  talks  people  hcil  </a:t>
            </a:r>
          </a:p>
        </p:txBody>
      </p:sp>
      <p:sp>
        <p:nvSpPr>
          <p:cNvPr id="30" name="TextBox 29"/>
          <p:cNvSpPr txBox="1"/>
          <p:nvPr/>
        </p:nvSpPr>
        <p:spPr>
          <a:xfrm>
            <a:off x="304800" y="-149619"/>
            <a:ext cx="2667000" cy="307777"/>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make</a:t>
            </a:r>
            <a:r>
              <a:rPr kumimoji="0" lang="en-US" sz="1400" b="0"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ability lab</a:t>
            </a: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59167" t="-12994" r="23333"/>
          <a:stretch/>
        </p:blipFill>
        <p:spPr>
          <a:xfrm>
            <a:off x="-2667000" y="10365586"/>
            <a:ext cx="1600200" cy="683414"/>
          </a:xfrm>
          <a:prstGeom prst="rect">
            <a:avLst/>
          </a:prstGeom>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b="64710"/>
          <a:stretch/>
        </p:blipFill>
        <p:spPr>
          <a:xfrm>
            <a:off x="-228600" y="3336958"/>
            <a:ext cx="9144000" cy="871930"/>
          </a:xfrm>
          <a:prstGeom prst="rect">
            <a:avLst/>
          </a:prstGeom>
        </p:spPr>
      </p:pic>
      <p:sp>
        <p:nvSpPr>
          <p:cNvPr id="44" name="TextBox 43"/>
          <p:cNvSpPr txBox="1"/>
          <p:nvPr/>
        </p:nvSpPr>
        <p:spPr>
          <a:xfrm>
            <a:off x="366799" y="10150319"/>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5" name="TextBox 44"/>
          <p:cNvSpPr txBox="1"/>
          <p:nvPr/>
        </p:nvSpPr>
        <p:spPr>
          <a:xfrm>
            <a:off x="2421851" y="1013567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6" name="TextBox 45"/>
          <p:cNvSpPr txBox="1"/>
          <p:nvPr/>
        </p:nvSpPr>
        <p:spPr>
          <a:xfrm>
            <a:off x="44815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7" name="TextBox 46"/>
          <p:cNvSpPr txBox="1"/>
          <p:nvPr/>
        </p:nvSpPr>
        <p:spPr>
          <a:xfrm>
            <a:off x="65389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grpSp>
        <p:nvGrpSpPr>
          <p:cNvPr id="32" name="Group 31"/>
          <p:cNvGrpSpPr/>
          <p:nvPr/>
        </p:nvGrpSpPr>
        <p:grpSpPr>
          <a:xfrm>
            <a:off x="304800" y="10969129"/>
            <a:ext cx="8351245" cy="4118471"/>
            <a:chOff x="726211" y="33417"/>
            <a:chExt cx="10998768" cy="5424115"/>
          </a:xfrm>
        </p:grpSpPr>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211" y="208973"/>
              <a:ext cx="2247900" cy="2603500"/>
            </a:xfrm>
            <a:prstGeom prst="rect">
              <a:avLst/>
            </a:prstGeom>
          </p:spPr>
        </p:pic>
        <p:pic>
          <p:nvPicPr>
            <p:cNvPr id="49" name="Picture 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5092" y="767773"/>
              <a:ext cx="2133600" cy="2044700"/>
            </a:xfrm>
            <a:prstGeom prst="rect">
              <a:avLst/>
            </a:prstGeom>
          </p:spPr>
        </p:pic>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9674" y="767773"/>
              <a:ext cx="2146300" cy="2019300"/>
            </a:xfrm>
            <a:prstGeom prst="rect">
              <a:avLst/>
            </a:prstGeom>
          </p:spPr>
        </p:pic>
        <p:pic>
          <p:nvPicPr>
            <p:cNvPr id="51" name="Picture 5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960" y="2953327"/>
              <a:ext cx="2184400" cy="2032000"/>
            </a:xfrm>
            <a:prstGeom prst="rect">
              <a:avLst/>
            </a:prstGeom>
          </p:spPr>
        </p:pic>
        <p:pic>
          <p:nvPicPr>
            <p:cNvPr id="52" name="Picture 5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25092" y="2889827"/>
              <a:ext cx="2082800" cy="2095500"/>
            </a:xfrm>
            <a:prstGeom prst="rect">
              <a:avLst/>
            </a:prstGeom>
          </p:spPr>
        </p:pic>
        <p:pic>
          <p:nvPicPr>
            <p:cNvPr id="53" name="Picture 5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90624" y="2902527"/>
              <a:ext cx="2082800" cy="2082800"/>
            </a:xfrm>
            <a:prstGeom prst="rect">
              <a:avLst/>
            </a:prstGeom>
          </p:spPr>
        </p:pic>
        <p:pic>
          <p:nvPicPr>
            <p:cNvPr id="54" name="Picture 53"/>
            <p:cNvPicPr>
              <a:picLocks noChangeAspect="1"/>
            </p:cNvPicPr>
            <p:nvPr/>
          </p:nvPicPr>
          <p:blipFill rotWithShape="1">
            <a:blip r:embed="rId14">
              <a:extLst>
                <a:ext uri="{28A0092B-C50C-407E-A947-70E740481C1C}">
                  <a14:useLocalDpi xmlns:a14="http://schemas.microsoft.com/office/drawing/2010/main" val="0"/>
                </a:ext>
              </a:extLst>
            </a:blip>
            <a:srcRect b="87401"/>
            <a:stretch/>
          </p:blipFill>
          <p:spPr>
            <a:xfrm>
              <a:off x="7955974" y="33417"/>
              <a:ext cx="2578100" cy="651226"/>
            </a:xfrm>
            <a:prstGeom prst="rect">
              <a:avLst/>
            </a:prstGeom>
          </p:spPr>
        </p:pic>
        <p:pic>
          <p:nvPicPr>
            <p:cNvPr id="55" name="Picture 5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98724" y="5100781"/>
              <a:ext cx="774700" cy="342900"/>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6" y="767774"/>
              <a:ext cx="1101844" cy="2134754"/>
            </a:xfrm>
            <a:prstGeom prst="rect">
              <a:avLst/>
            </a:prstGeom>
          </p:spPr>
        </p:pic>
        <p:pic>
          <p:nvPicPr>
            <p:cNvPr id="57" name="Picture 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8" y="767769"/>
              <a:ext cx="1101844" cy="2134754"/>
            </a:xfrm>
            <a:prstGeom prst="rect">
              <a:avLst/>
            </a:prstGeom>
          </p:spPr>
        </p:pic>
        <p:pic>
          <p:nvPicPr>
            <p:cNvPr id="58" name="Picture 5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8" y="767769"/>
              <a:ext cx="1101844" cy="2134754"/>
            </a:xfrm>
            <a:prstGeom prst="rect">
              <a:avLst/>
            </a:prstGeom>
          </p:spPr>
        </p:pic>
        <p:pic>
          <p:nvPicPr>
            <p:cNvPr id="59" name="Picture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5" y="2901374"/>
              <a:ext cx="1101844" cy="2134754"/>
            </a:xfrm>
            <a:prstGeom prst="rect">
              <a:avLst/>
            </a:prstGeom>
          </p:spPr>
        </p:pic>
        <p:pic>
          <p:nvPicPr>
            <p:cNvPr id="60" name="Picture 5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7" y="2901369"/>
              <a:ext cx="1101844" cy="2134754"/>
            </a:xfrm>
            <a:prstGeom prst="rect">
              <a:avLst/>
            </a:prstGeom>
          </p:spPr>
        </p:pic>
        <p:pic>
          <p:nvPicPr>
            <p:cNvPr id="61" name="Picture 6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7" y="2901369"/>
              <a:ext cx="1101844" cy="2134754"/>
            </a:xfrm>
            <a:prstGeom prst="rect">
              <a:avLst/>
            </a:prstGeom>
          </p:spPr>
        </p:pic>
        <p:pic>
          <p:nvPicPr>
            <p:cNvPr id="62" name="Picture 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50279" y="5114632"/>
              <a:ext cx="774700" cy="342900"/>
            </a:xfrm>
            <a:prstGeom prst="rect">
              <a:avLst/>
            </a:prstGeom>
          </p:spPr>
        </p:pic>
      </p:grpSp>
      <p:cxnSp>
        <p:nvCxnSpPr>
          <p:cNvPr id="64" name="Straight Connector 63"/>
          <p:cNvCxnSpPr/>
          <p:nvPr/>
        </p:nvCxnSpPr>
        <p:spPr>
          <a:xfrm>
            <a:off x="366799" y="6127777"/>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381000" y="10972800"/>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pic>
        <p:nvPicPr>
          <p:cNvPr id="67" name="Picture 6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8368" y="4495800"/>
            <a:ext cx="1107916" cy="1371600"/>
          </a:xfrm>
          <a:prstGeom prst="rect">
            <a:avLst/>
          </a:prstGeom>
        </p:spPr>
      </p:pic>
      <p:pic>
        <p:nvPicPr>
          <p:cNvPr id="68" name="Picture 6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73086" y="4495800"/>
            <a:ext cx="1107916" cy="1371600"/>
          </a:xfrm>
          <a:prstGeom prst="rect">
            <a:avLst/>
          </a:prstGeom>
        </p:spPr>
      </p:pic>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35162" y="4495800"/>
            <a:ext cx="1107916" cy="1371600"/>
          </a:xfrm>
          <a:prstGeom prst="rect">
            <a:avLst/>
          </a:prstGeom>
        </p:spPr>
      </p:pic>
      <p:pic>
        <p:nvPicPr>
          <p:cNvPr id="70" name="Picture 6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26023" y="4495800"/>
            <a:ext cx="1107916" cy="1371600"/>
          </a:xfrm>
          <a:prstGeom prst="rect">
            <a:avLst/>
          </a:prstGeom>
        </p:spPr>
      </p:pic>
      <p:pic>
        <p:nvPicPr>
          <p:cNvPr id="71" name="Picture 7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16884" y="4495800"/>
            <a:ext cx="1107916" cy="1371600"/>
          </a:xfrm>
          <a:prstGeom prst="rect">
            <a:avLst/>
          </a:prstGeom>
        </p:spPr>
      </p:pic>
      <p:pic>
        <p:nvPicPr>
          <p:cNvPr id="65" name="Picture 64"/>
          <p:cNvPicPr>
            <a:picLocks noChangeAspect="1"/>
          </p:cNvPicPr>
          <p:nvPr/>
        </p:nvPicPr>
        <p:blipFill rotWithShape="1">
          <a:blip r:embed="rId22"/>
          <a:srcRect l="4181" t="11667" r="5877" b="60507"/>
          <a:stretch/>
        </p:blipFill>
        <p:spPr>
          <a:xfrm>
            <a:off x="-138994" y="6582280"/>
            <a:ext cx="9130594" cy="4314320"/>
          </a:xfrm>
          <a:prstGeom prst="rect">
            <a:avLst/>
          </a:prstGeom>
        </p:spPr>
      </p:pic>
    </p:spTree>
    <p:extLst>
      <p:ext uri="{BB962C8B-B14F-4D97-AF65-F5344CB8AC3E}">
        <p14:creationId xmlns:p14="http://schemas.microsoft.com/office/powerpoint/2010/main" val="393970179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5195" y="-766884"/>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5195" y="-739108"/>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75710" y="-708108"/>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5195" y="-759219"/>
            <a:ext cx="413694" cy="246221"/>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rPr>
              <a:t>ML</a:t>
            </a:r>
            <a:endParaRPr kumimoji="0" lang="en-US" sz="1000" b="0"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endParaRPr>
          </a:p>
        </p:txBody>
      </p:sp>
      <p:sp>
        <p:nvSpPr>
          <p:cNvPr id="20" name="TextBox 19"/>
          <p:cNvSpPr txBox="1"/>
          <p:nvPr/>
        </p:nvSpPr>
        <p:spPr>
          <a:xfrm>
            <a:off x="378651" y="6214646"/>
            <a:ext cx="8169949" cy="400110"/>
          </a:xfrm>
          <a:prstGeom prst="rect">
            <a:avLst/>
          </a:prstGeom>
          <a:noFill/>
        </p:spPr>
        <p:txBody>
          <a:bodyPr wrap="square" lIns="0" rIns="0" rtlCol="0">
            <a:spAutoFit/>
          </a:bodyPr>
          <a:lstStyle/>
          <a:p>
            <a:pPr marL="0" marR="0" lvl="0" indent="0" algn="ctr" defTabSz="1670609" rtl="0" eaLnBrk="1" fontAlgn="auto" latinLnBrk="0" hangingPunct="1">
              <a:lnSpc>
                <a:spcPct val="100000"/>
              </a:lnSpc>
              <a:spcBef>
                <a:spcPts val="0"/>
              </a:spcBef>
              <a:spcAft>
                <a:spcPts val="0"/>
              </a:spcAft>
              <a:buClrTx/>
              <a:buSzTx/>
              <a:buFontTx/>
              <a:buNone/>
              <a:tabLst/>
              <a:defRPr/>
            </a:pPr>
            <a:r>
              <a:rPr kumimoji="0" lang="en-US" sz="2000" b="1" i="0" u="none" strike="noStrike" kern="1200" cap="small" spc="0" normalizeH="0" baseline="0" noProof="0" dirty="0">
                <a:ln>
                  <a:noFill/>
                </a:ln>
                <a:solidFill>
                  <a:srgbClr val="212830"/>
                </a:solidFill>
                <a:effectLst/>
                <a:uLnTx/>
                <a:uFillTx/>
                <a:latin typeface="Adelle Rg" panose="02000503060000020004" pitchFamily="2" charset="0"/>
                <a:ea typeface="+mn-ea"/>
                <a:cs typeface="+mn-cs"/>
              </a:rPr>
              <a:t>Recent Projects</a:t>
            </a:r>
          </a:p>
        </p:txBody>
      </p:sp>
      <p:pic>
        <p:nvPicPr>
          <p:cNvPr id="26" name="Picture 5" descr="D:\Dropbox\HCILMakeabilityLab\WebsiteProjectImages\FrontPage\IMG_198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 t="16380" r="-103" b="30528"/>
          <a:stretch/>
        </p:blipFill>
        <p:spPr bwMode="auto">
          <a:xfrm>
            <a:off x="0" y="-341706"/>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341706"/>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3289"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1400" y="-543816"/>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66309"/>
            <a:ext cx="3552600" cy="276999"/>
          </a:xfrm>
          <a:prstGeom prst="rect">
            <a:avLst/>
          </a:prstGeom>
          <a:noFill/>
        </p:spPr>
        <p:txBody>
          <a:bodyPr wrap="square" rtlCol="0">
            <a:spAutoFit/>
          </a:bodyPr>
          <a:lstStyle/>
          <a:p>
            <a:pPr marL="0" marR="0" lvl="0" indent="0" algn="r" defTabSz="16706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home</a:t>
            </a:r>
            <a:r>
              <a:rPr kumimoji="0" lang="en-US" sz="1200" b="0"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  projects  publications  talks  people  hcil  </a:t>
            </a:r>
          </a:p>
        </p:txBody>
      </p:sp>
      <p:sp>
        <p:nvSpPr>
          <p:cNvPr id="30" name="TextBox 29"/>
          <p:cNvSpPr txBox="1"/>
          <p:nvPr/>
        </p:nvSpPr>
        <p:spPr>
          <a:xfrm>
            <a:off x="304800" y="-149619"/>
            <a:ext cx="2667000" cy="307777"/>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make</a:t>
            </a:r>
            <a:r>
              <a:rPr kumimoji="0" lang="en-US" sz="1400" b="0"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ability lab</a:t>
            </a: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59167" t="-12994" r="23333"/>
          <a:stretch/>
        </p:blipFill>
        <p:spPr>
          <a:xfrm>
            <a:off x="-2667000" y="10365586"/>
            <a:ext cx="1600200" cy="683414"/>
          </a:xfrm>
          <a:prstGeom prst="rect">
            <a:avLst/>
          </a:prstGeom>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b="64710"/>
          <a:stretch/>
        </p:blipFill>
        <p:spPr>
          <a:xfrm>
            <a:off x="-228600" y="3336958"/>
            <a:ext cx="9144000" cy="871930"/>
          </a:xfrm>
          <a:prstGeom prst="rect">
            <a:avLst/>
          </a:prstGeom>
        </p:spPr>
      </p:pic>
      <p:sp>
        <p:nvSpPr>
          <p:cNvPr id="44" name="TextBox 43"/>
          <p:cNvSpPr txBox="1"/>
          <p:nvPr/>
        </p:nvSpPr>
        <p:spPr>
          <a:xfrm>
            <a:off x="366799" y="10150319"/>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5" name="TextBox 44"/>
          <p:cNvSpPr txBox="1"/>
          <p:nvPr/>
        </p:nvSpPr>
        <p:spPr>
          <a:xfrm>
            <a:off x="2421851" y="1013567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6" name="TextBox 45"/>
          <p:cNvSpPr txBox="1"/>
          <p:nvPr/>
        </p:nvSpPr>
        <p:spPr>
          <a:xfrm>
            <a:off x="44815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7" name="TextBox 46"/>
          <p:cNvSpPr txBox="1"/>
          <p:nvPr/>
        </p:nvSpPr>
        <p:spPr>
          <a:xfrm>
            <a:off x="65389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grpSp>
        <p:nvGrpSpPr>
          <p:cNvPr id="32" name="Group 31"/>
          <p:cNvGrpSpPr/>
          <p:nvPr/>
        </p:nvGrpSpPr>
        <p:grpSpPr>
          <a:xfrm>
            <a:off x="304800" y="10969129"/>
            <a:ext cx="8351245" cy="4118471"/>
            <a:chOff x="726211" y="33417"/>
            <a:chExt cx="10998768" cy="5424115"/>
          </a:xfrm>
        </p:grpSpPr>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6211" y="208973"/>
              <a:ext cx="2247900" cy="2603500"/>
            </a:xfrm>
            <a:prstGeom prst="rect">
              <a:avLst/>
            </a:prstGeom>
          </p:spPr>
        </p:pic>
        <p:pic>
          <p:nvPicPr>
            <p:cNvPr id="49" name="Picture 4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25092" y="767773"/>
              <a:ext cx="2133600" cy="2044700"/>
            </a:xfrm>
            <a:prstGeom prst="rect">
              <a:avLst/>
            </a:prstGeom>
          </p:spPr>
        </p:pic>
        <p:pic>
          <p:nvPicPr>
            <p:cNvPr id="50" name="Picture 4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809674" y="767773"/>
              <a:ext cx="2146300" cy="2019300"/>
            </a:xfrm>
            <a:prstGeom prst="rect">
              <a:avLst/>
            </a:prstGeom>
          </p:spPr>
        </p:pic>
        <p:pic>
          <p:nvPicPr>
            <p:cNvPr id="51" name="Picture 5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57960" y="2953327"/>
              <a:ext cx="2184400" cy="2032000"/>
            </a:xfrm>
            <a:prstGeom prst="rect">
              <a:avLst/>
            </a:prstGeom>
          </p:spPr>
        </p:pic>
        <p:pic>
          <p:nvPicPr>
            <p:cNvPr id="52" name="Picture 5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325092" y="2889827"/>
              <a:ext cx="2082800" cy="2095500"/>
            </a:xfrm>
            <a:prstGeom prst="rect">
              <a:avLst/>
            </a:prstGeom>
          </p:spPr>
        </p:pic>
        <p:pic>
          <p:nvPicPr>
            <p:cNvPr id="53" name="Picture 5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5790624" y="2902527"/>
              <a:ext cx="2082800" cy="2082800"/>
            </a:xfrm>
            <a:prstGeom prst="rect">
              <a:avLst/>
            </a:prstGeom>
          </p:spPr>
        </p:pic>
        <p:pic>
          <p:nvPicPr>
            <p:cNvPr id="54" name="Picture 53"/>
            <p:cNvPicPr>
              <a:picLocks noChangeAspect="1"/>
            </p:cNvPicPr>
            <p:nvPr/>
          </p:nvPicPr>
          <p:blipFill rotWithShape="1">
            <a:blip r:embed="rId14">
              <a:extLst>
                <a:ext uri="{28A0092B-C50C-407E-A947-70E740481C1C}">
                  <a14:useLocalDpi xmlns:a14="http://schemas.microsoft.com/office/drawing/2010/main" val="0"/>
                </a:ext>
              </a:extLst>
            </a:blip>
            <a:srcRect b="87401"/>
            <a:stretch/>
          </p:blipFill>
          <p:spPr>
            <a:xfrm>
              <a:off x="7955974" y="33417"/>
              <a:ext cx="2578100" cy="651226"/>
            </a:xfrm>
            <a:prstGeom prst="rect">
              <a:avLst/>
            </a:prstGeom>
          </p:spPr>
        </p:pic>
        <p:pic>
          <p:nvPicPr>
            <p:cNvPr id="55" name="Picture 54"/>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7098724" y="5100781"/>
              <a:ext cx="774700" cy="342900"/>
            </a:xfrm>
            <a:prstGeom prst="rect">
              <a:avLst/>
            </a:prstGeom>
          </p:spPr>
        </p:pic>
        <p:pic>
          <p:nvPicPr>
            <p:cNvPr id="56" name="Picture 55"/>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6" y="767774"/>
              <a:ext cx="1101844" cy="2134754"/>
            </a:xfrm>
            <a:prstGeom prst="rect">
              <a:avLst/>
            </a:prstGeom>
          </p:spPr>
        </p:pic>
        <p:pic>
          <p:nvPicPr>
            <p:cNvPr id="57" name="Picture 56"/>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8" y="767769"/>
              <a:ext cx="1101844" cy="2134754"/>
            </a:xfrm>
            <a:prstGeom prst="rect">
              <a:avLst/>
            </a:prstGeom>
          </p:spPr>
        </p:pic>
        <p:pic>
          <p:nvPicPr>
            <p:cNvPr id="58" name="Picture 5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8" y="767769"/>
              <a:ext cx="1101844" cy="2134754"/>
            </a:xfrm>
            <a:prstGeom prst="rect">
              <a:avLst/>
            </a:prstGeom>
          </p:spPr>
        </p:pic>
        <p:pic>
          <p:nvPicPr>
            <p:cNvPr id="59" name="Picture 5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8224405" y="2901374"/>
              <a:ext cx="1101844" cy="2134754"/>
            </a:xfrm>
            <a:prstGeom prst="rect">
              <a:avLst/>
            </a:prstGeom>
          </p:spPr>
        </p:pic>
        <p:pic>
          <p:nvPicPr>
            <p:cNvPr id="60" name="Picture 5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9374327" y="2901369"/>
              <a:ext cx="1101844" cy="2134754"/>
            </a:xfrm>
            <a:prstGeom prst="rect">
              <a:avLst/>
            </a:prstGeom>
          </p:spPr>
        </p:pic>
        <p:pic>
          <p:nvPicPr>
            <p:cNvPr id="61" name="Picture 6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0510397" y="2901369"/>
              <a:ext cx="1101844" cy="2134754"/>
            </a:xfrm>
            <a:prstGeom prst="rect">
              <a:avLst/>
            </a:prstGeom>
          </p:spPr>
        </p:pic>
        <p:pic>
          <p:nvPicPr>
            <p:cNvPr id="62" name="Picture 6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950279" y="5114632"/>
              <a:ext cx="774700" cy="342900"/>
            </a:xfrm>
            <a:prstGeom prst="rect">
              <a:avLst/>
            </a:prstGeom>
          </p:spPr>
        </p:pic>
      </p:grpSp>
      <p:cxnSp>
        <p:nvCxnSpPr>
          <p:cNvPr id="64" name="Straight Connector 63"/>
          <p:cNvCxnSpPr/>
          <p:nvPr/>
        </p:nvCxnSpPr>
        <p:spPr>
          <a:xfrm>
            <a:off x="366799" y="6127777"/>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cxnSp>
        <p:nvCxnSpPr>
          <p:cNvPr id="66" name="Straight Connector 65"/>
          <p:cNvCxnSpPr/>
          <p:nvPr/>
        </p:nvCxnSpPr>
        <p:spPr>
          <a:xfrm>
            <a:off x="381000" y="10972800"/>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pic>
        <p:nvPicPr>
          <p:cNvPr id="67" name="Picture 66"/>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08368" y="4495800"/>
            <a:ext cx="1107916" cy="1371600"/>
          </a:xfrm>
          <a:prstGeom prst="rect">
            <a:avLst/>
          </a:prstGeom>
        </p:spPr>
      </p:pic>
      <p:pic>
        <p:nvPicPr>
          <p:cNvPr id="68" name="Picture 6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373086" y="4495800"/>
            <a:ext cx="1107916" cy="1371600"/>
          </a:xfrm>
          <a:prstGeom prst="rect">
            <a:avLst/>
          </a:prstGeom>
        </p:spPr>
      </p:pic>
      <p:pic>
        <p:nvPicPr>
          <p:cNvPr id="69" name="Picture 68"/>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835162" y="4495800"/>
            <a:ext cx="1107916" cy="1371600"/>
          </a:xfrm>
          <a:prstGeom prst="rect">
            <a:avLst/>
          </a:prstGeom>
        </p:spPr>
      </p:pic>
      <p:pic>
        <p:nvPicPr>
          <p:cNvPr id="70" name="Picture 69"/>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26023" y="4495800"/>
            <a:ext cx="1107916" cy="1371600"/>
          </a:xfrm>
          <a:prstGeom prst="rect">
            <a:avLst/>
          </a:prstGeom>
        </p:spPr>
      </p:pic>
      <p:pic>
        <p:nvPicPr>
          <p:cNvPr id="71" name="Picture 70"/>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6816884" y="4495800"/>
            <a:ext cx="1107916" cy="1371600"/>
          </a:xfrm>
          <a:prstGeom prst="rect">
            <a:avLst/>
          </a:prstGeom>
        </p:spPr>
      </p:pic>
      <p:pic>
        <p:nvPicPr>
          <p:cNvPr id="65" name="Picture 64"/>
          <p:cNvPicPr>
            <a:picLocks noChangeAspect="1"/>
          </p:cNvPicPr>
          <p:nvPr/>
        </p:nvPicPr>
        <p:blipFill rotWithShape="1">
          <a:blip r:embed="rId22"/>
          <a:srcRect l="4181" t="11667" r="5877" b="60507"/>
          <a:stretch/>
        </p:blipFill>
        <p:spPr>
          <a:xfrm>
            <a:off x="-138994" y="6582280"/>
            <a:ext cx="9130594" cy="4314320"/>
          </a:xfrm>
          <a:prstGeom prst="rect">
            <a:avLst/>
          </a:prstGeom>
        </p:spPr>
      </p:pic>
      <p:sp>
        <p:nvSpPr>
          <p:cNvPr id="4" name="Rectangle 3"/>
          <p:cNvSpPr/>
          <p:nvPr/>
        </p:nvSpPr>
        <p:spPr>
          <a:xfrm>
            <a:off x="300204" y="11102427"/>
            <a:ext cx="8081796" cy="3611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078225" y="11040156"/>
            <a:ext cx="1981200" cy="369332"/>
          </a:xfrm>
          <a:prstGeom prst="rect">
            <a:avLst/>
          </a:prstGeom>
          <a:noFill/>
        </p:spPr>
        <p:txBody>
          <a:bodyPr wrap="square" rtlCol="0">
            <a:spAutoFit/>
          </a:bodyPr>
          <a:lstStyle/>
          <a:p>
            <a:pPr algn="ctr"/>
            <a:r>
              <a:rPr lang="en-US" sz="1800" b="1" dirty="0">
                <a:latin typeface="Adelle Rg" panose="02000503060000020004" pitchFamily="2" charset="0"/>
              </a:rPr>
              <a:t>Recent News</a:t>
            </a:r>
          </a:p>
        </p:txBody>
      </p:sp>
      <p:sp>
        <p:nvSpPr>
          <p:cNvPr id="63" name="TextBox 62"/>
          <p:cNvSpPr txBox="1"/>
          <p:nvPr/>
        </p:nvSpPr>
        <p:spPr>
          <a:xfrm>
            <a:off x="5998097" y="11065091"/>
            <a:ext cx="2536303" cy="369332"/>
          </a:xfrm>
          <a:prstGeom prst="rect">
            <a:avLst/>
          </a:prstGeom>
          <a:noFill/>
        </p:spPr>
        <p:txBody>
          <a:bodyPr wrap="square" rtlCol="0">
            <a:spAutoFit/>
          </a:bodyPr>
          <a:lstStyle/>
          <a:p>
            <a:pPr algn="ctr"/>
            <a:r>
              <a:rPr lang="en-US" sz="1800" b="1" dirty="0">
                <a:latin typeface="Adelle Rg" panose="02000503060000020004" pitchFamily="2" charset="0"/>
              </a:rPr>
              <a:t>Recent Tweets</a:t>
            </a:r>
          </a:p>
        </p:txBody>
      </p:sp>
    </p:spTree>
    <p:extLst>
      <p:ext uri="{BB962C8B-B14F-4D97-AF65-F5344CB8AC3E}">
        <p14:creationId xmlns:p14="http://schemas.microsoft.com/office/powerpoint/2010/main" val="20001899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8705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latin typeface="Segoe Condensed" panose="020B0606040200020203" pitchFamily="34" charset="0"/>
                <a:ea typeface="Segoe UI" panose="020B0502040204020203" pitchFamily="34" charset="0"/>
                <a:cs typeface="Segoe UI" panose="020B0502040204020203" pitchFamily="34" charset="0"/>
              </a:rPr>
              <a:t>ML</a:t>
            </a:r>
            <a:endParaRPr lang="en-US" sz="1000" dirty="0">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263072"/>
            <a:ext cx="1524000" cy="7005128"/>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t>RECENT NEWS</a:t>
            </a: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Headline</a:t>
            </a:r>
          </a:p>
          <a:p>
            <a:r>
              <a:rPr lang="en-US" sz="700" dirty="0">
                <a:solidFill>
                  <a:schemeClr val="tx1">
                    <a:lumMod val="75000"/>
                    <a:lumOff val="25000"/>
                  </a:schemeClr>
                </a:solidFill>
              </a:rPr>
              <a:t>Text about this headline. Text about this </a:t>
            </a:r>
            <a:r>
              <a:rPr lang="en-US" sz="700" dirty="0"/>
              <a:t>headline</a:t>
            </a:r>
            <a:r>
              <a:rPr lang="en-US" sz="700" dirty="0">
                <a:solidFill>
                  <a:schemeClr val="tx1">
                    <a:lumMod val="75000"/>
                    <a:lumOff val="25000"/>
                  </a:schemeClr>
                </a:solidFill>
              </a:rPr>
              <a:t>. Text about this headline. Text about this headline.</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Text about this headline. Text about this headline. Text about this headline. Text about this headline.</a:t>
            </a:r>
          </a:p>
          <a:p>
            <a:endParaRPr lang="en-US" sz="700" dirty="0">
              <a:solidFill>
                <a:schemeClr val="tx1">
                  <a:lumMod val="75000"/>
                  <a:lumOff val="25000"/>
                </a:schemeClr>
              </a:solidFill>
            </a:endParaRPr>
          </a:p>
          <a:p>
            <a:r>
              <a:rPr lang="en-US" sz="900" b="1" dirty="0"/>
              <a:t>RECENT TWEETS</a:t>
            </a: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r>
              <a:rPr lang="en-US" sz="700" b="1" dirty="0">
                <a:solidFill>
                  <a:schemeClr val="tx1">
                    <a:lumMod val="75000"/>
                    <a:lumOff val="25000"/>
                  </a:schemeClr>
                </a:solidFill>
              </a:rPr>
              <a:t>Nov 5, 2015 – Tweet 1</a:t>
            </a:r>
          </a:p>
          <a:p>
            <a:r>
              <a:rPr lang="en-US" sz="700" dirty="0">
                <a:solidFill>
                  <a:schemeClr val="tx1">
                    <a:lumMod val="75000"/>
                    <a:lumOff val="25000"/>
                  </a:schemeClr>
                </a:solidFill>
              </a:rPr>
              <a:t>Tweet 1</a:t>
            </a:r>
          </a:p>
          <a:p>
            <a:endParaRPr lang="en-US" sz="700" dirty="0">
              <a:solidFill>
                <a:schemeClr val="tx1">
                  <a:lumMod val="75000"/>
                  <a:lumOff val="25000"/>
                </a:schemeClr>
              </a:solidFill>
            </a:endParaRPr>
          </a:p>
          <a:p>
            <a:r>
              <a:rPr lang="en-US" sz="700" b="1" dirty="0">
                <a:solidFill>
                  <a:schemeClr val="tx1">
                    <a:lumMod val="75000"/>
                    <a:lumOff val="25000"/>
                  </a:schemeClr>
                </a:solidFill>
              </a:rPr>
              <a:t>June 26, 2015 – Headline Text</a:t>
            </a:r>
          </a:p>
          <a:p>
            <a:r>
              <a:rPr lang="en-US" sz="700" dirty="0">
                <a:solidFill>
                  <a:schemeClr val="tx1">
                    <a:lumMod val="75000"/>
                    <a:lumOff val="25000"/>
                  </a:schemeClr>
                </a:solidFill>
              </a:rPr>
              <a:t>Tweet 2</a:t>
            </a:r>
          </a:p>
          <a:p>
            <a:endParaRPr lang="en-US" sz="700" dirty="0">
              <a:solidFill>
                <a:schemeClr val="tx1">
                  <a:lumMod val="75000"/>
                  <a:lumOff val="25000"/>
                </a:schemeClr>
              </a:solidFill>
            </a:endParaRPr>
          </a:p>
          <a:p>
            <a:pPr lvl="0"/>
            <a:r>
              <a:rPr lang="en-US" sz="700" dirty="0">
                <a:solidFill>
                  <a:prstClr val="black">
                    <a:lumMod val="75000"/>
                    <a:lumOff val="25000"/>
                  </a:prstClr>
                </a:solidFill>
                <a:latin typeface="Calibri"/>
              </a:rPr>
              <a:t>.</a:t>
            </a:r>
          </a:p>
          <a:p>
            <a:endParaRPr lang="en-US" sz="900" b="1" dirty="0"/>
          </a:p>
          <a:p>
            <a:endParaRPr lang="en-US" sz="700" dirty="0">
              <a:solidFill>
                <a:schemeClr val="tx1">
                  <a:lumMod val="75000"/>
                  <a:lumOff val="25000"/>
                </a:schemeClr>
              </a:solidFill>
            </a:endParaRPr>
          </a:p>
        </p:txBody>
      </p:sp>
      <p:sp>
        <p:nvSpPr>
          <p:cNvPr id="10" name="TextBox 9"/>
          <p:cNvSpPr txBox="1"/>
          <p:nvPr/>
        </p:nvSpPr>
        <p:spPr>
          <a:xfrm>
            <a:off x="430252" y="690032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7317394"/>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33449" y="52578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460396" y="3837037"/>
            <a:ext cx="8319611"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Fun, playful text here that describes our lab, etc.</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56049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56049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5604926"/>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5604926"/>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0"/>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75397"/>
            <a:ext cx="3552600" cy="276999"/>
          </a:xfrm>
          <a:prstGeom prst="rect">
            <a:avLst/>
          </a:prstGeom>
          <a:noFill/>
        </p:spPr>
        <p:txBody>
          <a:bodyPr wrap="square" rtlCol="0">
            <a:spAutoFit/>
          </a:bodyPr>
          <a:lstStyle/>
          <a:p>
            <a:pPr algn="r"/>
            <a:r>
              <a:rPr lang="en-US" sz="1200" b="1" dirty="0">
                <a:solidFill>
                  <a:schemeClr val="bg1"/>
                </a:solidFill>
                <a:latin typeface="HelveticaNeueLT Com 35 Th" panose="020B0403020202020204" pitchFamily="34" charset="0"/>
              </a:rPr>
              <a:t>home</a:t>
            </a:r>
            <a:r>
              <a:rPr lang="en-US" sz="1200" dirty="0">
                <a:solidFill>
                  <a:schemeClr val="bg1"/>
                </a:solidFill>
                <a:latin typeface="HelveticaNeueLT Com 35 Th" panose="020B0403020202020204" pitchFamily="34" charset="0"/>
              </a:rPr>
              <a:t>  projects  publications  talks  people  hcil  </a:t>
            </a:r>
          </a:p>
        </p:txBody>
      </p:sp>
      <p:sp>
        <p:nvSpPr>
          <p:cNvPr id="30" name="TextBox 29"/>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26396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27702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27250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27250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0327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1395" y="-766884"/>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81395" y="-739108"/>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490" y="-708108"/>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prstClr val="white"/>
              </a:solidFill>
              <a:effectLst/>
              <a:uLnTx/>
              <a:uFillTx/>
              <a:latin typeface="Calibri"/>
              <a:ea typeface="+mn-ea"/>
              <a:cs typeface="+mn-cs"/>
            </a:endParaRPr>
          </a:p>
        </p:txBody>
      </p:sp>
      <p:sp>
        <p:nvSpPr>
          <p:cNvPr id="8" name="TextBox 7"/>
          <p:cNvSpPr txBox="1"/>
          <p:nvPr/>
        </p:nvSpPr>
        <p:spPr>
          <a:xfrm>
            <a:off x="-81395" y="-759219"/>
            <a:ext cx="413694" cy="246221"/>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rPr>
              <a:t>ML</a:t>
            </a:r>
            <a:endParaRPr kumimoji="0" lang="en-US" sz="1000" b="0" i="0" u="none" strike="noStrike" kern="1200" cap="none" spc="0" normalizeH="0" baseline="0" noProof="0" dirty="0">
              <a:ln>
                <a:noFill/>
              </a:ln>
              <a:solidFill>
                <a:prstClr val="black"/>
              </a:solidFill>
              <a:effectLst/>
              <a:uLnTx/>
              <a:uFillTx/>
              <a:latin typeface="Segoe Condensed" panose="020B0606040200020203" pitchFamily="34" charset="0"/>
              <a:ea typeface="Segoe UI" panose="020B0502040204020203" pitchFamily="34" charset="0"/>
              <a:cs typeface="Segoe UI" panose="020B0502040204020203" pitchFamily="34" charset="0"/>
            </a:endParaRPr>
          </a:p>
        </p:txBody>
      </p:sp>
      <p:sp>
        <p:nvSpPr>
          <p:cNvPr id="20" name="TextBox 19"/>
          <p:cNvSpPr txBox="1"/>
          <p:nvPr/>
        </p:nvSpPr>
        <p:spPr>
          <a:xfrm>
            <a:off x="302452" y="6214646"/>
            <a:ext cx="2440748" cy="338554"/>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600" b="1" i="0" u="none" strike="noStrike" kern="1200" cap="small" spc="0" normalizeH="0" baseline="0" noProof="0" dirty="0">
                <a:ln>
                  <a:noFill/>
                </a:ln>
                <a:solidFill>
                  <a:srgbClr val="212830"/>
                </a:solidFill>
                <a:effectLst/>
                <a:uLnTx/>
                <a:uFillTx/>
                <a:latin typeface="Adelle Rg" panose="02000503060000020004" pitchFamily="2" charset="0"/>
                <a:ea typeface="+mn-ea"/>
                <a:cs typeface="+mn-cs"/>
              </a:rPr>
              <a:t>Recent Projects</a:t>
            </a:r>
          </a:p>
        </p:txBody>
      </p:sp>
      <p:pic>
        <p:nvPicPr>
          <p:cNvPr id="26" name="Picture 5" descr="D:\Dropbox\HCILMakeabilityLab\WebsiteProjectImages\FrontPage\IMG_198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 t="16380" r="-103" b="30528"/>
          <a:stretch/>
        </p:blipFill>
        <p:spPr bwMode="auto">
          <a:xfrm>
            <a:off x="0" y="-341706"/>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341706"/>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670609" rtl="0" eaLnBrk="1" fontAlgn="auto" latinLnBrk="0" hangingPunct="1">
              <a:lnSpc>
                <a:spcPct val="100000"/>
              </a:lnSpc>
              <a:spcBef>
                <a:spcPts val="0"/>
              </a:spcBef>
              <a:spcAft>
                <a:spcPts val="0"/>
              </a:spcAft>
              <a:buClrTx/>
              <a:buSzTx/>
              <a:buFontTx/>
              <a:buNone/>
              <a:tabLst/>
              <a:defRPr/>
            </a:pPr>
            <a:endParaRPr kumimoji="0" lang="en-US" sz="3289" b="0" i="0" u="none" strike="noStrike" kern="1200" cap="none" spc="0" normalizeH="0" baseline="0" noProof="0">
              <a:ln>
                <a:noFill/>
              </a:ln>
              <a:solidFill>
                <a:prstClr val="white"/>
              </a:solidFill>
              <a:effectLst/>
              <a:uLnTx/>
              <a:uFillTx/>
              <a:latin typeface="Calibri"/>
              <a:ea typeface="+mn-ea"/>
              <a:cs typeface="+mn-cs"/>
            </a:endParaRPr>
          </a:p>
        </p:txBody>
      </p:sp>
      <p:pic>
        <p:nvPicPr>
          <p:cNvPr id="28"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657600" y="-543816"/>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66309"/>
            <a:ext cx="3552600" cy="276999"/>
          </a:xfrm>
          <a:prstGeom prst="rect">
            <a:avLst/>
          </a:prstGeom>
          <a:noFill/>
        </p:spPr>
        <p:txBody>
          <a:bodyPr wrap="square" rtlCol="0">
            <a:spAutoFit/>
          </a:bodyPr>
          <a:lstStyle/>
          <a:p>
            <a:pPr marL="0" marR="0" lvl="0" indent="0" algn="r" defTabSz="1670609"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home</a:t>
            </a:r>
            <a:r>
              <a:rPr kumimoji="0" lang="en-US" sz="1200" b="0" i="0" u="none" strike="noStrike" kern="1200" cap="none" spc="0" normalizeH="0" baseline="0" noProof="0" dirty="0">
                <a:ln>
                  <a:noFill/>
                </a:ln>
                <a:solidFill>
                  <a:prstClr val="white"/>
                </a:solidFill>
                <a:effectLst/>
                <a:uLnTx/>
                <a:uFillTx/>
                <a:latin typeface="HelveticaNeueLT Com 35 Th" panose="020B0403020202020204" pitchFamily="34" charset="0"/>
                <a:ea typeface="+mn-ea"/>
                <a:cs typeface="+mn-cs"/>
              </a:rPr>
              <a:t>  projects  publications  talks  people  hcil  </a:t>
            </a:r>
          </a:p>
        </p:txBody>
      </p:sp>
      <p:sp>
        <p:nvSpPr>
          <p:cNvPr id="30" name="TextBox 29"/>
          <p:cNvSpPr txBox="1"/>
          <p:nvPr/>
        </p:nvSpPr>
        <p:spPr>
          <a:xfrm>
            <a:off x="304800" y="-149619"/>
            <a:ext cx="2667000" cy="307777"/>
          </a:xfrm>
          <a:prstGeom prst="rect">
            <a:avLst/>
          </a:prstGeom>
          <a:noFill/>
        </p:spPr>
        <p:txBody>
          <a:bodyPr wrap="square"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make</a:t>
            </a:r>
            <a:r>
              <a:rPr kumimoji="0" lang="en-US" sz="1400" b="0" i="0" u="none" strike="noStrike" kern="1200" cap="none" spc="0" normalizeH="0" baseline="0" noProof="0" dirty="0">
                <a:ln>
                  <a:noFill/>
                </a:ln>
                <a:solidFill>
                  <a:srgbClr val="FFFFFF"/>
                </a:solidFill>
                <a:effectLst/>
                <a:uLnTx/>
                <a:uFillTx/>
                <a:latin typeface="HelveticaNeueLT Com 33 ThEx" panose="020B0404020202020204" pitchFamily="34" charset="0"/>
                <a:ea typeface="+mn-ea"/>
                <a:cs typeface="+mn-cs"/>
              </a:rPr>
              <a:t>ability lab</a:t>
            </a:r>
          </a:p>
        </p:txBody>
      </p:sp>
      <p:pic>
        <p:nvPicPr>
          <p:cNvPr id="2" name="Picture 1"/>
          <p:cNvPicPr>
            <a:picLocks noChangeAspect="1"/>
          </p:cNvPicPr>
          <p:nvPr/>
        </p:nvPicPr>
        <p:blipFill rotWithShape="1">
          <a:blip r:embed="rId6" cstate="print">
            <a:extLst>
              <a:ext uri="{28A0092B-C50C-407E-A947-70E740481C1C}">
                <a14:useLocalDpi xmlns:a14="http://schemas.microsoft.com/office/drawing/2010/main" val="0"/>
              </a:ext>
            </a:extLst>
          </a:blip>
          <a:srcRect l="59167" t="-12994" r="23333"/>
          <a:stretch/>
        </p:blipFill>
        <p:spPr>
          <a:xfrm>
            <a:off x="-2743200" y="10365586"/>
            <a:ext cx="1600200" cy="683414"/>
          </a:xfrm>
          <a:prstGeom prst="rect">
            <a:avLst/>
          </a:prstGeom>
        </p:spPr>
      </p:pic>
      <p:pic>
        <p:nvPicPr>
          <p:cNvPr id="3" name="Picture 2"/>
          <p:cNvPicPr>
            <a:picLocks noChangeAspect="1"/>
          </p:cNvPicPr>
          <p:nvPr/>
        </p:nvPicPr>
        <p:blipFill rotWithShape="1">
          <a:blip r:embed="rId7" cstate="print">
            <a:extLst>
              <a:ext uri="{28A0092B-C50C-407E-A947-70E740481C1C}">
                <a14:useLocalDpi xmlns:a14="http://schemas.microsoft.com/office/drawing/2010/main" val="0"/>
              </a:ext>
            </a:extLst>
          </a:blip>
          <a:srcRect b="64710"/>
          <a:stretch/>
        </p:blipFill>
        <p:spPr>
          <a:xfrm>
            <a:off x="-304800" y="3336958"/>
            <a:ext cx="9144000" cy="871930"/>
          </a:xfrm>
          <a:prstGeom prst="rect">
            <a:avLst/>
          </a:prstGeom>
        </p:spPr>
      </p:pic>
      <p:sp>
        <p:nvSpPr>
          <p:cNvPr id="44" name="TextBox 43"/>
          <p:cNvSpPr txBox="1"/>
          <p:nvPr/>
        </p:nvSpPr>
        <p:spPr>
          <a:xfrm>
            <a:off x="290599" y="10150319"/>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5" name="TextBox 44"/>
          <p:cNvSpPr txBox="1"/>
          <p:nvPr/>
        </p:nvSpPr>
        <p:spPr>
          <a:xfrm>
            <a:off x="2345651" y="1013567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6" name="TextBox 45"/>
          <p:cNvSpPr txBox="1"/>
          <p:nvPr/>
        </p:nvSpPr>
        <p:spPr>
          <a:xfrm>
            <a:off x="44053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sp>
        <p:nvSpPr>
          <p:cNvPr id="47" name="TextBox 46"/>
          <p:cNvSpPr txBox="1"/>
          <p:nvPr/>
        </p:nvSpPr>
        <p:spPr>
          <a:xfrm>
            <a:off x="6462799" y="10154784"/>
            <a:ext cx="2440748" cy="400110"/>
          </a:xfrm>
          <a:prstGeom prst="rect">
            <a:avLst/>
          </a:prstGeom>
          <a:noFill/>
        </p:spPr>
        <p:txBody>
          <a:bodyPr wrap="square" lIns="0" rIns="0" rtlCol="0">
            <a:spAutoFit/>
          </a:bodyPr>
          <a:lstStyle/>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Project 1 (2017)</a:t>
            </a:r>
          </a:p>
          <a:p>
            <a:pPr marL="0" marR="0" lvl="0" indent="0" algn="l" defTabSz="1670609"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prstClr val="black"/>
                </a:solidFill>
                <a:effectLst/>
                <a:uLnTx/>
                <a:uFillTx/>
                <a:latin typeface="Adelle Rg" panose="02000503060000020004" pitchFamily="2" charset="0"/>
                <a:ea typeface="+mn-ea"/>
                <a:cs typeface="+mn-cs"/>
              </a:rPr>
              <a:t>Sustainability, fabrication, health</a:t>
            </a:r>
            <a:endParaRPr kumimoji="0" lang="en-US" sz="1000" b="1" i="0" u="none" strike="noStrike" kern="1200" cap="small" spc="0" normalizeH="0" baseline="0" noProof="0" dirty="0">
              <a:ln>
                <a:noFill/>
              </a:ln>
              <a:solidFill>
                <a:prstClr val="black"/>
              </a:solidFill>
              <a:effectLst/>
              <a:uLnTx/>
              <a:uFillTx/>
              <a:latin typeface="Adelle Rg" panose="02000503060000020004" pitchFamily="2" charset="0"/>
              <a:ea typeface="+mn-ea"/>
              <a:cs typeface="+mn-cs"/>
            </a:endParaRPr>
          </a:p>
        </p:txBody>
      </p:sp>
      <p:cxnSp>
        <p:nvCxnSpPr>
          <p:cNvPr id="64" name="Straight Connector 63"/>
          <p:cNvCxnSpPr/>
          <p:nvPr/>
        </p:nvCxnSpPr>
        <p:spPr>
          <a:xfrm>
            <a:off x="290599" y="6127777"/>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pic>
        <p:nvPicPr>
          <p:cNvPr id="67" name="Picture 6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168" y="4495800"/>
            <a:ext cx="1107916" cy="1371600"/>
          </a:xfrm>
          <a:prstGeom prst="rect">
            <a:avLst/>
          </a:prstGeom>
        </p:spPr>
      </p:pic>
      <p:pic>
        <p:nvPicPr>
          <p:cNvPr id="68" name="Picture 6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96886" y="4495800"/>
            <a:ext cx="1107916" cy="1371600"/>
          </a:xfrm>
          <a:prstGeom prst="rect">
            <a:avLst/>
          </a:prstGeom>
        </p:spPr>
      </p:pic>
      <p:pic>
        <p:nvPicPr>
          <p:cNvPr id="69" name="Picture 6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58962" y="4495800"/>
            <a:ext cx="1107916" cy="1371600"/>
          </a:xfrm>
          <a:prstGeom prst="rect">
            <a:avLst/>
          </a:prstGeom>
        </p:spPr>
      </p:pic>
      <p:pic>
        <p:nvPicPr>
          <p:cNvPr id="70" name="Picture 6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49823" y="4495800"/>
            <a:ext cx="1107916" cy="1371600"/>
          </a:xfrm>
          <a:prstGeom prst="rect">
            <a:avLst/>
          </a:prstGeom>
        </p:spPr>
      </p:pic>
      <p:pic>
        <p:nvPicPr>
          <p:cNvPr id="71" name="Picture 7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40684" y="4495800"/>
            <a:ext cx="1107916" cy="1371600"/>
          </a:xfrm>
          <a:prstGeom prst="rect">
            <a:avLst/>
          </a:prstGeom>
        </p:spPr>
      </p:pic>
      <p:grpSp>
        <p:nvGrpSpPr>
          <p:cNvPr id="9" name="Group 8"/>
          <p:cNvGrpSpPr/>
          <p:nvPr/>
        </p:nvGrpSpPr>
        <p:grpSpPr>
          <a:xfrm>
            <a:off x="237386" y="10972800"/>
            <a:ext cx="8373214" cy="3721850"/>
            <a:chOff x="144318" y="8657"/>
            <a:chExt cx="11972868" cy="5321878"/>
          </a:xfrm>
        </p:grpSpPr>
        <p:pic>
          <p:nvPicPr>
            <p:cNvPr id="63" name="Picture 6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318" y="208973"/>
              <a:ext cx="2247900" cy="2603500"/>
            </a:xfrm>
            <a:prstGeom prst="rect">
              <a:avLst/>
            </a:prstGeom>
          </p:spPr>
        </p:pic>
        <p:pic>
          <p:nvPicPr>
            <p:cNvPr id="65" name="Picture 64"/>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743200" y="767773"/>
              <a:ext cx="2133600" cy="2044700"/>
            </a:xfrm>
            <a:prstGeom prst="rect">
              <a:avLst/>
            </a:prstGeom>
          </p:spPr>
        </p:pic>
        <p:pic>
          <p:nvPicPr>
            <p:cNvPr id="72" name="Picture 71"/>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227782" y="767773"/>
              <a:ext cx="2146300" cy="2019300"/>
            </a:xfrm>
            <a:prstGeom prst="rect">
              <a:avLst/>
            </a:prstGeom>
          </p:spPr>
        </p:pic>
        <p:pic>
          <p:nvPicPr>
            <p:cNvPr id="73" name="Picture 72"/>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76068" y="2953327"/>
              <a:ext cx="2184400" cy="2032000"/>
            </a:xfrm>
            <a:prstGeom prst="rect">
              <a:avLst/>
            </a:prstGeom>
          </p:spPr>
        </p:pic>
        <p:pic>
          <p:nvPicPr>
            <p:cNvPr id="74" name="Picture 73"/>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2743200" y="2889827"/>
              <a:ext cx="2082800" cy="2095500"/>
            </a:xfrm>
            <a:prstGeom prst="rect">
              <a:avLst/>
            </a:prstGeom>
          </p:spPr>
        </p:pic>
        <p:pic>
          <p:nvPicPr>
            <p:cNvPr id="75" name="Picture 74"/>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208732" y="2902527"/>
              <a:ext cx="2082800" cy="2082800"/>
            </a:xfrm>
            <a:prstGeom prst="rect">
              <a:avLst/>
            </a:prstGeom>
          </p:spPr>
        </p:pic>
        <p:pic>
          <p:nvPicPr>
            <p:cNvPr id="76" name="Picture 75"/>
            <p:cNvPicPr>
              <a:picLocks noChangeAspect="1"/>
            </p:cNvPicPr>
            <p:nvPr/>
          </p:nvPicPr>
          <p:blipFill rotWithShape="1">
            <a:blip r:embed="rId19">
              <a:extLst>
                <a:ext uri="{28A0092B-C50C-407E-A947-70E740481C1C}">
                  <a14:useLocalDpi xmlns:a14="http://schemas.microsoft.com/office/drawing/2010/main" val="0"/>
                </a:ext>
              </a:extLst>
            </a:blip>
            <a:srcRect b="88642"/>
            <a:stretch/>
          </p:blipFill>
          <p:spPr>
            <a:xfrm>
              <a:off x="7462404" y="8657"/>
              <a:ext cx="2578100" cy="587087"/>
            </a:xfrm>
            <a:prstGeom prst="rect">
              <a:avLst/>
            </a:prstGeom>
          </p:spPr>
        </p:pic>
        <p:pic>
          <p:nvPicPr>
            <p:cNvPr id="77" name="Picture 76"/>
            <p:cNvPicPr>
              <a:picLocks noChangeAspect="1"/>
            </p:cNvPicPr>
            <p:nvPr/>
          </p:nvPicPr>
          <p:blipFill rotWithShape="1">
            <a:blip r:embed="rId20" cstate="print">
              <a:extLst>
                <a:ext uri="{28A0092B-C50C-407E-A947-70E740481C1C}">
                  <a14:useLocalDpi xmlns:a14="http://schemas.microsoft.com/office/drawing/2010/main" val="0"/>
                </a:ext>
              </a:extLst>
            </a:blip>
            <a:srcRect t="15709"/>
            <a:stretch/>
          </p:blipFill>
          <p:spPr>
            <a:xfrm>
              <a:off x="7656369" y="793173"/>
              <a:ext cx="4460817" cy="2019300"/>
            </a:xfrm>
            <a:prstGeom prst="rect">
              <a:avLst/>
            </a:prstGeom>
          </p:spPr>
        </p:pic>
        <p:pic>
          <p:nvPicPr>
            <p:cNvPr id="78" name="Picture 77"/>
            <p:cNvPicPr>
              <a:picLocks noChangeAspect="1"/>
            </p:cNvPicPr>
            <p:nvPr/>
          </p:nvPicPr>
          <p:blipFill rotWithShape="1">
            <a:blip r:embed="rId20" cstate="print">
              <a:extLst>
                <a:ext uri="{28A0092B-C50C-407E-A947-70E740481C1C}">
                  <a14:useLocalDpi xmlns:a14="http://schemas.microsoft.com/office/drawing/2010/main" val="0"/>
                </a:ext>
              </a:extLst>
            </a:blip>
            <a:srcRect t="15709"/>
            <a:stretch/>
          </p:blipFill>
          <p:spPr>
            <a:xfrm>
              <a:off x="7656368" y="2829789"/>
              <a:ext cx="4460817" cy="2019300"/>
            </a:xfrm>
            <a:prstGeom prst="rect">
              <a:avLst/>
            </a:prstGeom>
          </p:spPr>
        </p:pic>
        <p:pic>
          <p:nvPicPr>
            <p:cNvPr id="79" name="Picture 78"/>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516832" y="4987635"/>
              <a:ext cx="774700" cy="342900"/>
            </a:xfrm>
            <a:prstGeom prst="rect">
              <a:avLst/>
            </a:prstGeom>
          </p:spPr>
        </p:pic>
        <p:pic>
          <p:nvPicPr>
            <p:cNvPr id="80" name="Picture 79"/>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11185812" y="4976090"/>
              <a:ext cx="774700" cy="342900"/>
            </a:xfrm>
            <a:prstGeom prst="rect">
              <a:avLst/>
            </a:prstGeom>
          </p:spPr>
        </p:pic>
      </p:grpSp>
      <p:pic>
        <p:nvPicPr>
          <p:cNvPr id="50" name="Picture 49"/>
          <p:cNvPicPr>
            <a:picLocks noChangeAspect="1"/>
          </p:cNvPicPr>
          <p:nvPr/>
        </p:nvPicPr>
        <p:blipFill rotWithShape="1">
          <a:blip r:embed="rId22"/>
          <a:srcRect l="4181" t="11667" r="5877" b="60507"/>
          <a:stretch/>
        </p:blipFill>
        <p:spPr>
          <a:xfrm>
            <a:off x="-215194" y="6582280"/>
            <a:ext cx="9130594" cy="4314320"/>
          </a:xfrm>
          <a:prstGeom prst="rect">
            <a:avLst/>
          </a:prstGeom>
        </p:spPr>
      </p:pic>
      <p:cxnSp>
        <p:nvCxnSpPr>
          <p:cNvPr id="66" name="Straight Connector 65"/>
          <p:cNvCxnSpPr/>
          <p:nvPr/>
        </p:nvCxnSpPr>
        <p:spPr>
          <a:xfrm>
            <a:off x="304800" y="10972800"/>
            <a:ext cx="8167601" cy="0"/>
          </a:xfrm>
          <a:prstGeom prst="line">
            <a:avLst/>
          </a:prstGeom>
          <a:ln>
            <a:solidFill>
              <a:schemeClr val="tx1">
                <a:lumMod val="50000"/>
                <a:lumOff val="50000"/>
              </a:schemeClr>
            </a:solidFill>
            <a:prstDash val="sysDot"/>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68970877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32069"/>
          <a:stretch/>
        </p:blipFill>
        <p:spPr>
          <a:xfrm>
            <a:off x="1772" y="2286001"/>
            <a:ext cx="9144000" cy="3276600"/>
          </a:xfrm>
          <a:prstGeom prst="rect">
            <a:avLst/>
          </a:prstGeom>
        </p:spPr>
      </p:pic>
      <p:pic>
        <p:nvPicPr>
          <p:cNvPr id="5" name="Picture 4"/>
          <p:cNvPicPr>
            <a:picLocks noChangeAspect="1"/>
          </p:cNvPicPr>
          <p:nvPr/>
        </p:nvPicPr>
        <p:blipFill>
          <a:blip r:embed="rId3"/>
          <a:stretch>
            <a:fillRect/>
          </a:stretch>
        </p:blipFill>
        <p:spPr>
          <a:xfrm>
            <a:off x="0" y="6019800"/>
            <a:ext cx="8945217" cy="2482216"/>
          </a:xfrm>
          <a:prstGeom prst="rect">
            <a:avLst/>
          </a:prstGeom>
        </p:spPr>
      </p:pic>
      <p:sp>
        <p:nvSpPr>
          <p:cNvPr id="6" name="TextBox 5"/>
          <p:cNvSpPr txBox="1"/>
          <p:nvPr/>
        </p:nvSpPr>
        <p:spPr>
          <a:xfrm>
            <a:off x="7239000" y="5408712"/>
            <a:ext cx="1447800" cy="307777"/>
          </a:xfrm>
          <a:prstGeom prst="rect">
            <a:avLst/>
          </a:prstGeom>
          <a:noFill/>
        </p:spPr>
        <p:txBody>
          <a:bodyPr wrap="square" rtlCol="0">
            <a:spAutoFit/>
          </a:bodyPr>
          <a:lstStyle/>
          <a:p>
            <a:pPr algn="r"/>
            <a:r>
              <a:rPr lang="en-US" sz="1400" dirty="0">
                <a:solidFill>
                  <a:schemeClr val="tx1">
                    <a:lumMod val="75000"/>
                    <a:lumOff val="25000"/>
                  </a:schemeClr>
                </a:solidFill>
                <a:latin typeface="Bebas Neue" charset="0"/>
                <a:ea typeface="Bebas Neue" charset="0"/>
                <a:cs typeface="Bebas Neue" charset="0"/>
              </a:rPr>
              <a:t>See all Projects </a:t>
            </a:r>
          </a:p>
        </p:txBody>
      </p:sp>
      <p:sp>
        <p:nvSpPr>
          <p:cNvPr id="7" name="Triangle 6"/>
          <p:cNvSpPr>
            <a:spLocks noChangeAspect="1"/>
          </p:cNvSpPr>
          <p:nvPr/>
        </p:nvSpPr>
        <p:spPr>
          <a:xfrm rot="5400000">
            <a:off x="8652309" y="5507736"/>
            <a:ext cx="111653" cy="10972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p:cNvCxnSpPr/>
          <p:nvPr/>
        </p:nvCxnSpPr>
        <p:spPr>
          <a:xfrm>
            <a:off x="2628900" y="5867400"/>
            <a:ext cx="3886200" cy="0"/>
          </a:xfrm>
          <a:prstGeom prst="line">
            <a:avLst/>
          </a:prstGeom>
          <a:ln w="3175">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7205471" y="8377535"/>
            <a:ext cx="1447800" cy="307777"/>
          </a:xfrm>
          <a:prstGeom prst="rect">
            <a:avLst/>
          </a:prstGeom>
          <a:noFill/>
        </p:spPr>
        <p:txBody>
          <a:bodyPr wrap="square" rtlCol="0">
            <a:spAutoFit/>
          </a:bodyPr>
          <a:lstStyle/>
          <a:p>
            <a:pPr algn="r"/>
            <a:r>
              <a:rPr lang="en-US" sz="1400" dirty="0">
                <a:solidFill>
                  <a:schemeClr val="tx1">
                    <a:lumMod val="75000"/>
                    <a:lumOff val="25000"/>
                  </a:schemeClr>
                </a:solidFill>
                <a:latin typeface="Bebas Neue" charset="0"/>
                <a:ea typeface="Bebas Neue" charset="0"/>
                <a:cs typeface="Bebas Neue" charset="0"/>
              </a:rPr>
              <a:t>See all VIDEOS</a:t>
            </a:r>
          </a:p>
        </p:txBody>
      </p:sp>
      <p:sp>
        <p:nvSpPr>
          <p:cNvPr id="15" name="Triangle 14"/>
          <p:cNvSpPr>
            <a:spLocks noChangeAspect="1"/>
          </p:cNvSpPr>
          <p:nvPr/>
        </p:nvSpPr>
        <p:spPr>
          <a:xfrm rot="5400000">
            <a:off x="8618780" y="8476559"/>
            <a:ext cx="111653" cy="109728"/>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3220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People Gallery Mocks</a:t>
            </a:r>
          </a:p>
        </p:txBody>
      </p:sp>
    </p:spTree>
    <p:extLst>
      <p:ext uri="{BB962C8B-B14F-4D97-AF65-F5344CB8AC3E}">
        <p14:creationId xmlns:p14="http://schemas.microsoft.com/office/powerpoint/2010/main" val="27330068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147" name="Oval 14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148" name="TextBox 14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149" name="Rectangle 14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50"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51" name="TextBox 15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52" name="TextBox 15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153" name="Rectangle 152"/>
          <p:cNvSpPr/>
          <p:nvPr/>
        </p:nvSpPr>
        <p:spPr>
          <a:xfrm>
            <a:off x="0" y="5830887"/>
            <a:ext cx="9144000" cy="746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4" name="Picture 2" descr="C:\Users\jonf\Downloads\mhacks-05-092313.jpg"/>
          <p:cNvPicPr>
            <a:picLocks noChangeAspect="1" noChangeArrowheads="1"/>
          </p:cNvPicPr>
          <p:nvPr/>
        </p:nvPicPr>
        <p:blipFill rotWithShape="1">
          <a:blip r:embed="rId6">
            <a:extLst>
              <a:ext uri="{28A0092B-C50C-407E-A947-70E740481C1C}">
                <a14:useLocalDpi xmlns:a14="http://schemas.microsoft.com/office/drawing/2010/main" val="0"/>
              </a:ext>
            </a:extLst>
          </a:blip>
          <a:srcRect l="51416" t="19078" r="21297" b="47673"/>
          <a:stretch/>
        </p:blipFill>
        <p:spPr bwMode="auto">
          <a:xfrm>
            <a:off x="3203083" y="3023555"/>
            <a:ext cx="1280160" cy="1040763"/>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C:\Users\jonf\Dropbox\MakeabilityLabHeadshots\KotaroHara.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342" t="6908" r="4828" b="30277"/>
          <a:stretch/>
        </p:blipFill>
        <p:spPr bwMode="auto">
          <a:xfrm>
            <a:off x="1804017" y="3023555"/>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3" descr="C:\Users\jonf\Dropbox\MakeabilityLabHeadshots\14904e3.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416" t="5901" r="12416" b="32790"/>
          <a:stretch/>
        </p:blipFill>
        <p:spPr bwMode="auto">
          <a:xfrm>
            <a:off x="3203084" y="6470658"/>
            <a:ext cx="1275189" cy="10424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5" descr="C:\Users\jonf\Dropbox\MakeabilityLabHeadshots\RobertMoore.pn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359" t="12298" r="31" b="35"/>
          <a:stretch/>
        </p:blipFill>
        <p:spPr bwMode="auto">
          <a:xfrm>
            <a:off x="4602149" y="6470658"/>
            <a:ext cx="1278100" cy="10424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8" name="Picture 4" descr="C:\Users\jonf\Dropbox\MakeabilityLabHeadshots\SeanPannella1.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30141" t="-1" r="16108" b="41550"/>
          <a:stretch/>
        </p:blipFill>
        <p:spPr bwMode="auto">
          <a:xfrm>
            <a:off x="6001214" y="6470658"/>
            <a:ext cx="1278100" cy="104241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9" name="Picture 9" descr="C:\Users\jonf\Dropbox\MakeabilityLabHeadshots\JonahChazan1 (Medium).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l="23077" t="9591" r="39929" b="45114"/>
          <a:stretch/>
        </p:blipFill>
        <p:spPr bwMode="auto">
          <a:xfrm>
            <a:off x="7400280" y="6470658"/>
            <a:ext cx="1280160" cy="1042416"/>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1804017" y="40950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pic>
        <p:nvPicPr>
          <p:cNvPr id="161" name="Picture 2" descr="https://www.cs.umd.edu/%7Ejonf/JonFroehlich.png"/>
          <p:cNvPicPr>
            <a:picLocks noChangeAspect="1" noChangeArrowheads="1"/>
          </p:cNvPicPr>
          <p:nvPr/>
        </p:nvPicPr>
        <p:blipFill rotWithShape="1">
          <a:blip r:embed="rId12">
            <a:extLst>
              <a:ext uri="{28A0092B-C50C-407E-A947-70E740481C1C}">
                <a14:useLocalDpi xmlns:a14="http://schemas.microsoft.com/office/drawing/2010/main" val="0"/>
              </a:ext>
            </a:extLst>
          </a:blip>
          <a:srcRect l="15397" t="8845" r="16108" b="35194"/>
          <a:stretch/>
        </p:blipFill>
        <p:spPr bwMode="auto">
          <a:xfrm>
            <a:off x="404951" y="3019971"/>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3195136" y="40950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63" name="TextBox 162"/>
          <p:cNvSpPr txBox="1"/>
          <p:nvPr/>
        </p:nvSpPr>
        <p:spPr>
          <a:xfrm>
            <a:off x="3203083" y="7543811"/>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Victoria</a:t>
            </a:r>
            <a:r>
              <a:rPr lang="en-US" sz="900" dirty="0">
                <a:solidFill>
                  <a:schemeClr val="tx1">
                    <a:lumMod val="75000"/>
                    <a:lumOff val="25000"/>
                  </a:schemeClr>
                </a:solidFill>
                <a:latin typeface="Baskerville Old Face" panose="02020602080505020303" pitchFamily="18" charset="0"/>
              </a:rPr>
              <a:t> </a:t>
            </a:r>
            <a:r>
              <a:rPr lang="en-US" sz="900" b="1" dirty="0">
                <a:solidFill>
                  <a:srgbClr val="212830"/>
                </a:solidFill>
                <a:latin typeface="Adelle Rg" panose="02000503060000020004" pitchFamily="2" charset="0"/>
              </a:rPr>
              <a:t>Le</a:t>
            </a:r>
          </a:p>
          <a:p>
            <a:r>
              <a:rPr lang="en-US" sz="600" dirty="0">
                <a:solidFill>
                  <a:srgbClr val="464D59"/>
                </a:solidFill>
                <a:latin typeface="Adelle Rg" panose="02000503060000020004" pitchFamily="2" charset="0"/>
              </a:rPr>
              <a:t>Undergrad, CS, 2012-2013</a:t>
            </a:r>
          </a:p>
          <a:p>
            <a:r>
              <a:rPr lang="en-US" sz="600" u="sng" dirty="0">
                <a:solidFill>
                  <a:schemeClr val="accent1"/>
                </a:solidFill>
                <a:latin typeface="Adelle Rg" panose="02000503060000020004" pitchFamily="2" charset="0"/>
              </a:rPr>
              <a:t>Sidewalk</a:t>
            </a:r>
          </a:p>
        </p:txBody>
      </p:sp>
      <p:sp>
        <p:nvSpPr>
          <p:cNvPr id="164" name="TextBox 163"/>
          <p:cNvSpPr txBox="1"/>
          <p:nvPr/>
        </p:nvSpPr>
        <p:spPr>
          <a:xfrm>
            <a:off x="5998265" y="7543811"/>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Sean</a:t>
            </a:r>
            <a:r>
              <a:rPr lang="en-US" sz="900" dirty="0">
                <a:solidFill>
                  <a:schemeClr val="tx1">
                    <a:lumMod val="75000"/>
                    <a:lumOff val="25000"/>
                  </a:schemeClr>
                </a:solidFill>
                <a:latin typeface="Baskerville Old Face" panose="02020602080505020303" pitchFamily="18" charset="0"/>
              </a:rPr>
              <a:t> </a:t>
            </a:r>
            <a:r>
              <a:rPr lang="en-US" sz="900" b="1" dirty="0" err="1">
                <a:solidFill>
                  <a:srgbClr val="212830"/>
                </a:solidFill>
                <a:latin typeface="Adelle Rg" panose="02000503060000020004" pitchFamily="2" charset="0"/>
              </a:rPr>
              <a:t>Panella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Undergrad, CS, 2013</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65" name="TextBox 164"/>
          <p:cNvSpPr txBox="1"/>
          <p:nvPr/>
        </p:nvSpPr>
        <p:spPr>
          <a:xfrm>
            <a:off x="4652784" y="7543811"/>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Robert</a:t>
            </a:r>
            <a:r>
              <a:rPr lang="en-US" sz="900" dirty="0">
                <a:solidFill>
                  <a:schemeClr val="tx1">
                    <a:lumMod val="75000"/>
                    <a:lumOff val="25000"/>
                  </a:schemeClr>
                </a:solidFill>
                <a:latin typeface="Baskerville Old Face" panose="02020602080505020303" pitchFamily="18" charset="0"/>
              </a:rPr>
              <a:t> </a:t>
            </a:r>
            <a:r>
              <a:rPr lang="en-US" sz="900" b="1" dirty="0">
                <a:solidFill>
                  <a:srgbClr val="212830"/>
                </a:solidFill>
                <a:latin typeface="Adelle Rg" panose="02000503060000020004" pitchFamily="2" charset="0"/>
              </a:rPr>
              <a:t>Moore</a:t>
            </a:r>
          </a:p>
          <a:p>
            <a:r>
              <a:rPr lang="en-US" sz="600" dirty="0">
                <a:solidFill>
                  <a:srgbClr val="464D59"/>
                </a:solidFill>
                <a:latin typeface="Adelle Rg" panose="02000503060000020004" pitchFamily="2" charset="0"/>
              </a:rPr>
              <a:t>Undergrad, CS, 2012-2013</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66" name="TextBox 165"/>
          <p:cNvSpPr txBox="1"/>
          <p:nvPr/>
        </p:nvSpPr>
        <p:spPr>
          <a:xfrm>
            <a:off x="404951" y="259673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sp>
        <p:nvSpPr>
          <p:cNvPr id="167" name="TextBox 166"/>
          <p:cNvSpPr txBox="1"/>
          <p:nvPr/>
        </p:nvSpPr>
        <p:spPr>
          <a:xfrm>
            <a:off x="404951" y="7968200"/>
            <a:ext cx="2440748" cy="338554"/>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dirty="0"/>
              <a:t>Collaborators</a:t>
            </a:r>
          </a:p>
        </p:txBody>
      </p:sp>
      <p:sp>
        <p:nvSpPr>
          <p:cNvPr id="168" name="TextBox 167"/>
          <p:cNvSpPr txBox="1"/>
          <p:nvPr/>
        </p:nvSpPr>
        <p:spPr>
          <a:xfrm>
            <a:off x="404951" y="4095074"/>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pic>
        <p:nvPicPr>
          <p:cNvPr id="169" name="Picture 2"/>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t="611" r="7477"/>
          <a:stretch/>
        </p:blipFill>
        <p:spPr bwMode="auto">
          <a:xfrm>
            <a:off x="404951" y="8304367"/>
            <a:ext cx="1280160" cy="1036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TextBox 169"/>
          <p:cNvSpPr txBox="1"/>
          <p:nvPr/>
        </p:nvSpPr>
        <p:spPr>
          <a:xfrm>
            <a:off x="1797940" y="9372611"/>
            <a:ext cx="1178890" cy="507831"/>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Leah Findlater</a:t>
            </a:r>
          </a:p>
          <a:p>
            <a:r>
              <a:rPr lang="en-US" sz="600" dirty="0">
                <a:solidFill>
                  <a:srgbClr val="464D59"/>
                </a:solidFill>
                <a:latin typeface="Adelle Rg" panose="02000503060000020004" pitchFamily="2" charset="0"/>
              </a:rPr>
              <a:t>Assistant Prof, </a:t>
            </a:r>
            <a:r>
              <a:rPr lang="en-US" sz="600" dirty="0" err="1">
                <a:solidFill>
                  <a:srgbClr val="464D59"/>
                </a:solidFill>
                <a:latin typeface="Adelle Rg" panose="02000503060000020004" pitchFamily="2" charset="0"/>
              </a:rPr>
              <a:t>iSchool</a:t>
            </a:r>
            <a:endParaRPr lang="en-US" sz="600" dirty="0">
              <a:solidFill>
                <a:srgbClr val="464D59"/>
              </a:solidFill>
              <a:latin typeface="Adelle Rg" panose="02000503060000020004" pitchFamily="2" charset="0"/>
            </a:endParaRPr>
          </a:p>
          <a:p>
            <a:r>
              <a:rPr lang="en-US" sz="600" dirty="0">
                <a:solidFill>
                  <a:srgbClr val="464D59"/>
                </a:solidFill>
                <a:latin typeface="Adelle Rg" panose="02000503060000020004" pitchFamily="2" charset="0"/>
              </a:rPr>
              <a:t>University of Maryland</a:t>
            </a:r>
          </a:p>
          <a:p>
            <a:r>
              <a:rPr lang="en-US" sz="600" u="sng" dirty="0" err="1">
                <a:solidFill>
                  <a:schemeClr val="accent1"/>
                </a:solidFill>
                <a:latin typeface="Adelle Rg" panose="02000503060000020004" pitchFamily="2" charset="0"/>
              </a:rPr>
              <a:t>HandSight</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Touchscreen Accessibility</a:t>
            </a:r>
            <a:endParaRPr lang="en-US" sz="600" dirty="0">
              <a:solidFill>
                <a:srgbClr val="464D59"/>
              </a:solidFill>
              <a:latin typeface="Adelle Rg" panose="02000503060000020004" pitchFamily="2" charset="0"/>
            </a:endParaRPr>
          </a:p>
        </p:txBody>
      </p:sp>
      <p:sp>
        <p:nvSpPr>
          <p:cNvPr id="171" name="TextBox 170"/>
          <p:cNvSpPr txBox="1"/>
          <p:nvPr/>
        </p:nvSpPr>
        <p:spPr>
          <a:xfrm>
            <a:off x="398874" y="9372611"/>
            <a:ext cx="1318596"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David Jacobs</a:t>
            </a:r>
          </a:p>
          <a:p>
            <a:r>
              <a:rPr lang="en-US" sz="600" dirty="0">
                <a:solidFill>
                  <a:srgbClr val="464D59"/>
                </a:solidFill>
                <a:latin typeface="Adelle Rg" panose="02000503060000020004" pitchFamily="2" charset="0"/>
              </a:rPr>
              <a:t>Professor, CS</a:t>
            </a:r>
          </a:p>
          <a:p>
            <a:r>
              <a:rPr lang="en-US" sz="600" dirty="0">
                <a:solidFill>
                  <a:srgbClr val="464D59"/>
                </a:solidFill>
                <a:latin typeface="Adelle Rg" panose="02000503060000020004" pitchFamily="2" charset="0"/>
              </a:rPr>
              <a:t>University of Maryland</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sp>
        <p:nvSpPr>
          <p:cNvPr id="172" name="TextBox 171"/>
          <p:cNvSpPr txBox="1"/>
          <p:nvPr/>
        </p:nvSpPr>
        <p:spPr>
          <a:xfrm>
            <a:off x="3203083" y="9372611"/>
            <a:ext cx="1178890"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Rama </a:t>
            </a:r>
            <a:r>
              <a:rPr lang="en-US" sz="900" b="1" dirty="0" err="1">
                <a:solidFill>
                  <a:srgbClr val="212830"/>
                </a:solidFill>
                <a:latin typeface="Adelle Rg" panose="02000503060000020004" pitchFamily="2" charset="0"/>
              </a:rPr>
              <a:t>Chellappa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Professor, CSE</a:t>
            </a:r>
          </a:p>
          <a:p>
            <a:r>
              <a:rPr lang="en-US" sz="600" dirty="0">
                <a:solidFill>
                  <a:srgbClr val="464D59"/>
                </a:solidFill>
                <a:latin typeface="Adelle Rg" panose="02000503060000020004" pitchFamily="2" charset="0"/>
              </a:rPr>
              <a:t>University of Maryland</a:t>
            </a:r>
          </a:p>
          <a:p>
            <a:r>
              <a:rPr lang="en-US" sz="600" u="sng" dirty="0" err="1">
                <a:solidFill>
                  <a:schemeClr val="accent1"/>
                </a:solidFill>
                <a:latin typeface="Adelle Rg" panose="02000503060000020004" pitchFamily="2" charset="0"/>
              </a:rPr>
              <a:t>HandSight</a:t>
            </a:r>
            <a:endParaRPr lang="en-US" sz="600" dirty="0">
              <a:solidFill>
                <a:srgbClr val="464D59"/>
              </a:solidFill>
              <a:latin typeface="Adelle Rg" panose="02000503060000020004" pitchFamily="2" charset="0"/>
            </a:endParaRPr>
          </a:p>
        </p:txBody>
      </p:sp>
      <p:sp>
        <p:nvSpPr>
          <p:cNvPr id="173" name="TextBox 172"/>
          <p:cNvSpPr txBox="1"/>
          <p:nvPr/>
        </p:nvSpPr>
        <p:spPr>
          <a:xfrm>
            <a:off x="4602149" y="9372611"/>
            <a:ext cx="1178890" cy="415498"/>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Ramani</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Duraiswami</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Professor, CS</a:t>
            </a:r>
          </a:p>
          <a:p>
            <a:r>
              <a:rPr lang="en-US" sz="600" dirty="0">
                <a:solidFill>
                  <a:srgbClr val="464D59"/>
                </a:solidFill>
                <a:latin typeface="Adelle Rg" panose="02000503060000020004" pitchFamily="2" charset="0"/>
              </a:rPr>
              <a:t>University of Maryland</a:t>
            </a:r>
          </a:p>
          <a:p>
            <a:r>
              <a:rPr lang="en-US" sz="600" u="sng" dirty="0" err="1">
                <a:solidFill>
                  <a:schemeClr val="accent1"/>
                </a:solidFill>
                <a:latin typeface="Adelle Rg" panose="02000503060000020004" pitchFamily="2" charset="0"/>
              </a:rPr>
              <a:t>GlassEar</a:t>
            </a:r>
            <a:endParaRPr lang="en-US" sz="600" dirty="0">
              <a:solidFill>
                <a:srgbClr val="464D59"/>
              </a:solidFill>
              <a:latin typeface="Adelle Rg" panose="02000503060000020004" pitchFamily="2" charset="0"/>
            </a:endParaRPr>
          </a:p>
        </p:txBody>
      </p:sp>
      <p:sp>
        <p:nvSpPr>
          <p:cNvPr id="174" name="TextBox 173"/>
          <p:cNvSpPr txBox="1"/>
          <p:nvPr/>
        </p:nvSpPr>
        <p:spPr>
          <a:xfrm>
            <a:off x="6001215" y="9372611"/>
            <a:ext cx="1178890"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Christian </a:t>
            </a:r>
            <a:r>
              <a:rPr lang="en-US" sz="900" b="1" dirty="0" err="1">
                <a:solidFill>
                  <a:srgbClr val="212830"/>
                </a:solidFill>
                <a:latin typeface="Adelle Rg" panose="02000503060000020004" pitchFamily="2" charset="0"/>
              </a:rPr>
              <a:t>Volger</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Associate Prof, Com Studies</a:t>
            </a:r>
          </a:p>
          <a:p>
            <a:r>
              <a:rPr lang="en-US" sz="600" dirty="0">
                <a:solidFill>
                  <a:srgbClr val="464D59"/>
                </a:solidFill>
                <a:latin typeface="Adelle Rg" panose="02000503060000020004" pitchFamily="2" charset="0"/>
              </a:rPr>
              <a:t>Gallaudet University</a:t>
            </a:r>
          </a:p>
          <a:p>
            <a:r>
              <a:rPr lang="en-US" sz="600" u="sng" dirty="0" err="1">
                <a:solidFill>
                  <a:schemeClr val="accent1"/>
                </a:solidFill>
                <a:latin typeface="Adelle Rg" panose="02000503060000020004" pitchFamily="2" charset="0"/>
              </a:rPr>
              <a:t>GlassEar</a:t>
            </a:r>
            <a:endParaRPr lang="en-US" sz="600" dirty="0">
              <a:solidFill>
                <a:srgbClr val="464D59"/>
              </a:solidFill>
              <a:latin typeface="Adelle Rg" panose="02000503060000020004" pitchFamily="2" charset="0"/>
            </a:endParaRPr>
          </a:p>
        </p:txBody>
      </p:sp>
      <p:sp>
        <p:nvSpPr>
          <p:cNvPr id="175" name="TextBox 174"/>
          <p:cNvSpPr txBox="1"/>
          <p:nvPr/>
        </p:nvSpPr>
        <p:spPr>
          <a:xfrm>
            <a:off x="7400280" y="9372611"/>
            <a:ext cx="1178890" cy="41549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Shiri </a:t>
            </a:r>
            <a:r>
              <a:rPr lang="en-US" sz="900" b="1" dirty="0" err="1">
                <a:solidFill>
                  <a:srgbClr val="212830"/>
                </a:solidFill>
                <a:latin typeface="Adelle Rg" panose="02000503060000020004" pitchFamily="2" charset="0"/>
              </a:rPr>
              <a:t>Azenkot</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Assistant Prof, CS</a:t>
            </a:r>
          </a:p>
          <a:p>
            <a:r>
              <a:rPr lang="en-US" sz="600" dirty="0">
                <a:solidFill>
                  <a:srgbClr val="464D59"/>
                </a:solidFill>
                <a:latin typeface="Adelle Rg" panose="02000503060000020004" pitchFamily="2" charset="0"/>
              </a:rPr>
              <a:t>Cornell Tech</a:t>
            </a:r>
          </a:p>
          <a:p>
            <a:r>
              <a:rPr lang="en-US" sz="600" u="sng" dirty="0" err="1">
                <a:solidFill>
                  <a:schemeClr val="accent1"/>
                </a:solidFill>
                <a:latin typeface="Adelle Rg" panose="02000503060000020004" pitchFamily="2" charset="0"/>
              </a:rPr>
              <a:t>BusStop</a:t>
            </a:r>
            <a:endParaRPr lang="en-US" sz="600" u="sng" dirty="0">
              <a:solidFill>
                <a:schemeClr val="accent1"/>
              </a:solidFill>
              <a:latin typeface="Adelle Rg" panose="02000503060000020004" pitchFamily="2" charset="0"/>
            </a:endParaRPr>
          </a:p>
        </p:txBody>
      </p:sp>
      <p:pic>
        <p:nvPicPr>
          <p:cNvPr id="176" name="Picture 2" descr="https://chib.umd.edu/sites/chib.umiacs.umd.edu/files/styles/medium/public/Findlater_square.jpg?itok=3a1POBZM"/>
          <p:cNvPicPr>
            <a:picLocks noChangeAspect="1" noChangeArrowheads="1"/>
          </p:cNvPicPr>
          <p:nvPr/>
        </p:nvPicPr>
        <p:blipFill rotWithShape="1">
          <a:blip r:embed="rId14">
            <a:extLst>
              <a:ext uri="{28A0092B-C50C-407E-A947-70E740481C1C}">
                <a14:useLocalDpi xmlns:a14="http://schemas.microsoft.com/office/drawing/2010/main" val="0"/>
              </a:ext>
            </a:extLst>
          </a:blip>
          <a:srcRect t="6772" b="12297"/>
          <a:stretch/>
        </p:blipFill>
        <p:spPr bwMode="auto">
          <a:xfrm>
            <a:off x="1804017"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https://www.umiacs.umd.edu/sites/default/files/styles/medium/public/web-Chellapa316.jpg?itok=_uczN1Qi"/>
          <p:cNvPicPr>
            <a:picLocks noChangeAspect="1" noChangeArrowheads="1"/>
          </p:cNvPicPr>
          <p:nvPr/>
        </p:nvPicPr>
        <p:blipFill rotWithShape="1">
          <a:blip r:embed="rId15">
            <a:extLst>
              <a:ext uri="{28A0092B-C50C-407E-A947-70E740481C1C}">
                <a14:useLocalDpi xmlns:a14="http://schemas.microsoft.com/office/drawing/2010/main" val="0"/>
              </a:ext>
            </a:extLst>
          </a:blip>
          <a:srcRect t="12299" b="6770"/>
          <a:stretch/>
        </p:blipFill>
        <p:spPr bwMode="auto">
          <a:xfrm>
            <a:off x="3203083"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6" descr="http://www.umiacs.umd.edu/sites/default/files/styles/medium/public/web-Ramani45.jpg?itok=IvQ7Uulf"/>
          <p:cNvPicPr>
            <a:picLocks noChangeAspect="1" noChangeArrowheads="1"/>
          </p:cNvPicPr>
          <p:nvPr/>
        </p:nvPicPr>
        <p:blipFill rotWithShape="1">
          <a:blip r:embed="rId16">
            <a:extLst>
              <a:ext uri="{28A0092B-C50C-407E-A947-70E740481C1C}">
                <a14:useLocalDpi xmlns:a14="http://schemas.microsoft.com/office/drawing/2010/main" val="0"/>
              </a:ext>
            </a:extLst>
          </a:blip>
          <a:srcRect t="9299" b="9770"/>
          <a:stretch/>
        </p:blipFill>
        <p:spPr bwMode="auto">
          <a:xfrm>
            <a:off x="4602149"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79" name="Picture 8" descr="https://pbs.twimg.com/profile_images/618195126326796288/zjm4U_1Z.jpg"/>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t="9784" b="9287"/>
          <a:stretch/>
        </p:blipFill>
        <p:spPr bwMode="auto">
          <a:xfrm>
            <a:off x="6001215" y="8304367"/>
            <a:ext cx="1280160" cy="1036047"/>
          </a:xfrm>
          <a:prstGeom prst="rect">
            <a:avLst/>
          </a:prstGeom>
          <a:noFill/>
          <a:extLst>
            <a:ext uri="{909E8E84-426E-40DD-AFC4-6F175D3DCCD1}">
              <a14:hiddenFill xmlns:a14="http://schemas.microsoft.com/office/drawing/2010/main">
                <a:solidFill>
                  <a:srgbClr val="FFFFFF"/>
                </a:solidFill>
              </a14:hiddenFill>
            </a:ext>
          </a:extLst>
        </p:spPr>
      </p:pic>
      <p:pic>
        <p:nvPicPr>
          <p:cNvPr id="180" name="Picture 10" descr="http://tech.cornell.edu/uploads/bios/_landscape/Azenkot_Shiri_Cropped.jp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l="-1" r="885"/>
          <a:stretch/>
        </p:blipFill>
        <p:spPr bwMode="auto">
          <a:xfrm>
            <a:off x="7400280" y="8304367"/>
            <a:ext cx="1280160" cy="1033272"/>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p:cNvGrpSpPr/>
          <p:nvPr/>
        </p:nvGrpSpPr>
        <p:grpSpPr>
          <a:xfrm>
            <a:off x="395288" y="9908243"/>
            <a:ext cx="3300412" cy="384720"/>
            <a:chOff x="567903" y="6211887"/>
            <a:chExt cx="3300412" cy="384720"/>
          </a:xfrm>
        </p:grpSpPr>
        <p:sp>
          <p:nvSpPr>
            <p:cNvPr id="182" name="TextBox 181"/>
            <p:cNvSpPr txBox="1"/>
            <p:nvPr/>
          </p:nvSpPr>
          <p:spPr>
            <a:xfrm>
              <a:off x="577566" y="6211887"/>
              <a:ext cx="2440748" cy="338554"/>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dirty="0"/>
                <a:t>past collaborators</a:t>
              </a:r>
            </a:p>
          </p:txBody>
        </p:sp>
        <p:sp>
          <p:nvSpPr>
            <p:cNvPr id="183" name="TextBox 182"/>
            <p:cNvSpPr txBox="1"/>
            <p:nvPr/>
          </p:nvSpPr>
          <p:spPr>
            <a:xfrm>
              <a:off x="567903" y="6504274"/>
              <a:ext cx="3300412" cy="92333"/>
            </a:xfrm>
            <a:prstGeom prst="rect">
              <a:avLst/>
            </a:prstGeom>
            <a:noFill/>
          </p:spPr>
          <p:txBody>
            <a:bodyPr wrap="square" lIns="0" tIns="0" rIns="0" bIns="0" rtlCol="0">
              <a:spAutoFit/>
            </a:bodyPr>
            <a:lstStyle/>
            <a:p>
              <a:r>
                <a:rPr lang="en-US" sz="600" dirty="0">
                  <a:solidFill>
                    <a:srgbClr val="464D59"/>
                  </a:solidFill>
                  <a:latin typeface="Adelle Rg" panose="02000503060000020004" pitchFamily="2" charset="0"/>
                </a:rPr>
                <a:t>Collaborators from &gt; 1 year ago; titles and affiliations are from time of collaboration</a:t>
              </a:r>
            </a:p>
          </p:txBody>
        </p:sp>
      </p:grpSp>
      <p:sp>
        <p:nvSpPr>
          <p:cNvPr id="184" name="TextBox 183"/>
          <p:cNvSpPr txBox="1"/>
          <p:nvPr/>
        </p:nvSpPr>
        <p:spPr>
          <a:xfrm>
            <a:off x="404951" y="6135687"/>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Alumni</a:t>
            </a:r>
          </a:p>
        </p:txBody>
      </p:sp>
      <p:pic>
        <p:nvPicPr>
          <p:cNvPr id="185" name="Picture 2"/>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l="2375" r="2593"/>
          <a:stretch/>
        </p:blipFill>
        <p:spPr bwMode="auto">
          <a:xfrm>
            <a:off x="404951" y="6470658"/>
            <a:ext cx="1283109"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3"/>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7017"/>
          <a:stretch/>
        </p:blipFill>
        <p:spPr bwMode="auto">
          <a:xfrm>
            <a:off x="1797940" y="6470658"/>
            <a:ext cx="1280160"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7" name="TextBox 186"/>
          <p:cNvSpPr txBox="1"/>
          <p:nvPr/>
        </p:nvSpPr>
        <p:spPr>
          <a:xfrm>
            <a:off x="404951" y="7543811"/>
            <a:ext cx="1318596"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Dhruv</a:t>
            </a:r>
            <a:r>
              <a:rPr lang="en-US" sz="900" b="1" dirty="0">
                <a:solidFill>
                  <a:srgbClr val="212830"/>
                </a:solidFill>
                <a:latin typeface="Adelle Rg" panose="02000503060000020004" pitchFamily="2" charset="0"/>
              </a:rPr>
              <a:t> Jain</a:t>
            </a:r>
          </a:p>
          <a:p>
            <a:r>
              <a:rPr lang="en-US" sz="600" dirty="0">
                <a:solidFill>
                  <a:srgbClr val="464D59"/>
                </a:solidFill>
                <a:latin typeface="Adelle Rg" panose="02000503060000020004" pitchFamily="2" charset="0"/>
              </a:rPr>
              <a:t>Summer Intern, 2014</a:t>
            </a:r>
          </a:p>
          <a:p>
            <a:r>
              <a:rPr lang="en-US" sz="600" u="sng" dirty="0" err="1">
                <a:solidFill>
                  <a:schemeClr val="accent1"/>
                </a:solidFill>
                <a:latin typeface="Adelle Rg" panose="02000503060000020004" pitchFamily="2" charset="0"/>
              </a:rPr>
              <a:t>GlassEar</a:t>
            </a:r>
            <a:endParaRPr lang="en-US" sz="600" u="sng" dirty="0">
              <a:solidFill>
                <a:schemeClr val="accent1"/>
              </a:solidFill>
              <a:latin typeface="Adelle Rg" panose="02000503060000020004" pitchFamily="2" charset="0"/>
            </a:endParaRPr>
          </a:p>
        </p:txBody>
      </p:sp>
      <p:sp>
        <p:nvSpPr>
          <p:cNvPr id="188" name="TextBox 187"/>
          <p:cNvSpPr txBox="1"/>
          <p:nvPr/>
        </p:nvSpPr>
        <p:spPr>
          <a:xfrm>
            <a:off x="1797940" y="7543811"/>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Michael </a:t>
            </a:r>
            <a:r>
              <a:rPr lang="en-US" sz="900" b="1" dirty="0" err="1">
                <a:solidFill>
                  <a:srgbClr val="212830"/>
                </a:solidFill>
                <a:latin typeface="Adelle Rg" panose="02000503060000020004" pitchFamily="2" charset="0"/>
              </a:rPr>
              <a:t>Gubbels</a:t>
            </a:r>
            <a:endParaRPr lang="en-US" sz="900" b="1" dirty="0">
              <a:solidFill>
                <a:srgbClr val="212830"/>
              </a:solidFill>
              <a:latin typeface="Adelle Rg" panose="02000503060000020004" pitchFamily="2" charset="0"/>
            </a:endParaRPr>
          </a:p>
          <a:p>
            <a:r>
              <a:rPr lang="en-US" sz="600" dirty="0" err="1">
                <a:solidFill>
                  <a:srgbClr val="464D59"/>
                </a:solidFill>
                <a:latin typeface="Adelle Rg" panose="02000503060000020004" pitchFamily="2" charset="0"/>
              </a:rPr>
              <a:t>iSchool</a:t>
            </a:r>
            <a:r>
              <a:rPr lang="en-US" sz="600" dirty="0">
                <a:solidFill>
                  <a:srgbClr val="464D59"/>
                </a:solidFill>
                <a:latin typeface="Adelle Rg" panose="02000503060000020004" pitchFamily="2" charset="0"/>
              </a:rPr>
              <a:t>, MS, 2013-2015</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Pixel</a:t>
            </a:r>
          </a:p>
        </p:txBody>
      </p:sp>
      <p:sp>
        <p:nvSpPr>
          <p:cNvPr id="189" name="TextBox 188"/>
          <p:cNvSpPr txBox="1"/>
          <p:nvPr/>
        </p:nvSpPr>
        <p:spPr>
          <a:xfrm>
            <a:off x="404951" y="2880494"/>
            <a:ext cx="1318596" cy="92333"/>
          </a:xfrm>
          <a:prstGeom prst="rect">
            <a:avLst/>
          </a:prstGeom>
          <a:noFill/>
        </p:spPr>
        <p:txBody>
          <a:bodyPr wrap="square" lIns="0" tIns="0" rIns="0" bIns="0" rtlCol="0">
            <a:spAutoFit/>
          </a:bodyPr>
          <a:lstStyle/>
          <a:p>
            <a:r>
              <a:rPr lang="en-US" sz="600" dirty="0">
                <a:solidFill>
                  <a:srgbClr val="464D59"/>
                </a:solidFill>
                <a:latin typeface="Adelle Rg" panose="02000503060000020004" pitchFamily="2" charset="0"/>
              </a:rPr>
              <a:t>5 PhD, 2 MS, 4 Undergrad</a:t>
            </a:r>
          </a:p>
        </p:txBody>
      </p:sp>
      <p:pic>
        <p:nvPicPr>
          <p:cNvPr id="190" name="Picture 4"/>
          <p:cNvPicPr>
            <a:picLocks noChangeAspect="1" noChangeArrowheads="1"/>
          </p:cNvPicPr>
          <p:nvPr/>
        </p:nvPicPr>
        <p:blipFill rotWithShape="1">
          <a:blip r:embed="rId21">
            <a:extLst>
              <a:ext uri="{28A0092B-C50C-407E-A947-70E740481C1C}">
                <a14:useLocalDpi xmlns:a14="http://schemas.microsoft.com/office/drawing/2010/main" val="0"/>
              </a:ext>
            </a:extLst>
          </a:blip>
          <a:srcRect l="11146" t="1748" r="10823" b="18411"/>
          <a:stretch/>
        </p:blipFill>
        <p:spPr bwMode="auto">
          <a:xfrm>
            <a:off x="404951" y="10383400"/>
            <a:ext cx="1280160" cy="1030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 name="TextBox 190"/>
          <p:cNvSpPr txBox="1"/>
          <p:nvPr/>
        </p:nvSpPr>
        <p:spPr>
          <a:xfrm>
            <a:off x="395289" y="11430174"/>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Eric </a:t>
            </a:r>
            <a:r>
              <a:rPr lang="en-US" sz="900" b="1" dirty="0" err="1">
                <a:solidFill>
                  <a:srgbClr val="212830"/>
                </a:solidFill>
                <a:latin typeface="Adelle Rg" panose="02000503060000020004" pitchFamily="2" charset="0"/>
              </a:rPr>
              <a:t>Hekler</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Assistant Prof, Nutrition &amp; Health</a:t>
            </a:r>
          </a:p>
          <a:p>
            <a:r>
              <a:rPr lang="en-US" sz="600" dirty="0">
                <a:solidFill>
                  <a:srgbClr val="464D59"/>
                </a:solidFill>
                <a:latin typeface="Adelle Rg" panose="02000503060000020004" pitchFamily="2" charset="0"/>
              </a:rPr>
              <a:t>Arizona State University</a:t>
            </a:r>
          </a:p>
        </p:txBody>
      </p:sp>
      <p:pic>
        <p:nvPicPr>
          <p:cNvPr id="192"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10056" r="2566"/>
          <a:stretch/>
        </p:blipFill>
        <p:spPr bwMode="auto">
          <a:xfrm>
            <a:off x="1804017" y="10371869"/>
            <a:ext cx="1309007" cy="10424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1797940" y="114301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Pedja Klasnja</a:t>
            </a:r>
          </a:p>
          <a:p>
            <a:r>
              <a:rPr lang="en-US" sz="600" dirty="0">
                <a:solidFill>
                  <a:srgbClr val="464D59"/>
                </a:solidFill>
                <a:latin typeface="Adelle Rg" panose="02000503060000020004" pitchFamily="2" charset="0"/>
              </a:rPr>
              <a:t>Assistant Prof, </a:t>
            </a:r>
            <a:r>
              <a:rPr lang="en-US" sz="600" dirty="0" err="1">
                <a:solidFill>
                  <a:srgbClr val="464D59"/>
                </a:solidFill>
                <a:latin typeface="Adelle Rg" panose="02000503060000020004" pitchFamily="2" charset="0"/>
              </a:rPr>
              <a:t>iSchool</a:t>
            </a:r>
            <a:endParaRPr lang="en-US" sz="600" dirty="0">
              <a:solidFill>
                <a:srgbClr val="464D59"/>
              </a:solidFill>
              <a:latin typeface="Adelle Rg" panose="02000503060000020004" pitchFamily="2" charset="0"/>
            </a:endParaRPr>
          </a:p>
          <a:p>
            <a:r>
              <a:rPr lang="en-US" sz="600" dirty="0">
                <a:solidFill>
                  <a:srgbClr val="464D59"/>
                </a:solidFill>
                <a:latin typeface="Adelle Rg" panose="02000503060000020004" pitchFamily="2" charset="0"/>
              </a:rPr>
              <a:t>University of Michigan</a:t>
            </a:r>
          </a:p>
        </p:txBody>
      </p:sp>
      <p:sp>
        <p:nvSpPr>
          <p:cNvPr id="194" name="TextBox 193"/>
          <p:cNvSpPr txBox="1"/>
          <p:nvPr/>
        </p:nvSpPr>
        <p:spPr>
          <a:xfrm>
            <a:off x="7400280" y="7542447"/>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Sean</a:t>
            </a:r>
            <a:r>
              <a:rPr lang="en-US" sz="900" dirty="0">
                <a:solidFill>
                  <a:schemeClr val="tx1">
                    <a:lumMod val="75000"/>
                    <a:lumOff val="25000"/>
                  </a:schemeClr>
                </a:solidFill>
                <a:latin typeface="Baskerville Old Face" panose="02020602080505020303" pitchFamily="18" charset="0"/>
              </a:rPr>
              <a:t> </a:t>
            </a:r>
            <a:r>
              <a:rPr lang="en-US" sz="900" b="1" dirty="0" err="1">
                <a:solidFill>
                  <a:srgbClr val="212830"/>
                </a:solidFill>
                <a:latin typeface="Adelle Rg" panose="02000503060000020004" pitchFamily="2" charset="0"/>
              </a:rPr>
              <a:t>Panella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High School Intern, 2013</a:t>
            </a: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pic>
        <p:nvPicPr>
          <p:cNvPr id="195" name="Picture 2" descr="https://cmsc434-f14.wikispaces.com/file/view/IMG_9704_Small2b.jpg/520111304/IMG_9704_Small2b.jpg"/>
          <p:cNvPicPr>
            <a:picLocks noChangeAspect="1" noChangeArrowheads="1"/>
          </p:cNvPicPr>
          <p:nvPr/>
        </p:nvPicPr>
        <p:blipFill rotWithShape="1">
          <a:blip r:embed="rId23">
            <a:extLst>
              <a:ext uri="{28A0092B-C50C-407E-A947-70E740481C1C}">
                <a14:useLocalDpi xmlns:a14="http://schemas.microsoft.com/office/drawing/2010/main" val="0"/>
              </a:ext>
            </a:extLst>
          </a:blip>
          <a:srcRect t="12973" r="14557" b="12973"/>
          <a:stretch/>
        </p:blipFill>
        <p:spPr bwMode="auto">
          <a:xfrm>
            <a:off x="4602149" y="3027468"/>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p:cNvSpPr txBox="1"/>
          <p:nvPr/>
        </p:nvSpPr>
        <p:spPr>
          <a:xfrm>
            <a:off x="4602149" y="4095074"/>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pic>
        <p:nvPicPr>
          <p:cNvPr id="197"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5998265" y="3023555"/>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198" name="TextBox 197"/>
          <p:cNvSpPr txBox="1"/>
          <p:nvPr/>
        </p:nvSpPr>
        <p:spPr>
          <a:xfrm>
            <a:off x="5998265" y="4095074"/>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pic>
        <p:nvPicPr>
          <p:cNvPr id="199"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7400280" y="3019971"/>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0" name="TextBox 199"/>
          <p:cNvSpPr txBox="1"/>
          <p:nvPr/>
        </p:nvSpPr>
        <p:spPr>
          <a:xfrm>
            <a:off x="7400280" y="4095073"/>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pic>
        <p:nvPicPr>
          <p:cNvPr id="201" name="Picture 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4567238" y="2930525"/>
            <a:ext cx="9525" cy="9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3"/>
          <p:cNvPicPr>
            <a:picLocks noChangeAspect="1" noChangeArrowheads="1"/>
          </p:cNvPicPr>
          <p:nvPr/>
        </p:nvPicPr>
        <p:blipFill rotWithShape="1">
          <a:blip r:embed="rId27" cstate="print">
            <a:extLst>
              <a:ext uri="{28A0092B-C50C-407E-A947-70E740481C1C}">
                <a14:useLocalDpi xmlns:a14="http://schemas.microsoft.com/office/drawing/2010/main" val="0"/>
              </a:ext>
            </a:extLst>
          </a:blip>
          <a:srcRect b="15497"/>
          <a:stretch/>
        </p:blipFill>
        <p:spPr bwMode="auto">
          <a:xfrm>
            <a:off x="1804017" y="460826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3"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4"/>
          <p:cNvPicPr>
            <a:picLocks noChangeAspect="1" noChangeArrowheads="1"/>
          </p:cNvPicPr>
          <p:nvPr/>
        </p:nvPicPr>
        <p:blipFill rotWithShape="1">
          <a:blip r:embed="rId28" cstate="print">
            <a:extLst>
              <a:ext uri="{28A0092B-C50C-407E-A947-70E740481C1C}">
                <a14:useLocalDpi xmlns:a14="http://schemas.microsoft.com/office/drawing/2010/main" val="0"/>
              </a:ext>
            </a:extLst>
          </a:blip>
          <a:srcRect l="12746" t="8919" r="12746" b="27303"/>
          <a:stretch/>
        </p:blipFill>
        <p:spPr bwMode="auto">
          <a:xfrm>
            <a:off x="404951" y="4608267"/>
            <a:ext cx="1280160" cy="1080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 name="TextBox 204"/>
          <p:cNvSpPr txBox="1"/>
          <p:nvPr/>
        </p:nvSpPr>
        <p:spPr>
          <a:xfrm>
            <a:off x="404951" y="5715565"/>
            <a:ext cx="1318596"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Manaswi</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Saha</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sp>
        <p:nvSpPr>
          <p:cNvPr id="206" name="TextBox 205"/>
          <p:cNvSpPr txBox="1"/>
          <p:nvPr/>
        </p:nvSpPr>
        <p:spPr>
          <a:xfrm>
            <a:off x="1804017" y="571023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Lee Stearns</a:t>
            </a: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pic>
        <p:nvPicPr>
          <p:cNvPr id="207" name="Picture 5"/>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t="5206" b="3688"/>
          <a:stretch/>
        </p:blipFill>
        <p:spPr bwMode="auto">
          <a:xfrm>
            <a:off x="3203083" y="4608266"/>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8" name="TextBox 207"/>
          <p:cNvSpPr txBox="1"/>
          <p:nvPr/>
        </p:nvSpPr>
        <p:spPr>
          <a:xfrm>
            <a:off x="3203083" y="5708992"/>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Liang He</a:t>
            </a: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pic>
        <p:nvPicPr>
          <p:cNvPr id="209" name="Picture 6"/>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3905"/>
          <a:stretch/>
        </p:blipFill>
        <p:spPr bwMode="auto">
          <a:xfrm>
            <a:off x="4602149" y="4608266"/>
            <a:ext cx="1280160" cy="10684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0" name="TextBox 209"/>
          <p:cNvSpPr txBox="1"/>
          <p:nvPr/>
        </p:nvSpPr>
        <p:spPr>
          <a:xfrm>
            <a:off x="4602149" y="5707936"/>
            <a:ext cx="1318596"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Seokbin</a:t>
            </a:r>
            <a:r>
              <a:rPr lang="en-US" sz="900" b="1" dirty="0">
                <a:solidFill>
                  <a:srgbClr val="212830"/>
                </a:solidFill>
                <a:latin typeface="Adelle Rg" panose="02000503060000020004" pitchFamily="2" charset="0"/>
              </a:rPr>
              <a:t> Kang</a:t>
            </a:r>
          </a:p>
          <a:p>
            <a:r>
              <a:rPr lang="en-US" sz="600" dirty="0">
                <a:solidFill>
                  <a:srgbClr val="464D59"/>
                </a:solidFill>
                <a:latin typeface="Adelle Rg" panose="02000503060000020004" pitchFamily="2" charset="0"/>
              </a:rPr>
              <a:t>PhD Student, CS</a:t>
            </a:r>
          </a:p>
          <a:p>
            <a:r>
              <a:rPr lang="en-US" sz="600" dirty="0">
                <a:solidFill>
                  <a:srgbClr val="464D59"/>
                </a:solidFill>
                <a:latin typeface="Adelle Rg" panose="02000503060000020004" pitchFamily="2" charset="0"/>
              </a:rPr>
              <a:t>University of Maryland</a:t>
            </a:r>
          </a:p>
        </p:txBody>
      </p:sp>
      <p:pic>
        <p:nvPicPr>
          <p:cNvPr id="211" name="Picture 7"/>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b="10815"/>
          <a:stretch/>
        </p:blipFill>
        <p:spPr bwMode="auto">
          <a:xfrm>
            <a:off x="6001215" y="460826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2" name="TextBox 211"/>
          <p:cNvSpPr txBox="1"/>
          <p:nvPr/>
        </p:nvSpPr>
        <p:spPr>
          <a:xfrm>
            <a:off x="6001215" y="5715564"/>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Leyla Norooz</a:t>
            </a:r>
          </a:p>
          <a:p>
            <a:r>
              <a:rPr lang="en-US" sz="600" dirty="0">
                <a:solidFill>
                  <a:srgbClr val="464D59"/>
                </a:solidFill>
                <a:latin typeface="Adelle Rg" panose="02000503060000020004" pitchFamily="2" charset="0"/>
              </a:rPr>
              <a:t>PhD Student, </a:t>
            </a:r>
            <a:r>
              <a:rPr lang="en-US" sz="600" dirty="0" err="1">
                <a:solidFill>
                  <a:srgbClr val="464D59"/>
                </a:solidFill>
                <a:latin typeface="Adelle Rg" panose="02000503060000020004" pitchFamily="2" charset="0"/>
              </a:rPr>
              <a:t>iSchool</a:t>
            </a:r>
            <a:endParaRPr lang="en-US" sz="600" dirty="0">
              <a:solidFill>
                <a:srgbClr val="464D59"/>
              </a:solidFill>
              <a:latin typeface="Adelle Rg" panose="02000503060000020004" pitchFamily="2" charset="0"/>
            </a:endParaRPr>
          </a:p>
          <a:p>
            <a:r>
              <a:rPr lang="en-US" sz="600" dirty="0">
                <a:solidFill>
                  <a:srgbClr val="464D59"/>
                </a:solidFill>
                <a:latin typeface="Adelle Rg" panose="02000503060000020004" pitchFamily="2" charset="0"/>
              </a:rPr>
              <a:t>University of Maryland</a:t>
            </a:r>
          </a:p>
        </p:txBody>
      </p:sp>
      <p:sp>
        <p:nvSpPr>
          <p:cNvPr id="213" name="TextBox 21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People</a:t>
            </a:r>
          </a:p>
        </p:txBody>
      </p:sp>
    </p:spTree>
    <p:extLst>
      <p:ext uri="{BB962C8B-B14F-4D97-AF65-F5344CB8AC3E}">
        <p14:creationId xmlns:p14="http://schemas.microsoft.com/office/powerpoint/2010/main" val="32098924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147" name="Oval 14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148" name="TextBox 14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149" name="Rectangle 14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1" name="TextBox 15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52" name="TextBox 15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154" name="Picture 2" descr="C:\Users\jonf\Downloads\mhacks-05-092313.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16" t="19078" r="21297" b="47673"/>
          <a:stretch/>
        </p:blipFill>
        <p:spPr bwMode="auto">
          <a:xfrm>
            <a:off x="4492002" y="3071029"/>
            <a:ext cx="1856232" cy="150910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C:\Users\jonf\Dropbox\MakeabilityLabHeadshots\KotaroHar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42" t="6908" r="4828" b="30277"/>
          <a:stretch/>
        </p:blipFill>
        <p:spPr bwMode="auto">
          <a:xfrm>
            <a:off x="2463356" y="3071029"/>
            <a:ext cx="1856232" cy="15091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3" descr="C:\Users\jonf\Dropbox\MakeabilityLabHeadshots\14904e3.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416" t="5901" r="12416" b="32790"/>
          <a:stretch/>
        </p:blipFill>
        <p:spPr bwMode="auto">
          <a:xfrm>
            <a:off x="4492003" y="10170913"/>
            <a:ext cx="1849024" cy="15115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5" descr="C:\Users\jonf\Dropbox\MakeabilityLabHeadshots\RobertMoor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59" t="12298" r="31" b="35"/>
          <a:stretch/>
        </p:blipFill>
        <p:spPr bwMode="auto">
          <a:xfrm>
            <a:off x="6520648" y="10170913"/>
            <a:ext cx="1853245" cy="15115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2463356" y="462473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Kotaro Hara</a:t>
            </a: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Sidewalk</a:t>
            </a:r>
          </a:p>
        </p:txBody>
      </p:sp>
      <p:pic>
        <p:nvPicPr>
          <p:cNvPr id="161" name="Picture 2" descr="https://www.cs.umd.edu/%7Ejonf/JonFroehlich.png"/>
          <p:cNvPicPr>
            <a:picLocks noChangeAspect="1" noChangeArrowheads="1"/>
          </p:cNvPicPr>
          <p:nvPr/>
        </p:nvPicPr>
        <p:blipFill rotWithShape="1">
          <a:blip r:embed="rId9">
            <a:extLst>
              <a:ext uri="{28A0092B-C50C-407E-A947-70E740481C1C}">
                <a14:useLocalDpi xmlns:a14="http://schemas.microsoft.com/office/drawing/2010/main" val="0"/>
              </a:ext>
            </a:extLst>
          </a:blip>
          <a:srcRect l="15397" t="8845" r="16108" b="35194"/>
          <a:stretch/>
        </p:blipFill>
        <p:spPr bwMode="auto">
          <a:xfrm>
            <a:off x="434710" y="3065832"/>
            <a:ext cx="1856232" cy="15074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4480479" y="462473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Zachary Lawrence</a:t>
            </a:r>
          </a:p>
          <a:p>
            <a:r>
              <a:rPr lang="en-US" sz="800" dirty="0">
                <a:solidFill>
                  <a:srgbClr val="464D59"/>
                </a:solidFill>
                <a:latin typeface="Adelle Rg" panose="02000503060000020004" pitchFamily="2" charset="0"/>
              </a:rPr>
              <a:t>Undergrad, </a:t>
            </a:r>
            <a:r>
              <a:rPr lang="en-US" sz="800" dirty="0" err="1">
                <a:solidFill>
                  <a:srgbClr val="464D59"/>
                </a:solidFill>
                <a:latin typeface="Adelle Rg" panose="02000503060000020004" pitchFamily="2" charset="0"/>
              </a:rPr>
              <a:t>CprE</a:t>
            </a:r>
            <a:endParaRPr lang="en-US" sz="800" dirty="0">
              <a:solidFill>
                <a:srgbClr val="464D59"/>
              </a:solidFill>
              <a:latin typeface="Adelle Rg" panose="02000503060000020004" pitchFamily="2" charset="0"/>
            </a:endParaRP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3" name="TextBox 162"/>
          <p:cNvSpPr txBox="1"/>
          <p:nvPr/>
        </p:nvSpPr>
        <p:spPr>
          <a:xfrm>
            <a:off x="4492002" y="11726985"/>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Victoria</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Le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p>
        </p:txBody>
      </p:sp>
      <p:sp>
        <p:nvSpPr>
          <p:cNvPr id="165" name="TextBox 164"/>
          <p:cNvSpPr txBox="1"/>
          <p:nvPr/>
        </p:nvSpPr>
        <p:spPr>
          <a:xfrm>
            <a:off x="6594068" y="11726985"/>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Robert</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Moore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6" name="TextBox 165"/>
          <p:cNvSpPr txBox="1"/>
          <p:nvPr/>
        </p:nvSpPr>
        <p:spPr>
          <a:xfrm>
            <a:off x="434710" y="2596732"/>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Current Members</a:t>
            </a:r>
          </a:p>
        </p:txBody>
      </p:sp>
      <p:sp>
        <p:nvSpPr>
          <p:cNvPr id="167" name="TextBox 166"/>
          <p:cNvSpPr txBox="1"/>
          <p:nvPr/>
        </p:nvSpPr>
        <p:spPr>
          <a:xfrm>
            <a:off x="434710" y="12432268"/>
            <a:ext cx="3539085" cy="36933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Collaborators</a:t>
            </a:r>
          </a:p>
        </p:txBody>
      </p:sp>
      <p:sp>
        <p:nvSpPr>
          <p:cNvPr id="168" name="TextBox 167"/>
          <p:cNvSpPr txBox="1"/>
          <p:nvPr/>
        </p:nvSpPr>
        <p:spPr>
          <a:xfrm>
            <a:off x="434710" y="4624731"/>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69"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611" r="7477"/>
          <a:stretch/>
        </p:blipFill>
        <p:spPr bwMode="auto">
          <a:xfrm>
            <a:off x="434710" y="12829791"/>
            <a:ext cx="1856232" cy="1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TextBox 169"/>
          <p:cNvSpPr txBox="1"/>
          <p:nvPr/>
        </p:nvSpPr>
        <p:spPr>
          <a:xfrm>
            <a:off x="2607013" y="14378745"/>
            <a:ext cx="1709391" cy="65402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Leah Findlater</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Touchscreen Accessibility</a:t>
            </a:r>
            <a:endParaRPr lang="en-US" sz="800" dirty="0">
              <a:solidFill>
                <a:srgbClr val="464D59"/>
              </a:solidFill>
              <a:latin typeface="Adelle Rg" panose="02000503060000020004" pitchFamily="2" charset="0"/>
            </a:endParaRPr>
          </a:p>
        </p:txBody>
      </p:sp>
      <p:sp>
        <p:nvSpPr>
          <p:cNvPr id="171" name="TextBox 170"/>
          <p:cNvSpPr txBox="1"/>
          <p:nvPr/>
        </p:nvSpPr>
        <p:spPr>
          <a:xfrm>
            <a:off x="578368" y="14378745"/>
            <a:ext cx="1911964"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David Jacobs</a:t>
            </a: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72" name="TextBox 171"/>
          <p:cNvSpPr txBox="1"/>
          <p:nvPr/>
        </p:nvSpPr>
        <p:spPr>
          <a:xfrm>
            <a:off x="4644471" y="14378745"/>
            <a:ext cx="1709391"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Rama </a:t>
            </a:r>
            <a:r>
              <a:rPr lang="en-US" sz="1050" b="1" dirty="0" err="1">
                <a:solidFill>
                  <a:srgbClr val="212830"/>
                </a:solidFill>
                <a:latin typeface="Adelle Rg" panose="02000503060000020004" pitchFamily="2" charset="0"/>
              </a:rPr>
              <a:t>Chellappa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CSE</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endParaRPr lang="en-US" sz="800" dirty="0">
              <a:solidFill>
                <a:srgbClr val="464D59"/>
              </a:solidFill>
              <a:latin typeface="Adelle Rg" panose="02000503060000020004" pitchFamily="2" charset="0"/>
            </a:endParaRPr>
          </a:p>
        </p:txBody>
      </p:sp>
      <p:sp>
        <p:nvSpPr>
          <p:cNvPr id="173" name="TextBox 172"/>
          <p:cNvSpPr txBox="1"/>
          <p:nvPr/>
        </p:nvSpPr>
        <p:spPr>
          <a:xfrm>
            <a:off x="6673117" y="14378745"/>
            <a:ext cx="1709391" cy="530915"/>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Ramani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Duraiswami</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GlassEar</a:t>
            </a:r>
            <a:endParaRPr lang="en-US" sz="800" dirty="0">
              <a:solidFill>
                <a:srgbClr val="464D59"/>
              </a:solidFill>
              <a:latin typeface="Adelle Rg" panose="02000503060000020004" pitchFamily="2" charset="0"/>
            </a:endParaRPr>
          </a:p>
        </p:txBody>
      </p:sp>
      <p:pic>
        <p:nvPicPr>
          <p:cNvPr id="176" name="Picture 2" descr="https://chib.umd.edu/sites/chib.umiacs.umd.edu/files/styles/medium/public/Findlater_square.jpg?itok=3a1POBZM"/>
          <p:cNvPicPr>
            <a:picLocks noChangeAspect="1" noChangeArrowheads="1"/>
          </p:cNvPicPr>
          <p:nvPr/>
        </p:nvPicPr>
        <p:blipFill rotWithShape="1">
          <a:blip r:embed="rId11">
            <a:extLst>
              <a:ext uri="{28A0092B-C50C-407E-A947-70E740481C1C}">
                <a14:useLocalDpi xmlns:a14="http://schemas.microsoft.com/office/drawing/2010/main" val="0"/>
              </a:ext>
            </a:extLst>
          </a:blip>
          <a:srcRect t="6772" b="12297"/>
          <a:stretch/>
        </p:blipFill>
        <p:spPr bwMode="auto">
          <a:xfrm>
            <a:off x="2463356" y="12829791"/>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https://www.umiacs.umd.edu/sites/default/files/styles/medium/public/web-Chellapa316.jpg?itok=_uczN1Qi"/>
          <p:cNvPicPr>
            <a:picLocks noChangeAspect="1" noChangeArrowheads="1"/>
          </p:cNvPicPr>
          <p:nvPr/>
        </p:nvPicPr>
        <p:blipFill rotWithShape="1">
          <a:blip r:embed="rId12">
            <a:extLst>
              <a:ext uri="{28A0092B-C50C-407E-A947-70E740481C1C}">
                <a14:useLocalDpi xmlns:a14="http://schemas.microsoft.com/office/drawing/2010/main" val="0"/>
              </a:ext>
            </a:extLst>
          </a:blip>
          <a:srcRect t="12299" b="6770"/>
          <a:stretch/>
        </p:blipFill>
        <p:spPr bwMode="auto">
          <a:xfrm>
            <a:off x="4492002" y="12829791"/>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6" descr="http://www.umiacs.umd.edu/sites/default/files/styles/medium/public/web-Ramani45.jpg?itok=IvQ7Uulf"/>
          <p:cNvPicPr>
            <a:picLocks noChangeAspect="1" noChangeArrowheads="1"/>
          </p:cNvPicPr>
          <p:nvPr/>
        </p:nvPicPr>
        <p:blipFill rotWithShape="1">
          <a:blip r:embed="rId13">
            <a:extLst>
              <a:ext uri="{28A0092B-C50C-407E-A947-70E740481C1C}">
                <a14:useLocalDpi xmlns:a14="http://schemas.microsoft.com/office/drawing/2010/main" val="0"/>
              </a:ext>
            </a:extLst>
          </a:blip>
          <a:srcRect t="9299" b="9770"/>
          <a:stretch/>
        </p:blipFill>
        <p:spPr bwMode="auto">
          <a:xfrm>
            <a:off x="6520648" y="12829791"/>
            <a:ext cx="1856232" cy="1502268"/>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p:cNvGrpSpPr/>
          <p:nvPr/>
        </p:nvGrpSpPr>
        <p:grpSpPr>
          <a:xfrm>
            <a:off x="573168" y="15155405"/>
            <a:ext cx="4785598" cy="531675"/>
            <a:chOff x="567903" y="6211893"/>
            <a:chExt cx="3300412" cy="366673"/>
          </a:xfrm>
        </p:grpSpPr>
        <p:sp>
          <p:nvSpPr>
            <p:cNvPr id="182" name="TextBox 181"/>
            <p:cNvSpPr txBox="1"/>
            <p:nvPr/>
          </p:nvSpPr>
          <p:spPr>
            <a:xfrm>
              <a:off x="577566" y="6211893"/>
              <a:ext cx="2440748" cy="25471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past collaborators</a:t>
              </a:r>
            </a:p>
          </p:txBody>
        </p:sp>
        <p:sp>
          <p:nvSpPr>
            <p:cNvPr id="183" name="TextBox 182"/>
            <p:cNvSpPr txBox="1"/>
            <p:nvPr/>
          </p:nvSpPr>
          <p:spPr>
            <a:xfrm>
              <a:off x="567903" y="6504275"/>
              <a:ext cx="3300412" cy="74291"/>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Collaborators from &gt; 1 year ago; titles and affiliations are from time of collaboration</a:t>
              </a:r>
            </a:p>
          </p:txBody>
        </p:sp>
      </p:grpSp>
      <p:sp>
        <p:nvSpPr>
          <p:cNvPr id="184" name="TextBox 183"/>
          <p:cNvSpPr txBox="1"/>
          <p:nvPr/>
        </p:nvSpPr>
        <p:spPr>
          <a:xfrm>
            <a:off x="434710" y="9790922"/>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Alumni</a:t>
            </a:r>
          </a:p>
        </p:txBody>
      </p:sp>
      <p:pic>
        <p:nvPicPr>
          <p:cNvPr id="185"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375" r="2593"/>
          <a:stretch/>
        </p:blipFill>
        <p:spPr bwMode="auto">
          <a:xfrm>
            <a:off x="434710" y="10170913"/>
            <a:ext cx="1860508"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7017"/>
          <a:stretch/>
        </p:blipFill>
        <p:spPr bwMode="auto">
          <a:xfrm>
            <a:off x="2454544" y="10170913"/>
            <a:ext cx="1856232"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7" name="TextBox 186"/>
          <p:cNvSpPr txBox="1"/>
          <p:nvPr/>
        </p:nvSpPr>
        <p:spPr>
          <a:xfrm>
            <a:off x="434710" y="11726985"/>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Dhruv</a:t>
            </a:r>
            <a:r>
              <a:rPr lang="en-US" sz="1050" b="1" dirty="0">
                <a:solidFill>
                  <a:srgbClr val="212830"/>
                </a:solidFill>
                <a:latin typeface="Adelle Rg" panose="02000503060000020004" pitchFamily="2" charset="0"/>
              </a:rPr>
              <a:t> Jain</a:t>
            </a:r>
          </a:p>
          <a:p>
            <a:r>
              <a:rPr lang="en-US" sz="800" dirty="0">
                <a:solidFill>
                  <a:srgbClr val="464D59"/>
                </a:solidFill>
                <a:latin typeface="Adelle Rg" panose="02000503060000020004" pitchFamily="2" charset="0"/>
              </a:rPr>
              <a:t>Summer Intern, 2014</a:t>
            </a:r>
          </a:p>
          <a:p>
            <a:r>
              <a:rPr lang="en-US" sz="800" u="sng" dirty="0" err="1">
                <a:solidFill>
                  <a:schemeClr val="accent1"/>
                </a:solidFill>
                <a:latin typeface="Adelle Rg" panose="02000503060000020004" pitchFamily="2" charset="0"/>
              </a:rPr>
              <a:t>GlassEar</a:t>
            </a:r>
            <a:endParaRPr lang="en-US" sz="800" u="sng" dirty="0">
              <a:solidFill>
                <a:schemeClr val="accent1"/>
              </a:solidFill>
              <a:latin typeface="Adelle Rg" panose="02000503060000020004" pitchFamily="2" charset="0"/>
            </a:endParaRPr>
          </a:p>
        </p:txBody>
      </p:sp>
      <p:sp>
        <p:nvSpPr>
          <p:cNvPr id="188" name="TextBox 187"/>
          <p:cNvSpPr txBox="1"/>
          <p:nvPr/>
        </p:nvSpPr>
        <p:spPr>
          <a:xfrm>
            <a:off x="2454544" y="11726985"/>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Michael </a:t>
            </a:r>
            <a:r>
              <a:rPr lang="en-US" sz="1050" b="1" dirty="0" err="1">
                <a:solidFill>
                  <a:srgbClr val="212830"/>
                </a:solidFill>
                <a:latin typeface="Adelle Rg" panose="02000503060000020004" pitchFamily="2" charset="0"/>
              </a:rPr>
              <a:t>Gubbels</a:t>
            </a:r>
            <a:endParaRPr lang="en-US" sz="1050" b="1" dirty="0">
              <a:solidFill>
                <a:srgbClr val="212830"/>
              </a:solidFill>
              <a:latin typeface="Adelle Rg" panose="02000503060000020004" pitchFamily="2" charset="0"/>
            </a:endParaRPr>
          </a:p>
          <a:p>
            <a:r>
              <a:rPr lang="en-US" sz="800" dirty="0" err="1">
                <a:solidFill>
                  <a:srgbClr val="464D59"/>
                </a:solidFill>
                <a:latin typeface="Adelle Rg" panose="02000503060000020004" pitchFamily="2" charset="0"/>
              </a:rPr>
              <a:t>iSchool</a:t>
            </a:r>
            <a:r>
              <a:rPr lang="en-US" sz="800" dirty="0">
                <a:solidFill>
                  <a:srgbClr val="464D59"/>
                </a:solidFill>
                <a:latin typeface="Adelle Rg" panose="02000503060000020004" pitchFamily="2" charset="0"/>
              </a:rPr>
              <a:t>, MS, 2013-2015</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Pixel</a:t>
            </a:r>
          </a:p>
        </p:txBody>
      </p:sp>
      <p:sp>
        <p:nvSpPr>
          <p:cNvPr id="189" name="TextBox 188"/>
          <p:cNvSpPr txBox="1"/>
          <p:nvPr/>
        </p:nvSpPr>
        <p:spPr>
          <a:xfrm>
            <a:off x="434710" y="2895600"/>
            <a:ext cx="1911964" cy="107722"/>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5 PhD, 2 MS, 4 Undergrad</a:t>
            </a:r>
          </a:p>
        </p:txBody>
      </p:sp>
      <p:pic>
        <p:nvPicPr>
          <p:cNvPr id="190" name="Picture 4"/>
          <p:cNvPicPr>
            <a:picLocks noChangeAspect="1" noChangeArrowheads="1"/>
          </p:cNvPicPr>
          <p:nvPr/>
        </p:nvPicPr>
        <p:blipFill rotWithShape="1">
          <a:blip r:embed="rId16">
            <a:extLst>
              <a:ext uri="{28A0092B-C50C-407E-A947-70E740481C1C}">
                <a14:useLocalDpi xmlns:a14="http://schemas.microsoft.com/office/drawing/2010/main" val="0"/>
              </a:ext>
            </a:extLst>
          </a:blip>
          <a:srcRect l="11146" t="1748" r="10823" b="18411"/>
          <a:stretch/>
        </p:blipFill>
        <p:spPr bwMode="auto">
          <a:xfrm>
            <a:off x="587179" y="15844389"/>
            <a:ext cx="1856232" cy="1494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 name="TextBox 190"/>
          <p:cNvSpPr txBox="1"/>
          <p:nvPr/>
        </p:nvSpPr>
        <p:spPr>
          <a:xfrm>
            <a:off x="573169" y="17362211"/>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Eric </a:t>
            </a:r>
            <a:r>
              <a:rPr lang="en-US" sz="1050" b="1" dirty="0" err="1">
                <a:solidFill>
                  <a:srgbClr val="212830"/>
                </a:solidFill>
                <a:latin typeface="Adelle Rg" panose="02000503060000020004" pitchFamily="2" charset="0"/>
              </a:rPr>
              <a:t>Hekler</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Assistant Prof, Nutrition &amp; Health</a:t>
            </a:r>
          </a:p>
          <a:p>
            <a:r>
              <a:rPr lang="en-US" sz="800" dirty="0">
                <a:solidFill>
                  <a:srgbClr val="464D59"/>
                </a:solidFill>
                <a:latin typeface="Adelle Rg" panose="02000503060000020004" pitchFamily="2" charset="0"/>
              </a:rPr>
              <a:t>Arizona State University</a:t>
            </a:r>
          </a:p>
        </p:txBody>
      </p:sp>
      <p:pic>
        <p:nvPicPr>
          <p:cNvPr id="192" name="Picture 5"/>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0056" r="2566"/>
          <a:stretch/>
        </p:blipFill>
        <p:spPr bwMode="auto">
          <a:xfrm>
            <a:off x="2615825" y="15827669"/>
            <a:ext cx="1898060"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2607013" y="1736221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Pedja Klasnja</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Michigan</a:t>
            </a:r>
          </a:p>
        </p:txBody>
      </p:sp>
      <p:pic>
        <p:nvPicPr>
          <p:cNvPr id="195" name="Picture 2" descr="https://cmsc434-f14.wikispaces.com/file/view/IMG_9704_Small2b.jpg/520111304/IMG_9704_Small2b.jpg"/>
          <p:cNvPicPr>
            <a:picLocks noChangeAspect="1" noChangeArrowheads="1"/>
          </p:cNvPicPr>
          <p:nvPr/>
        </p:nvPicPr>
        <p:blipFill rotWithShape="1">
          <a:blip r:embed="rId18">
            <a:extLst>
              <a:ext uri="{28A0092B-C50C-407E-A947-70E740481C1C}">
                <a14:useLocalDpi xmlns:a14="http://schemas.microsoft.com/office/drawing/2010/main" val="0"/>
              </a:ext>
            </a:extLst>
          </a:blip>
          <a:srcRect t="12973" r="14557" b="12973"/>
          <a:stretch/>
        </p:blipFill>
        <p:spPr bwMode="auto">
          <a:xfrm>
            <a:off x="6520648" y="3076703"/>
            <a:ext cx="1856232" cy="1511505"/>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p:cNvSpPr txBox="1"/>
          <p:nvPr/>
        </p:nvSpPr>
        <p:spPr>
          <a:xfrm>
            <a:off x="6520648" y="4624731"/>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Matt </a:t>
            </a:r>
            <a:r>
              <a:rPr lang="en-US" sz="1050" b="1" dirty="0" err="1">
                <a:solidFill>
                  <a:srgbClr val="212830"/>
                </a:solidFill>
                <a:latin typeface="Adelle Rg" panose="02000503060000020004" pitchFamily="2" charset="0"/>
              </a:rPr>
              <a:t>Mauriello</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Thermography</a:t>
            </a:r>
          </a:p>
        </p:txBody>
      </p:sp>
      <p:pic>
        <p:nvPicPr>
          <p:cNvPr id="201"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70027" y="2936135"/>
            <a:ext cx="13811" cy="13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3"/>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15497"/>
          <a:stretch/>
        </p:blipFill>
        <p:spPr bwMode="auto">
          <a:xfrm>
            <a:off x="2463356" y="5368861"/>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4"/>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2746" t="8919" r="12746" b="27303"/>
          <a:stretch/>
        </p:blipFill>
        <p:spPr bwMode="auto">
          <a:xfrm>
            <a:off x="434710" y="5368861"/>
            <a:ext cx="1856232" cy="156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 name="TextBox 204"/>
          <p:cNvSpPr txBox="1"/>
          <p:nvPr/>
        </p:nvSpPr>
        <p:spPr>
          <a:xfrm>
            <a:off x="434710" y="6974443"/>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Manaswi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Saha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06" name="TextBox 205"/>
          <p:cNvSpPr txBox="1"/>
          <p:nvPr/>
        </p:nvSpPr>
        <p:spPr>
          <a:xfrm>
            <a:off x="2463356" y="6966707"/>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Lee Stearns</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7"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5206" b="3688"/>
          <a:stretch/>
        </p:blipFill>
        <p:spPr bwMode="auto">
          <a:xfrm>
            <a:off x="4492002" y="5368860"/>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8" name="TextBox 207"/>
          <p:cNvSpPr txBox="1"/>
          <p:nvPr/>
        </p:nvSpPr>
        <p:spPr>
          <a:xfrm>
            <a:off x="4492002" y="6964912"/>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Liang He</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9" name="Picture 6"/>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3905"/>
          <a:stretch/>
        </p:blipFill>
        <p:spPr bwMode="auto">
          <a:xfrm>
            <a:off x="6520648" y="5368860"/>
            <a:ext cx="1856232" cy="1549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0" name="TextBox 209"/>
          <p:cNvSpPr txBox="1"/>
          <p:nvPr/>
        </p:nvSpPr>
        <p:spPr>
          <a:xfrm>
            <a:off x="6520648" y="6963381"/>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Seokbin</a:t>
            </a:r>
            <a:r>
              <a:rPr lang="en-US" sz="1050" b="1" dirty="0">
                <a:solidFill>
                  <a:srgbClr val="212830"/>
                </a:solidFill>
                <a:latin typeface="Adelle Rg" panose="02000503060000020004" pitchFamily="2" charset="0"/>
              </a:rPr>
              <a:t> Kang</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13" name="TextBox 21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People</a:t>
            </a:r>
          </a:p>
        </p:txBody>
      </p:sp>
      <p:pic>
        <p:nvPicPr>
          <p:cNvPr id="73"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381000" y="7537530"/>
            <a:ext cx="1876345" cy="154525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381000" y="9108068"/>
            <a:ext cx="1727913"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Ladan</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Najafizadeh</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MS Student, CS</a:t>
            </a:r>
          </a:p>
          <a:p>
            <a:r>
              <a:rPr lang="en-US" sz="800" u="sng" dirty="0">
                <a:solidFill>
                  <a:schemeClr val="accent1"/>
                </a:solidFill>
                <a:latin typeface="Adelle Rg" panose="02000503060000020004" pitchFamily="2" charset="0"/>
              </a:rPr>
              <a:t>E-Textiles</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Sidewalk</a:t>
            </a:r>
          </a:p>
        </p:txBody>
      </p:sp>
      <p:pic>
        <p:nvPicPr>
          <p:cNvPr id="75"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2463356" y="7549710"/>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6" name="TextBox 75"/>
          <p:cNvSpPr txBox="1"/>
          <p:nvPr/>
        </p:nvSpPr>
        <p:spPr>
          <a:xfrm>
            <a:off x="2463356" y="9125500"/>
            <a:ext cx="199735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Majeed</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Kazemitabaar</a:t>
            </a:r>
            <a:br>
              <a:rPr lang="en-US" sz="1050" b="1" dirty="0">
                <a:solidFill>
                  <a:srgbClr val="212830"/>
                </a:solidFill>
                <a:latin typeface="Adelle Rg" panose="02000503060000020004" pitchFamily="2" charset="0"/>
              </a:rPr>
            </a:br>
            <a:r>
              <a:rPr lang="en-US" sz="800" dirty="0">
                <a:solidFill>
                  <a:srgbClr val="464D59"/>
                </a:solidFill>
                <a:latin typeface="Adelle Rg" panose="02000503060000020004" pitchFamily="2" charset="0"/>
              </a:rPr>
              <a:t>MS Student, CS</a:t>
            </a:r>
          </a:p>
          <a:p>
            <a:r>
              <a:rPr lang="en-US" sz="800" u="sng" dirty="0" err="1">
                <a:solidFill>
                  <a:schemeClr val="accent1"/>
                </a:solidFill>
                <a:latin typeface="Adelle Rg" panose="02000503060000020004" pitchFamily="2" charset="0"/>
              </a:rPr>
              <a:t>MakerWear</a:t>
            </a:r>
            <a:endParaRPr lang="en-US" sz="800" u="sng" dirty="0">
              <a:solidFill>
                <a:schemeClr val="accent1"/>
              </a:solidFill>
              <a:latin typeface="Adelle Rg" panose="02000503060000020004" pitchFamily="2" charset="0"/>
            </a:endParaRPr>
          </a:p>
        </p:txBody>
      </p:sp>
      <p:pic>
        <p:nvPicPr>
          <p:cNvPr id="77"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b="10815"/>
          <a:stretch/>
        </p:blipFill>
        <p:spPr bwMode="auto">
          <a:xfrm>
            <a:off x="4474259" y="7577521"/>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TextBox 77"/>
          <p:cNvSpPr txBox="1"/>
          <p:nvPr/>
        </p:nvSpPr>
        <p:spPr>
          <a:xfrm>
            <a:off x="4474259" y="9200499"/>
            <a:ext cx="193268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Leyla Norooz</a:t>
            </a:r>
          </a:p>
          <a:p>
            <a:r>
              <a:rPr lang="en-US" sz="800" dirty="0">
                <a:solidFill>
                  <a:srgbClr val="464D59"/>
                </a:solidFill>
                <a:latin typeface="Adelle Rg" panose="02000503060000020004" pitchFamily="2" charset="0"/>
              </a:rPr>
              <a:t>PhD Student,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p:txBody>
      </p:sp>
    </p:spTree>
    <p:extLst>
      <p:ext uri="{BB962C8B-B14F-4D97-AF65-F5344CB8AC3E}">
        <p14:creationId xmlns:p14="http://schemas.microsoft.com/office/powerpoint/2010/main" val="397519116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147" name="Oval 14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148" name="TextBox 14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149" name="Rectangle 14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51" name="TextBox 15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52" name="TextBox 15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154" name="Picture 2" descr="C:\Users\jonf\Downloads\mhacks-05-092313.jpg"/>
          <p:cNvPicPr>
            <a:picLocks noChangeAspect="1" noChangeArrowheads="1"/>
          </p:cNvPicPr>
          <p:nvPr/>
        </p:nvPicPr>
        <p:blipFill rotWithShape="1">
          <a:blip r:embed="rId5">
            <a:extLst>
              <a:ext uri="{28A0092B-C50C-407E-A947-70E740481C1C}">
                <a14:useLocalDpi xmlns:a14="http://schemas.microsoft.com/office/drawing/2010/main" val="0"/>
              </a:ext>
            </a:extLst>
          </a:blip>
          <a:srcRect l="51416" t="19078" r="21297" b="47673"/>
          <a:stretch/>
        </p:blipFill>
        <p:spPr bwMode="auto">
          <a:xfrm>
            <a:off x="4492002" y="3446097"/>
            <a:ext cx="1856232" cy="1509106"/>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2" descr="C:\Users\jonf\Dropbox\MakeabilityLabHeadshots\KotaroHara.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3342" t="6908" r="4828" b="30277"/>
          <a:stretch/>
        </p:blipFill>
        <p:spPr bwMode="auto">
          <a:xfrm>
            <a:off x="2463356" y="3446097"/>
            <a:ext cx="1856232" cy="1509106"/>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6" name="Picture 3" descr="C:\Users\jonf\Dropbox\MakeabilityLabHeadshots\14904e3.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2416" t="5901" r="12416" b="32790"/>
          <a:stretch/>
        </p:blipFill>
        <p:spPr bwMode="auto">
          <a:xfrm>
            <a:off x="4492003" y="10545981"/>
            <a:ext cx="1849024" cy="151150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57" name="Picture 5" descr="C:\Users\jonf\Dropbox\MakeabilityLabHeadshots\RobertMoore.pn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359" t="12298" r="31" b="35"/>
          <a:stretch/>
        </p:blipFill>
        <p:spPr bwMode="auto">
          <a:xfrm>
            <a:off x="6520648" y="10545981"/>
            <a:ext cx="1853245" cy="15115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0" name="TextBox 159"/>
          <p:cNvSpPr txBox="1"/>
          <p:nvPr/>
        </p:nvSpPr>
        <p:spPr>
          <a:xfrm>
            <a:off x="2463356" y="4999799"/>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Kotaro Hara</a:t>
            </a: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Sidewalk</a:t>
            </a:r>
          </a:p>
        </p:txBody>
      </p:sp>
      <p:pic>
        <p:nvPicPr>
          <p:cNvPr id="161" name="Picture 2" descr="https://www.cs.umd.edu/%7Ejonf/JonFroehlich.png"/>
          <p:cNvPicPr>
            <a:picLocks noChangeAspect="1" noChangeArrowheads="1"/>
          </p:cNvPicPr>
          <p:nvPr/>
        </p:nvPicPr>
        <p:blipFill rotWithShape="1">
          <a:blip r:embed="rId9">
            <a:extLst>
              <a:ext uri="{28A0092B-C50C-407E-A947-70E740481C1C}">
                <a14:useLocalDpi xmlns:a14="http://schemas.microsoft.com/office/drawing/2010/main" val="0"/>
              </a:ext>
            </a:extLst>
          </a:blip>
          <a:srcRect l="15397" t="8845" r="16108" b="35194"/>
          <a:stretch/>
        </p:blipFill>
        <p:spPr bwMode="auto">
          <a:xfrm>
            <a:off x="434710" y="3440900"/>
            <a:ext cx="1856232" cy="1507465"/>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62" name="TextBox 161"/>
          <p:cNvSpPr txBox="1"/>
          <p:nvPr/>
        </p:nvSpPr>
        <p:spPr>
          <a:xfrm>
            <a:off x="4480479" y="4999799"/>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Zachary Lawrence</a:t>
            </a:r>
          </a:p>
          <a:p>
            <a:r>
              <a:rPr lang="en-US" sz="800" dirty="0">
                <a:solidFill>
                  <a:srgbClr val="464D59"/>
                </a:solidFill>
                <a:latin typeface="Adelle Rg" panose="02000503060000020004" pitchFamily="2" charset="0"/>
              </a:rPr>
              <a:t>Undergrad, </a:t>
            </a:r>
            <a:r>
              <a:rPr lang="en-US" sz="800" dirty="0" err="1">
                <a:solidFill>
                  <a:srgbClr val="464D59"/>
                </a:solidFill>
                <a:latin typeface="Adelle Rg" panose="02000503060000020004" pitchFamily="2" charset="0"/>
              </a:rPr>
              <a:t>CprE</a:t>
            </a:r>
            <a:endParaRPr lang="en-US" sz="800" dirty="0">
              <a:solidFill>
                <a:srgbClr val="464D59"/>
              </a:solidFill>
              <a:latin typeface="Adelle Rg" panose="02000503060000020004" pitchFamily="2" charset="0"/>
            </a:endParaRP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3" name="TextBox 162"/>
          <p:cNvSpPr txBox="1"/>
          <p:nvPr/>
        </p:nvSpPr>
        <p:spPr>
          <a:xfrm>
            <a:off x="4492002" y="12102053"/>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Victoria</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Le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p>
        </p:txBody>
      </p:sp>
      <p:sp>
        <p:nvSpPr>
          <p:cNvPr id="165" name="TextBox 164"/>
          <p:cNvSpPr txBox="1"/>
          <p:nvPr/>
        </p:nvSpPr>
        <p:spPr>
          <a:xfrm>
            <a:off x="6594068" y="12102053"/>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Robert</a:t>
            </a:r>
            <a:r>
              <a:rPr lang="en-US" sz="1050" dirty="0">
                <a:solidFill>
                  <a:schemeClr val="tx1">
                    <a:lumMod val="75000"/>
                    <a:lumOff val="25000"/>
                  </a:schemeClr>
                </a:solidFill>
                <a:latin typeface="Baskerville Old Face" panose="02020602080505020303" pitchFamily="18" charset="0"/>
              </a:rPr>
              <a:t> </a:t>
            </a:r>
            <a:r>
              <a:rPr lang="en-US" sz="1050" b="1" dirty="0">
                <a:solidFill>
                  <a:srgbClr val="212830"/>
                </a:solidFill>
                <a:latin typeface="Adelle Rg" panose="02000503060000020004" pitchFamily="2" charset="0"/>
              </a:rPr>
              <a:t>Moore</a:t>
            </a:r>
          </a:p>
          <a:p>
            <a:r>
              <a:rPr lang="en-US" sz="800" dirty="0">
                <a:solidFill>
                  <a:srgbClr val="464D59"/>
                </a:solidFill>
                <a:latin typeface="Adelle Rg" panose="02000503060000020004" pitchFamily="2" charset="0"/>
              </a:rPr>
              <a:t>Undergrad, CS, 2012-2013</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66" name="TextBox 165"/>
          <p:cNvSpPr txBox="1"/>
          <p:nvPr/>
        </p:nvSpPr>
        <p:spPr>
          <a:xfrm>
            <a:off x="434710" y="2971800"/>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Faculty and Grad Students</a:t>
            </a:r>
          </a:p>
        </p:txBody>
      </p:sp>
      <p:sp>
        <p:nvSpPr>
          <p:cNvPr id="167" name="TextBox 166"/>
          <p:cNvSpPr txBox="1"/>
          <p:nvPr/>
        </p:nvSpPr>
        <p:spPr>
          <a:xfrm>
            <a:off x="434710" y="12807336"/>
            <a:ext cx="3539085" cy="36933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Collaborators</a:t>
            </a:r>
          </a:p>
        </p:txBody>
      </p:sp>
      <p:sp>
        <p:nvSpPr>
          <p:cNvPr id="168" name="TextBox 167"/>
          <p:cNvSpPr txBox="1"/>
          <p:nvPr/>
        </p:nvSpPr>
        <p:spPr>
          <a:xfrm>
            <a:off x="434710" y="4999799"/>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69" name="Picture 2"/>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t="611" r="7477"/>
          <a:stretch/>
        </p:blipFill>
        <p:spPr bwMode="auto">
          <a:xfrm>
            <a:off x="434710" y="13204859"/>
            <a:ext cx="1856232" cy="1502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TextBox 169"/>
          <p:cNvSpPr txBox="1"/>
          <p:nvPr/>
        </p:nvSpPr>
        <p:spPr>
          <a:xfrm>
            <a:off x="2607013" y="14753813"/>
            <a:ext cx="1709391" cy="65402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Leah Findlater</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Touchscreen Accessibility</a:t>
            </a:r>
            <a:endParaRPr lang="en-US" sz="800" dirty="0">
              <a:solidFill>
                <a:srgbClr val="464D59"/>
              </a:solidFill>
              <a:latin typeface="Adelle Rg" panose="02000503060000020004" pitchFamily="2" charset="0"/>
            </a:endParaRPr>
          </a:p>
        </p:txBody>
      </p:sp>
      <p:sp>
        <p:nvSpPr>
          <p:cNvPr id="171" name="TextBox 170"/>
          <p:cNvSpPr txBox="1"/>
          <p:nvPr/>
        </p:nvSpPr>
        <p:spPr>
          <a:xfrm>
            <a:off x="578368" y="14753813"/>
            <a:ext cx="1911964"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David Jacobs</a:t>
            </a: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a:solidFill>
                  <a:schemeClr val="accent1"/>
                </a:solidFill>
                <a:latin typeface="Adelle Rg" panose="02000503060000020004" pitchFamily="2" charset="0"/>
              </a:rPr>
              <a:t>Sidewalk</a:t>
            </a:r>
            <a:endParaRPr lang="en-US" sz="800" dirty="0">
              <a:solidFill>
                <a:srgbClr val="464D59"/>
              </a:solidFill>
              <a:latin typeface="Adelle Rg" panose="02000503060000020004" pitchFamily="2" charset="0"/>
            </a:endParaRPr>
          </a:p>
        </p:txBody>
      </p:sp>
      <p:sp>
        <p:nvSpPr>
          <p:cNvPr id="172" name="TextBox 171"/>
          <p:cNvSpPr txBox="1"/>
          <p:nvPr/>
        </p:nvSpPr>
        <p:spPr>
          <a:xfrm>
            <a:off x="4644471" y="14753813"/>
            <a:ext cx="1709391" cy="53091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Rama </a:t>
            </a:r>
            <a:r>
              <a:rPr lang="en-US" sz="1050" b="1" dirty="0" err="1">
                <a:solidFill>
                  <a:srgbClr val="212830"/>
                </a:solidFill>
                <a:latin typeface="Adelle Rg" panose="02000503060000020004" pitchFamily="2" charset="0"/>
              </a:rPr>
              <a:t>Chellappa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CSE</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endParaRPr lang="en-US" sz="800" dirty="0">
              <a:solidFill>
                <a:srgbClr val="464D59"/>
              </a:solidFill>
              <a:latin typeface="Adelle Rg" panose="02000503060000020004" pitchFamily="2" charset="0"/>
            </a:endParaRPr>
          </a:p>
        </p:txBody>
      </p:sp>
      <p:sp>
        <p:nvSpPr>
          <p:cNvPr id="173" name="TextBox 172"/>
          <p:cNvSpPr txBox="1"/>
          <p:nvPr/>
        </p:nvSpPr>
        <p:spPr>
          <a:xfrm>
            <a:off x="6673117" y="14753813"/>
            <a:ext cx="1709391" cy="530915"/>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Ramani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Duraiswami</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Professor, CS</a:t>
            </a: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GlassEar</a:t>
            </a:r>
            <a:endParaRPr lang="en-US" sz="800" dirty="0">
              <a:solidFill>
                <a:srgbClr val="464D59"/>
              </a:solidFill>
              <a:latin typeface="Adelle Rg" panose="02000503060000020004" pitchFamily="2" charset="0"/>
            </a:endParaRPr>
          </a:p>
        </p:txBody>
      </p:sp>
      <p:pic>
        <p:nvPicPr>
          <p:cNvPr id="176" name="Picture 2" descr="https://chib.umd.edu/sites/chib.umiacs.umd.edu/files/styles/medium/public/Findlater_square.jpg?itok=3a1POBZM"/>
          <p:cNvPicPr>
            <a:picLocks noChangeAspect="1" noChangeArrowheads="1"/>
          </p:cNvPicPr>
          <p:nvPr/>
        </p:nvPicPr>
        <p:blipFill rotWithShape="1">
          <a:blip r:embed="rId11">
            <a:extLst>
              <a:ext uri="{28A0092B-C50C-407E-A947-70E740481C1C}">
                <a14:useLocalDpi xmlns:a14="http://schemas.microsoft.com/office/drawing/2010/main" val="0"/>
              </a:ext>
            </a:extLst>
          </a:blip>
          <a:srcRect t="6772" b="12297"/>
          <a:stretch/>
        </p:blipFill>
        <p:spPr bwMode="auto">
          <a:xfrm>
            <a:off x="2463356" y="13204859"/>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7" name="Picture 4" descr="https://www.umiacs.umd.edu/sites/default/files/styles/medium/public/web-Chellapa316.jpg?itok=_uczN1Qi"/>
          <p:cNvPicPr>
            <a:picLocks noChangeAspect="1" noChangeArrowheads="1"/>
          </p:cNvPicPr>
          <p:nvPr/>
        </p:nvPicPr>
        <p:blipFill rotWithShape="1">
          <a:blip r:embed="rId12">
            <a:extLst>
              <a:ext uri="{28A0092B-C50C-407E-A947-70E740481C1C}">
                <a14:useLocalDpi xmlns:a14="http://schemas.microsoft.com/office/drawing/2010/main" val="0"/>
              </a:ext>
            </a:extLst>
          </a:blip>
          <a:srcRect t="12299" b="6770"/>
          <a:stretch/>
        </p:blipFill>
        <p:spPr bwMode="auto">
          <a:xfrm>
            <a:off x="4492002" y="13204859"/>
            <a:ext cx="1856232" cy="1502268"/>
          </a:xfrm>
          <a:prstGeom prst="rect">
            <a:avLst/>
          </a:prstGeom>
          <a:noFill/>
          <a:extLst>
            <a:ext uri="{909E8E84-426E-40DD-AFC4-6F175D3DCCD1}">
              <a14:hiddenFill xmlns:a14="http://schemas.microsoft.com/office/drawing/2010/main">
                <a:solidFill>
                  <a:srgbClr val="FFFFFF"/>
                </a:solidFill>
              </a14:hiddenFill>
            </a:ext>
          </a:extLst>
        </p:spPr>
      </p:pic>
      <p:pic>
        <p:nvPicPr>
          <p:cNvPr id="178" name="Picture 6" descr="http://www.umiacs.umd.edu/sites/default/files/styles/medium/public/web-Ramani45.jpg?itok=IvQ7Uulf"/>
          <p:cNvPicPr>
            <a:picLocks noChangeAspect="1" noChangeArrowheads="1"/>
          </p:cNvPicPr>
          <p:nvPr/>
        </p:nvPicPr>
        <p:blipFill rotWithShape="1">
          <a:blip r:embed="rId13">
            <a:extLst>
              <a:ext uri="{28A0092B-C50C-407E-A947-70E740481C1C}">
                <a14:useLocalDpi xmlns:a14="http://schemas.microsoft.com/office/drawing/2010/main" val="0"/>
              </a:ext>
            </a:extLst>
          </a:blip>
          <a:srcRect t="9299" b="9770"/>
          <a:stretch/>
        </p:blipFill>
        <p:spPr bwMode="auto">
          <a:xfrm>
            <a:off x="6520648" y="13204859"/>
            <a:ext cx="1856232" cy="1502268"/>
          </a:xfrm>
          <a:prstGeom prst="rect">
            <a:avLst/>
          </a:prstGeom>
          <a:noFill/>
          <a:extLst>
            <a:ext uri="{909E8E84-426E-40DD-AFC4-6F175D3DCCD1}">
              <a14:hiddenFill xmlns:a14="http://schemas.microsoft.com/office/drawing/2010/main">
                <a:solidFill>
                  <a:srgbClr val="FFFFFF"/>
                </a:solidFill>
              </a14:hiddenFill>
            </a:ext>
          </a:extLst>
        </p:spPr>
      </p:pic>
      <p:grpSp>
        <p:nvGrpSpPr>
          <p:cNvPr id="181" name="Group 180"/>
          <p:cNvGrpSpPr/>
          <p:nvPr/>
        </p:nvGrpSpPr>
        <p:grpSpPr>
          <a:xfrm>
            <a:off x="573168" y="15530473"/>
            <a:ext cx="4785598" cy="531675"/>
            <a:chOff x="567903" y="6211893"/>
            <a:chExt cx="3300412" cy="366673"/>
          </a:xfrm>
        </p:grpSpPr>
        <p:sp>
          <p:nvSpPr>
            <p:cNvPr id="182" name="TextBox 181"/>
            <p:cNvSpPr txBox="1"/>
            <p:nvPr/>
          </p:nvSpPr>
          <p:spPr>
            <a:xfrm>
              <a:off x="577566" y="6211893"/>
              <a:ext cx="2440748" cy="25471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past collaborators</a:t>
              </a:r>
            </a:p>
          </p:txBody>
        </p:sp>
        <p:sp>
          <p:nvSpPr>
            <p:cNvPr id="183" name="TextBox 182"/>
            <p:cNvSpPr txBox="1"/>
            <p:nvPr/>
          </p:nvSpPr>
          <p:spPr>
            <a:xfrm>
              <a:off x="567903" y="6504275"/>
              <a:ext cx="3300412" cy="74291"/>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Collaborators from &gt; 1 year ago; titles and affiliations are from time of collaboration</a:t>
              </a:r>
            </a:p>
          </p:txBody>
        </p:sp>
      </p:grpSp>
      <p:sp>
        <p:nvSpPr>
          <p:cNvPr id="184" name="TextBox 183"/>
          <p:cNvSpPr txBox="1"/>
          <p:nvPr/>
        </p:nvSpPr>
        <p:spPr>
          <a:xfrm>
            <a:off x="434710" y="10165990"/>
            <a:ext cx="3539085" cy="369332"/>
          </a:xfrm>
          <a:prstGeom prst="rect">
            <a:avLst/>
          </a:prstGeom>
          <a:noFill/>
        </p:spPr>
        <p:txBody>
          <a:bodyPr wrap="square" lIns="0" rIns="0" rtlCol="0">
            <a:spAutoFit/>
          </a:bodyPr>
          <a:lstStyle/>
          <a:p>
            <a:r>
              <a:rPr lang="en-US" sz="1800" b="1" cap="small" dirty="0">
                <a:solidFill>
                  <a:srgbClr val="212830"/>
                </a:solidFill>
                <a:latin typeface="Adelle Rg" panose="02000503060000020004" pitchFamily="2" charset="0"/>
              </a:rPr>
              <a:t>Alumni</a:t>
            </a:r>
          </a:p>
        </p:txBody>
      </p:sp>
      <p:pic>
        <p:nvPicPr>
          <p:cNvPr id="185" name="Picture 2"/>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375" r="2593"/>
          <a:stretch/>
        </p:blipFill>
        <p:spPr bwMode="auto">
          <a:xfrm>
            <a:off x="434710" y="10545981"/>
            <a:ext cx="1860508"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6" name="Picture 3"/>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7017"/>
          <a:stretch/>
        </p:blipFill>
        <p:spPr bwMode="auto">
          <a:xfrm>
            <a:off x="2454544" y="10545981"/>
            <a:ext cx="1856232"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7" name="TextBox 186"/>
          <p:cNvSpPr txBox="1"/>
          <p:nvPr/>
        </p:nvSpPr>
        <p:spPr>
          <a:xfrm>
            <a:off x="434710" y="12102053"/>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Dhruv</a:t>
            </a:r>
            <a:r>
              <a:rPr lang="en-US" sz="1050" b="1" dirty="0">
                <a:solidFill>
                  <a:srgbClr val="212830"/>
                </a:solidFill>
                <a:latin typeface="Adelle Rg" panose="02000503060000020004" pitchFamily="2" charset="0"/>
              </a:rPr>
              <a:t> Jain</a:t>
            </a:r>
          </a:p>
          <a:p>
            <a:r>
              <a:rPr lang="en-US" sz="800" dirty="0">
                <a:solidFill>
                  <a:srgbClr val="464D59"/>
                </a:solidFill>
                <a:latin typeface="Adelle Rg" panose="02000503060000020004" pitchFamily="2" charset="0"/>
              </a:rPr>
              <a:t>Summer Intern, 2014</a:t>
            </a:r>
          </a:p>
          <a:p>
            <a:r>
              <a:rPr lang="en-US" sz="800" u="sng" dirty="0" err="1">
                <a:solidFill>
                  <a:schemeClr val="accent1"/>
                </a:solidFill>
                <a:latin typeface="Adelle Rg" panose="02000503060000020004" pitchFamily="2" charset="0"/>
              </a:rPr>
              <a:t>GlassEar</a:t>
            </a:r>
            <a:endParaRPr lang="en-US" sz="800" u="sng" dirty="0">
              <a:solidFill>
                <a:schemeClr val="accent1"/>
              </a:solidFill>
              <a:latin typeface="Adelle Rg" panose="02000503060000020004" pitchFamily="2" charset="0"/>
            </a:endParaRPr>
          </a:p>
        </p:txBody>
      </p:sp>
      <p:sp>
        <p:nvSpPr>
          <p:cNvPr id="188" name="TextBox 187"/>
          <p:cNvSpPr txBox="1"/>
          <p:nvPr/>
        </p:nvSpPr>
        <p:spPr>
          <a:xfrm>
            <a:off x="2454544" y="12102053"/>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Michael </a:t>
            </a:r>
            <a:r>
              <a:rPr lang="en-US" sz="1050" b="1" dirty="0" err="1">
                <a:solidFill>
                  <a:srgbClr val="212830"/>
                </a:solidFill>
                <a:latin typeface="Adelle Rg" panose="02000503060000020004" pitchFamily="2" charset="0"/>
              </a:rPr>
              <a:t>Gubbels</a:t>
            </a:r>
            <a:endParaRPr lang="en-US" sz="1050" b="1" dirty="0">
              <a:solidFill>
                <a:srgbClr val="212830"/>
              </a:solidFill>
              <a:latin typeface="Adelle Rg" panose="02000503060000020004" pitchFamily="2" charset="0"/>
            </a:endParaRPr>
          </a:p>
          <a:p>
            <a:r>
              <a:rPr lang="en-US" sz="800" dirty="0" err="1">
                <a:solidFill>
                  <a:srgbClr val="464D59"/>
                </a:solidFill>
                <a:latin typeface="Adelle Rg" panose="02000503060000020004" pitchFamily="2" charset="0"/>
              </a:rPr>
              <a:t>iSchool</a:t>
            </a:r>
            <a:r>
              <a:rPr lang="en-US" sz="800" dirty="0">
                <a:solidFill>
                  <a:srgbClr val="464D59"/>
                </a:solidFill>
                <a:latin typeface="Adelle Rg" panose="02000503060000020004" pitchFamily="2" charset="0"/>
              </a:rPr>
              <a:t>, MS, 2013-2015</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Pixel</a:t>
            </a:r>
          </a:p>
        </p:txBody>
      </p:sp>
      <p:sp>
        <p:nvSpPr>
          <p:cNvPr id="189" name="TextBox 188"/>
          <p:cNvSpPr txBox="1"/>
          <p:nvPr/>
        </p:nvSpPr>
        <p:spPr>
          <a:xfrm>
            <a:off x="434710" y="3270668"/>
            <a:ext cx="1911964" cy="107722"/>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5 PhD, 2 MS, 4 Undergrad</a:t>
            </a:r>
          </a:p>
        </p:txBody>
      </p:sp>
      <p:pic>
        <p:nvPicPr>
          <p:cNvPr id="190" name="Picture 4"/>
          <p:cNvPicPr>
            <a:picLocks noChangeAspect="1" noChangeArrowheads="1"/>
          </p:cNvPicPr>
          <p:nvPr/>
        </p:nvPicPr>
        <p:blipFill rotWithShape="1">
          <a:blip r:embed="rId16">
            <a:extLst>
              <a:ext uri="{28A0092B-C50C-407E-A947-70E740481C1C}">
                <a14:useLocalDpi xmlns:a14="http://schemas.microsoft.com/office/drawing/2010/main" val="0"/>
              </a:ext>
            </a:extLst>
          </a:blip>
          <a:srcRect l="11146" t="1748" r="10823" b="18411"/>
          <a:stretch/>
        </p:blipFill>
        <p:spPr bwMode="auto">
          <a:xfrm>
            <a:off x="587179" y="16219457"/>
            <a:ext cx="1856232" cy="1494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1" name="TextBox 190"/>
          <p:cNvSpPr txBox="1"/>
          <p:nvPr/>
        </p:nvSpPr>
        <p:spPr>
          <a:xfrm>
            <a:off x="573169" y="1833739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Eric </a:t>
            </a:r>
            <a:r>
              <a:rPr lang="en-US" sz="1050" b="1" dirty="0" err="1">
                <a:solidFill>
                  <a:srgbClr val="212830"/>
                </a:solidFill>
                <a:latin typeface="Adelle Rg" panose="02000503060000020004" pitchFamily="2" charset="0"/>
              </a:rPr>
              <a:t>Hekler</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Assistant Prof, Nutrition &amp; Health</a:t>
            </a:r>
          </a:p>
          <a:p>
            <a:r>
              <a:rPr lang="en-US" sz="800" dirty="0">
                <a:solidFill>
                  <a:srgbClr val="464D59"/>
                </a:solidFill>
                <a:latin typeface="Adelle Rg" panose="02000503060000020004" pitchFamily="2" charset="0"/>
              </a:rPr>
              <a:t>Arizona State University</a:t>
            </a:r>
          </a:p>
        </p:txBody>
      </p:sp>
      <p:pic>
        <p:nvPicPr>
          <p:cNvPr id="192" name="Picture 5"/>
          <p:cNvPicPr>
            <a:picLocks noChangeAspect="1" noChangeArrowheads="1"/>
          </p:cNvPicPr>
          <p:nvPr/>
        </p:nvPicPr>
        <p:blipFill rotWithShape="1">
          <a:blip r:embed="rId17" cstate="print">
            <a:extLst>
              <a:ext uri="{28A0092B-C50C-407E-A947-70E740481C1C}">
                <a14:useLocalDpi xmlns:a14="http://schemas.microsoft.com/office/drawing/2010/main" val="0"/>
              </a:ext>
            </a:extLst>
          </a:blip>
          <a:srcRect l="10056" r="2566"/>
          <a:stretch/>
        </p:blipFill>
        <p:spPr bwMode="auto">
          <a:xfrm>
            <a:off x="2615825" y="16202737"/>
            <a:ext cx="1898060"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3" name="TextBox 192"/>
          <p:cNvSpPr txBox="1"/>
          <p:nvPr/>
        </p:nvSpPr>
        <p:spPr>
          <a:xfrm>
            <a:off x="2607013" y="18337396"/>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Pedja Klasnja</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Michigan</a:t>
            </a:r>
          </a:p>
        </p:txBody>
      </p:sp>
      <p:pic>
        <p:nvPicPr>
          <p:cNvPr id="195" name="Picture 2" descr="https://cmsc434-f14.wikispaces.com/file/view/IMG_9704_Small2b.jpg/520111304/IMG_9704_Small2b.jpg"/>
          <p:cNvPicPr>
            <a:picLocks noChangeAspect="1" noChangeArrowheads="1"/>
          </p:cNvPicPr>
          <p:nvPr/>
        </p:nvPicPr>
        <p:blipFill rotWithShape="1">
          <a:blip r:embed="rId18">
            <a:extLst>
              <a:ext uri="{28A0092B-C50C-407E-A947-70E740481C1C}">
                <a14:useLocalDpi xmlns:a14="http://schemas.microsoft.com/office/drawing/2010/main" val="0"/>
              </a:ext>
            </a:extLst>
          </a:blip>
          <a:srcRect t="12973" r="14557" b="12973"/>
          <a:stretch/>
        </p:blipFill>
        <p:spPr bwMode="auto">
          <a:xfrm>
            <a:off x="6520648" y="3451771"/>
            <a:ext cx="1856232" cy="1511505"/>
          </a:xfrm>
          <a:prstGeom prst="rect">
            <a:avLst/>
          </a:prstGeom>
          <a:noFill/>
          <a:extLst>
            <a:ext uri="{909E8E84-426E-40DD-AFC4-6F175D3DCCD1}">
              <a14:hiddenFill xmlns:a14="http://schemas.microsoft.com/office/drawing/2010/main">
                <a:solidFill>
                  <a:srgbClr val="FFFFFF"/>
                </a:solidFill>
              </a14:hiddenFill>
            </a:ext>
          </a:extLst>
        </p:spPr>
      </p:pic>
      <p:sp>
        <p:nvSpPr>
          <p:cNvPr id="196" name="TextBox 195"/>
          <p:cNvSpPr txBox="1"/>
          <p:nvPr/>
        </p:nvSpPr>
        <p:spPr>
          <a:xfrm>
            <a:off x="6520648" y="4999799"/>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Matt </a:t>
            </a:r>
            <a:r>
              <a:rPr lang="en-US" sz="1050" b="1" dirty="0" err="1">
                <a:solidFill>
                  <a:srgbClr val="212830"/>
                </a:solidFill>
                <a:latin typeface="Adelle Rg" panose="02000503060000020004" pitchFamily="2" charset="0"/>
              </a:rPr>
              <a:t>Mauriello</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u="sng" dirty="0">
                <a:solidFill>
                  <a:schemeClr val="accent1"/>
                </a:solidFill>
                <a:latin typeface="Adelle Rg" panose="02000503060000020004" pitchFamily="2" charset="0"/>
              </a:rPr>
              <a:t>SFF</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Thermography</a:t>
            </a:r>
          </a:p>
        </p:txBody>
      </p:sp>
      <p:pic>
        <p:nvPicPr>
          <p:cNvPr id="201" name="Picture 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470027" y="3311203"/>
            <a:ext cx="13811" cy="138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2" name="Picture 3"/>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15497"/>
          <a:stretch/>
        </p:blipFill>
        <p:spPr bwMode="auto">
          <a:xfrm>
            <a:off x="2463356" y="5743929"/>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4" name="Picture 4"/>
          <p:cNvPicPr>
            <a:picLocks noChangeAspect="1" noChangeArrowheads="1"/>
          </p:cNvPicPr>
          <p:nvPr/>
        </p:nvPicPr>
        <p:blipFill rotWithShape="1">
          <a:blip r:embed="rId21" cstate="print">
            <a:extLst>
              <a:ext uri="{28A0092B-C50C-407E-A947-70E740481C1C}">
                <a14:useLocalDpi xmlns:a14="http://schemas.microsoft.com/office/drawing/2010/main" val="0"/>
              </a:ext>
            </a:extLst>
          </a:blip>
          <a:srcRect l="12746" t="8919" r="12746" b="27303"/>
          <a:stretch/>
        </p:blipFill>
        <p:spPr bwMode="auto">
          <a:xfrm>
            <a:off x="434710" y="5743929"/>
            <a:ext cx="1856232" cy="1566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5" name="TextBox 204"/>
          <p:cNvSpPr txBox="1"/>
          <p:nvPr/>
        </p:nvSpPr>
        <p:spPr>
          <a:xfrm>
            <a:off x="434710" y="7349511"/>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Manaswi</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Saha</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06" name="TextBox 205"/>
          <p:cNvSpPr txBox="1"/>
          <p:nvPr/>
        </p:nvSpPr>
        <p:spPr>
          <a:xfrm>
            <a:off x="2463356" y="7341775"/>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Lee Stearns</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7" name="Picture 5"/>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t="5206" b="3688"/>
          <a:stretch/>
        </p:blipFill>
        <p:spPr bwMode="auto">
          <a:xfrm>
            <a:off x="4492002" y="5743928"/>
            <a:ext cx="1856232" cy="15286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8" name="TextBox 207"/>
          <p:cNvSpPr txBox="1"/>
          <p:nvPr/>
        </p:nvSpPr>
        <p:spPr>
          <a:xfrm>
            <a:off x="4492002" y="7339980"/>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Liang He</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pic>
        <p:nvPicPr>
          <p:cNvPr id="209" name="Picture 6"/>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t="13905"/>
          <a:stretch/>
        </p:blipFill>
        <p:spPr bwMode="auto">
          <a:xfrm>
            <a:off x="6520648" y="5743928"/>
            <a:ext cx="1856232" cy="1549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0" name="TextBox 209"/>
          <p:cNvSpPr txBox="1"/>
          <p:nvPr/>
        </p:nvSpPr>
        <p:spPr>
          <a:xfrm>
            <a:off x="6520648" y="7338449"/>
            <a:ext cx="191196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Seokbin</a:t>
            </a:r>
            <a:r>
              <a:rPr lang="en-US" sz="1050" b="1" dirty="0">
                <a:solidFill>
                  <a:srgbClr val="212830"/>
                </a:solidFill>
                <a:latin typeface="Adelle Rg" panose="02000503060000020004" pitchFamily="2" charset="0"/>
              </a:rPr>
              <a:t> Kang</a:t>
            </a:r>
          </a:p>
          <a:p>
            <a:r>
              <a:rPr lang="en-US" sz="800" dirty="0">
                <a:solidFill>
                  <a:srgbClr val="464D59"/>
                </a:solidFill>
                <a:latin typeface="Adelle Rg" panose="02000503060000020004" pitchFamily="2" charset="0"/>
              </a:rPr>
              <a:t>PhD Student, CS</a:t>
            </a:r>
          </a:p>
          <a:p>
            <a:r>
              <a:rPr lang="en-US" sz="800" dirty="0">
                <a:solidFill>
                  <a:srgbClr val="464D59"/>
                </a:solidFill>
                <a:latin typeface="Adelle Rg" panose="02000503060000020004" pitchFamily="2" charset="0"/>
              </a:rPr>
              <a:t>University of Maryland</a:t>
            </a:r>
          </a:p>
        </p:txBody>
      </p:sp>
      <p:sp>
        <p:nvSpPr>
          <p:cNvPr id="213" name="TextBox 21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People</a:t>
            </a:r>
          </a:p>
        </p:txBody>
      </p:sp>
      <p:pic>
        <p:nvPicPr>
          <p:cNvPr id="73"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381000" y="7912598"/>
            <a:ext cx="1876345" cy="1545251"/>
          </a:xfrm>
          <a:prstGeom prst="rect">
            <a:avLst/>
          </a:prstGeom>
          <a:noFill/>
          <a:extLst>
            <a:ext uri="{909E8E84-426E-40DD-AFC4-6F175D3DCCD1}">
              <a14:hiddenFill xmlns:a14="http://schemas.microsoft.com/office/drawing/2010/main">
                <a:solidFill>
                  <a:srgbClr val="FFFFFF"/>
                </a:solidFill>
              </a14:hiddenFill>
            </a:ext>
          </a:extLst>
        </p:spPr>
      </p:pic>
      <p:sp>
        <p:nvSpPr>
          <p:cNvPr id="74" name="TextBox 73"/>
          <p:cNvSpPr txBox="1"/>
          <p:nvPr/>
        </p:nvSpPr>
        <p:spPr>
          <a:xfrm>
            <a:off x="381000" y="9483136"/>
            <a:ext cx="1727913"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Ladan</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Najafizadeh</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MS Student, CS</a:t>
            </a:r>
          </a:p>
          <a:p>
            <a:r>
              <a:rPr lang="en-US" sz="800" u="sng" dirty="0">
                <a:solidFill>
                  <a:schemeClr val="accent1"/>
                </a:solidFill>
                <a:latin typeface="Adelle Rg" panose="02000503060000020004" pitchFamily="2" charset="0"/>
              </a:rPr>
              <a:t>E-Textiles</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Sidewalk</a:t>
            </a:r>
          </a:p>
        </p:txBody>
      </p:sp>
      <p:pic>
        <p:nvPicPr>
          <p:cNvPr id="75"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2463356" y="7924778"/>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6" name="TextBox 75"/>
          <p:cNvSpPr txBox="1"/>
          <p:nvPr/>
        </p:nvSpPr>
        <p:spPr>
          <a:xfrm>
            <a:off x="2463356" y="9500568"/>
            <a:ext cx="1997354" cy="407804"/>
          </a:xfrm>
          <a:prstGeom prst="rect">
            <a:avLst/>
          </a:prstGeom>
          <a:noFill/>
        </p:spPr>
        <p:txBody>
          <a:bodyPr wrap="square" lIns="0" tIns="0" rIns="0" bIns="0" rtlCol="0">
            <a:spAutoFit/>
          </a:bodyPr>
          <a:lstStyle/>
          <a:p>
            <a:r>
              <a:rPr lang="en-US" sz="1050" b="1" dirty="0" err="1">
                <a:solidFill>
                  <a:srgbClr val="212830"/>
                </a:solidFill>
                <a:latin typeface="Adelle Rg" panose="02000503060000020004" pitchFamily="2" charset="0"/>
              </a:rPr>
              <a:t>Majeed</a:t>
            </a:r>
            <a:r>
              <a:rPr lang="en-US" sz="1050" b="1" dirty="0">
                <a:solidFill>
                  <a:srgbClr val="212830"/>
                </a:solidFill>
                <a:latin typeface="Adelle Rg" panose="02000503060000020004" pitchFamily="2" charset="0"/>
              </a:rPr>
              <a:t> </a:t>
            </a:r>
            <a:r>
              <a:rPr lang="en-US" sz="1050" b="1" dirty="0" err="1">
                <a:solidFill>
                  <a:srgbClr val="212830"/>
                </a:solidFill>
                <a:latin typeface="Adelle Rg" panose="02000503060000020004" pitchFamily="2" charset="0"/>
              </a:rPr>
              <a:t>Kazemitabaar</a:t>
            </a:r>
            <a:br>
              <a:rPr lang="en-US" sz="1050" b="1" dirty="0">
                <a:solidFill>
                  <a:srgbClr val="212830"/>
                </a:solidFill>
                <a:latin typeface="Adelle Rg" panose="02000503060000020004" pitchFamily="2" charset="0"/>
              </a:rPr>
            </a:br>
            <a:r>
              <a:rPr lang="en-US" sz="800" dirty="0">
                <a:solidFill>
                  <a:srgbClr val="464D59"/>
                </a:solidFill>
                <a:latin typeface="Adelle Rg" panose="02000503060000020004" pitchFamily="2" charset="0"/>
              </a:rPr>
              <a:t>MS Student, CS</a:t>
            </a:r>
          </a:p>
          <a:p>
            <a:r>
              <a:rPr lang="en-US" sz="800" u="sng" dirty="0" err="1">
                <a:solidFill>
                  <a:schemeClr val="accent1"/>
                </a:solidFill>
                <a:latin typeface="Adelle Rg" panose="02000503060000020004" pitchFamily="2" charset="0"/>
              </a:rPr>
              <a:t>MakerWear</a:t>
            </a:r>
            <a:endParaRPr lang="en-US" sz="800" u="sng" dirty="0">
              <a:solidFill>
                <a:schemeClr val="accent1"/>
              </a:solidFill>
              <a:latin typeface="Adelle Rg" panose="02000503060000020004" pitchFamily="2" charset="0"/>
            </a:endParaRPr>
          </a:p>
        </p:txBody>
      </p:sp>
      <p:pic>
        <p:nvPicPr>
          <p:cNvPr id="77" name="Picture 7"/>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b="10815"/>
          <a:stretch/>
        </p:blipFill>
        <p:spPr bwMode="auto">
          <a:xfrm>
            <a:off x="4474259" y="7952589"/>
            <a:ext cx="1876345" cy="1545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8" name="TextBox 77"/>
          <p:cNvSpPr txBox="1"/>
          <p:nvPr/>
        </p:nvSpPr>
        <p:spPr>
          <a:xfrm>
            <a:off x="4474259" y="9575567"/>
            <a:ext cx="193268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Leyla Norooz</a:t>
            </a:r>
          </a:p>
          <a:p>
            <a:r>
              <a:rPr lang="en-US" sz="800" dirty="0">
                <a:solidFill>
                  <a:srgbClr val="464D59"/>
                </a:solidFill>
                <a:latin typeface="Adelle Rg" panose="02000503060000020004" pitchFamily="2" charset="0"/>
              </a:rPr>
              <a:t>PhD Student,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p:txBody>
      </p:sp>
      <p:sp>
        <p:nvSpPr>
          <p:cNvPr id="2" name="TextBox 1"/>
          <p:cNvSpPr txBox="1"/>
          <p:nvPr/>
        </p:nvSpPr>
        <p:spPr>
          <a:xfrm>
            <a:off x="322914" y="2567429"/>
            <a:ext cx="6789770" cy="276999"/>
          </a:xfrm>
          <a:prstGeom prst="rect">
            <a:avLst/>
          </a:prstGeom>
          <a:noFill/>
        </p:spPr>
        <p:txBody>
          <a:bodyPr wrap="square" rtlCol="0">
            <a:spAutoFit/>
          </a:bodyPr>
          <a:lstStyle/>
          <a:p>
            <a:r>
              <a:rPr lang="en-US" sz="1200" dirty="0">
                <a:solidFill>
                  <a:schemeClr val="tx1">
                    <a:lumMod val="65000"/>
                    <a:lumOff val="35000"/>
                  </a:schemeClr>
                </a:solidFill>
                <a:latin typeface="Adelle" panose="02000503000000020004" pitchFamily="2" charset="0"/>
              </a:rPr>
              <a:t>Faculty and Grad Students | Alumni | Collaborators | Past Collaborators</a:t>
            </a:r>
          </a:p>
        </p:txBody>
      </p:sp>
    </p:spTree>
    <p:extLst>
      <p:ext uri="{BB962C8B-B14F-4D97-AF65-F5344CB8AC3E}">
        <p14:creationId xmlns:p14="http://schemas.microsoft.com/office/powerpoint/2010/main" val="42660159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News Listing</a:t>
            </a:r>
          </a:p>
        </p:txBody>
      </p:sp>
    </p:spTree>
    <p:extLst>
      <p:ext uri="{BB962C8B-B14F-4D97-AF65-F5344CB8AC3E}">
        <p14:creationId xmlns:p14="http://schemas.microsoft.com/office/powerpoint/2010/main" val="144436378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25" name="TextBox 24"/>
          <p:cNvSpPr txBox="1"/>
          <p:nvPr/>
        </p:nvSpPr>
        <p:spPr>
          <a:xfrm>
            <a:off x="2607013" y="14753813"/>
            <a:ext cx="1709391" cy="654025"/>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Leah Findlater</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Maryland</a:t>
            </a:r>
          </a:p>
          <a:p>
            <a:r>
              <a:rPr lang="en-US" sz="800" u="sng" dirty="0" err="1">
                <a:solidFill>
                  <a:schemeClr val="accent1"/>
                </a:solidFill>
                <a:latin typeface="Adelle Rg" panose="02000503060000020004" pitchFamily="2" charset="0"/>
              </a:rPr>
              <a:t>HandSight</a:t>
            </a:r>
            <a:r>
              <a:rPr lang="en-US" sz="800" dirty="0">
                <a:solidFill>
                  <a:schemeClr val="accent1"/>
                </a:solidFill>
                <a:latin typeface="Adelle Rg" panose="02000503060000020004" pitchFamily="2" charset="0"/>
              </a:rPr>
              <a:t>, </a:t>
            </a:r>
            <a:r>
              <a:rPr lang="en-US" sz="800" u="sng" dirty="0">
                <a:solidFill>
                  <a:schemeClr val="accent1"/>
                </a:solidFill>
                <a:latin typeface="Adelle Rg" panose="02000503060000020004" pitchFamily="2" charset="0"/>
              </a:rPr>
              <a:t>Touchscreen Accessibility</a:t>
            </a:r>
            <a:endParaRPr lang="en-US" sz="800" dirty="0">
              <a:solidFill>
                <a:srgbClr val="464D59"/>
              </a:solidFill>
              <a:latin typeface="Adelle Rg" panose="02000503060000020004" pitchFamily="2" charset="0"/>
            </a:endParaRPr>
          </a:p>
        </p:txBody>
      </p:sp>
      <p:grpSp>
        <p:nvGrpSpPr>
          <p:cNvPr id="32" name="Group 31"/>
          <p:cNvGrpSpPr/>
          <p:nvPr/>
        </p:nvGrpSpPr>
        <p:grpSpPr>
          <a:xfrm>
            <a:off x="573168" y="15530473"/>
            <a:ext cx="4785598" cy="531675"/>
            <a:chOff x="567903" y="6211893"/>
            <a:chExt cx="3300412" cy="366673"/>
          </a:xfrm>
        </p:grpSpPr>
        <p:sp>
          <p:nvSpPr>
            <p:cNvPr id="33" name="TextBox 32"/>
            <p:cNvSpPr txBox="1"/>
            <p:nvPr/>
          </p:nvSpPr>
          <p:spPr>
            <a:xfrm>
              <a:off x="577566" y="6211893"/>
              <a:ext cx="2440748" cy="254712"/>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1800" dirty="0"/>
                <a:t>past collaborators</a:t>
              </a:r>
            </a:p>
          </p:txBody>
        </p:sp>
        <p:sp>
          <p:nvSpPr>
            <p:cNvPr id="34" name="TextBox 33"/>
            <p:cNvSpPr txBox="1"/>
            <p:nvPr/>
          </p:nvSpPr>
          <p:spPr>
            <a:xfrm>
              <a:off x="567903" y="6504275"/>
              <a:ext cx="3300412" cy="74291"/>
            </a:xfrm>
            <a:prstGeom prst="rect">
              <a:avLst/>
            </a:prstGeom>
            <a:noFill/>
          </p:spPr>
          <p:txBody>
            <a:bodyPr wrap="square" lIns="0" tIns="0" rIns="0" bIns="0" rtlCol="0">
              <a:spAutoFit/>
            </a:bodyPr>
            <a:lstStyle/>
            <a:p>
              <a:r>
                <a:rPr lang="en-US" sz="700" dirty="0">
                  <a:solidFill>
                    <a:srgbClr val="464D59"/>
                  </a:solidFill>
                  <a:latin typeface="Adelle Rg" panose="02000503060000020004" pitchFamily="2" charset="0"/>
                </a:rPr>
                <a:t>Collaborators from &gt; 1 year ago; titles and affiliations are from time of collaboration</a:t>
              </a:r>
            </a:p>
          </p:txBody>
        </p:sp>
      </p:grpSp>
      <p:pic>
        <p:nvPicPr>
          <p:cNvPr id="41"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1146" t="1748" r="10823" b="18411"/>
          <a:stretch/>
        </p:blipFill>
        <p:spPr bwMode="auto">
          <a:xfrm>
            <a:off x="587179" y="16219457"/>
            <a:ext cx="1856232" cy="14947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TextBox 41"/>
          <p:cNvSpPr txBox="1"/>
          <p:nvPr/>
        </p:nvSpPr>
        <p:spPr>
          <a:xfrm>
            <a:off x="573169" y="1833739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Eric </a:t>
            </a:r>
            <a:r>
              <a:rPr lang="en-US" sz="1050" b="1" dirty="0" err="1">
                <a:solidFill>
                  <a:srgbClr val="212830"/>
                </a:solidFill>
                <a:latin typeface="Adelle Rg" panose="02000503060000020004" pitchFamily="2" charset="0"/>
              </a:rPr>
              <a:t>Hekler</a:t>
            </a:r>
            <a:endParaRPr lang="en-US" sz="1050" b="1" dirty="0">
              <a:solidFill>
                <a:srgbClr val="212830"/>
              </a:solidFill>
              <a:latin typeface="Adelle Rg" panose="02000503060000020004" pitchFamily="2" charset="0"/>
            </a:endParaRPr>
          </a:p>
          <a:p>
            <a:r>
              <a:rPr lang="en-US" sz="800" dirty="0">
                <a:solidFill>
                  <a:srgbClr val="464D59"/>
                </a:solidFill>
                <a:latin typeface="Adelle Rg" panose="02000503060000020004" pitchFamily="2" charset="0"/>
              </a:rPr>
              <a:t>Assistant Prof, Nutrition &amp; Health</a:t>
            </a:r>
          </a:p>
          <a:p>
            <a:r>
              <a:rPr lang="en-US" sz="800" dirty="0">
                <a:solidFill>
                  <a:srgbClr val="464D59"/>
                </a:solidFill>
                <a:latin typeface="Adelle Rg" panose="02000503060000020004" pitchFamily="2" charset="0"/>
              </a:rPr>
              <a:t>Arizona State University</a:t>
            </a:r>
          </a:p>
        </p:txBody>
      </p:sp>
      <p:pic>
        <p:nvPicPr>
          <p:cNvPr id="43" name="Picture 5"/>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0056" r="2566"/>
          <a:stretch/>
        </p:blipFill>
        <p:spPr bwMode="auto">
          <a:xfrm>
            <a:off x="2615825" y="16202737"/>
            <a:ext cx="1898060" cy="1511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TextBox 43"/>
          <p:cNvSpPr txBox="1"/>
          <p:nvPr/>
        </p:nvSpPr>
        <p:spPr>
          <a:xfrm>
            <a:off x="2607013" y="18337396"/>
            <a:ext cx="1709391"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Pedja Klasnja</a:t>
            </a:r>
          </a:p>
          <a:p>
            <a:r>
              <a:rPr lang="en-US" sz="800" dirty="0">
                <a:solidFill>
                  <a:srgbClr val="464D59"/>
                </a:solidFill>
                <a:latin typeface="Adelle Rg" panose="02000503060000020004" pitchFamily="2" charset="0"/>
              </a:rPr>
              <a:t>Assistant Prof, </a:t>
            </a:r>
            <a:r>
              <a:rPr lang="en-US" sz="800" dirty="0" err="1">
                <a:solidFill>
                  <a:srgbClr val="464D59"/>
                </a:solidFill>
                <a:latin typeface="Adelle Rg" panose="02000503060000020004" pitchFamily="2" charset="0"/>
              </a:rPr>
              <a:t>iSchool</a:t>
            </a:r>
            <a:endParaRPr lang="en-US" sz="800" dirty="0">
              <a:solidFill>
                <a:srgbClr val="464D59"/>
              </a:solidFill>
              <a:latin typeface="Adelle Rg" panose="02000503060000020004" pitchFamily="2" charset="0"/>
            </a:endParaRPr>
          </a:p>
          <a:p>
            <a:r>
              <a:rPr lang="en-US" sz="800" dirty="0">
                <a:solidFill>
                  <a:srgbClr val="464D59"/>
                </a:solidFill>
                <a:latin typeface="Adelle Rg" panose="02000503060000020004" pitchFamily="2" charset="0"/>
              </a:rPr>
              <a:t>University of Michigan</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pic>
        <p:nvPicPr>
          <p:cNvPr id="64" name="Picture 63"/>
          <p:cNvPicPr>
            <a:picLocks noChangeAspect="1"/>
          </p:cNvPicPr>
          <p:nvPr/>
        </p:nvPicPr>
        <p:blipFill rotWithShape="1">
          <a:blip r:embed="rId7"/>
          <a:srcRect t="4507" b="7995"/>
          <a:stretch/>
        </p:blipFill>
        <p:spPr>
          <a:xfrm>
            <a:off x="587179" y="3083954"/>
            <a:ext cx="7713371" cy="1241111"/>
          </a:xfrm>
          <a:prstGeom prst="rect">
            <a:avLst/>
          </a:prstGeom>
        </p:spPr>
      </p:pic>
      <p:pic>
        <p:nvPicPr>
          <p:cNvPr id="65" name="Picture 64"/>
          <p:cNvPicPr>
            <a:picLocks noChangeAspect="1"/>
          </p:cNvPicPr>
          <p:nvPr/>
        </p:nvPicPr>
        <p:blipFill rotWithShape="1">
          <a:blip r:embed="rId7"/>
          <a:srcRect t="4507" b="7995"/>
          <a:stretch/>
        </p:blipFill>
        <p:spPr>
          <a:xfrm>
            <a:off x="587179" y="4803038"/>
            <a:ext cx="7713371" cy="1241111"/>
          </a:xfrm>
          <a:prstGeom prst="rect">
            <a:avLst/>
          </a:prstGeom>
        </p:spPr>
      </p:pic>
      <p:pic>
        <p:nvPicPr>
          <p:cNvPr id="66" name="Picture 65"/>
          <p:cNvPicPr>
            <a:picLocks noChangeAspect="1"/>
          </p:cNvPicPr>
          <p:nvPr/>
        </p:nvPicPr>
        <p:blipFill rotWithShape="1">
          <a:blip r:embed="rId7"/>
          <a:srcRect t="4507" b="7995"/>
          <a:stretch/>
        </p:blipFill>
        <p:spPr>
          <a:xfrm>
            <a:off x="587179" y="6522122"/>
            <a:ext cx="7713371" cy="1241111"/>
          </a:xfrm>
          <a:prstGeom prst="rect">
            <a:avLst/>
          </a:prstGeom>
        </p:spPr>
      </p:pic>
      <p:pic>
        <p:nvPicPr>
          <p:cNvPr id="67" name="Picture 66"/>
          <p:cNvPicPr>
            <a:picLocks noChangeAspect="1"/>
          </p:cNvPicPr>
          <p:nvPr/>
        </p:nvPicPr>
        <p:blipFill rotWithShape="1">
          <a:blip r:embed="rId7"/>
          <a:srcRect t="4507" b="7995"/>
          <a:stretch/>
        </p:blipFill>
        <p:spPr>
          <a:xfrm>
            <a:off x="587178" y="8241206"/>
            <a:ext cx="7713371" cy="1241111"/>
          </a:xfrm>
          <a:prstGeom prst="rect">
            <a:avLst/>
          </a:prstGeom>
        </p:spPr>
      </p:pic>
      <p:pic>
        <p:nvPicPr>
          <p:cNvPr id="68" name="Picture 67"/>
          <p:cNvPicPr>
            <a:picLocks noChangeAspect="1"/>
          </p:cNvPicPr>
          <p:nvPr/>
        </p:nvPicPr>
        <p:blipFill rotWithShape="1">
          <a:blip r:embed="rId7"/>
          <a:srcRect t="4507" b="7995"/>
          <a:stretch/>
        </p:blipFill>
        <p:spPr>
          <a:xfrm>
            <a:off x="587178" y="9960289"/>
            <a:ext cx="7713371" cy="1241111"/>
          </a:xfrm>
          <a:prstGeom prst="rect">
            <a:avLst/>
          </a:prstGeom>
        </p:spPr>
      </p:pic>
    </p:spTree>
    <p:extLst>
      <p:ext uri="{BB962C8B-B14F-4D97-AF65-F5344CB8AC3E}">
        <p14:creationId xmlns:p14="http://schemas.microsoft.com/office/powerpoint/2010/main" val="41594824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grpSp>
        <p:nvGrpSpPr>
          <p:cNvPr id="2" name="Group 1">
            <a:extLst>
              <a:ext uri="{FF2B5EF4-FFF2-40B4-BE49-F238E27FC236}">
                <a16:creationId xmlns:a16="http://schemas.microsoft.com/office/drawing/2014/main" id="{A66E4845-33ED-4BA9-AED1-2FACD6876210}"/>
              </a:ext>
            </a:extLst>
          </p:cNvPr>
          <p:cNvGrpSpPr/>
          <p:nvPr/>
        </p:nvGrpSpPr>
        <p:grpSpPr>
          <a:xfrm>
            <a:off x="1843904" y="3138808"/>
            <a:ext cx="7284019" cy="1343762"/>
            <a:chOff x="683418" y="2895600"/>
            <a:chExt cx="7427722" cy="1343762"/>
          </a:xfrm>
        </p:grpSpPr>
        <p:grpSp>
          <p:nvGrpSpPr>
            <p:cNvPr id="13" name="Group 12">
              <a:extLst>
                <a:ext uri="{FF2B5EF4-FFF2-40B4-BE49-F238E27FC236}">
                  <a16:creationId xmlns:a16="http://schemas.microsoft.com/office/drawing/2014/main" id="{7D2F3172-DBAA-4595-AAD5-0F57689FDC56}"/>
                </a:ext>
              </a:extLst>
            </p:cNvPr>
            <p:cNvGrpSpPr/>
            <p:nvPr/>
          </p:nvGrpSpPr>
          <p:grpSpPr>
            <a:xfrm>
              <a:off x="2429654" y="2895600"/>
              <a:ext cx="5681486" cy="1343762"/>
              <a:chOff x="2356722" y="3033725"/>
              <a:chExt cx="6214110" cy="1476001"/>
            </a:xfrm>
          </p:grpSpPr>
          <p:sp>
            <p:nvSpPr>
              <p:cNvPr id="3" name="TextBox 2"/>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12" name="TextBox 11"/>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27" name="TextBox 26"/>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16" name="Picture 15">
              <a:extLst>
                <a:ext uri="{FF2B5EF4-FFF2-40B4-BE49-F238E27FC236}">
                  <a16:creationId xmlns:a16="http://schemas.microsoft.com/office/drawing/2014/main" id="{F501DBCE-1C2C-40C3-BC23-4B75373655A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sp>
        <p:nvSpPr>
          <p:cNvPr id="14" name="TextBox 13">
            <a:extLst>
              <a:ext uri="{FF2B5EF4-FFF2-40B4-BE49-F238E27FC236}">
                <a16:creationId xmlns:a16="http://schemas.microsoft.com/office/drawing/2014/main" id="{9D637AC7-6FC0-4B48-9F63-510343A41B39}"/>
              </a:ext>
            </a:extLst>
          </p:cNvPr>
          <p:cNvSpPr txBox="1"/>
          <p:nvPr/>
        </p:nvSpPr>
        <p:spPr>
          <a:xfrm>
            <a:off x="2362200" y="5105400"/>
            <a:ext cx="1066800" cy="598497"/>
          </a:xfrm>
          <a:prstGeom prst="rect">
            <a:avLst/>
          </a:prstGeom>
          <a:noFill/>
        </p:spPr>
        <p:txBody>
          <a:bodyPr wrap="square" rtlCol="0">
            <a:spAutoFit/>
          </a:bodyPr>
          <a:lstStyle/>
          <a:p>
            <a:endParaRPr lang="en-US">
              <a:latin typeface="Raleway" panose="020B0503030101060003"/>
            </a:endParaRPr>
          </a:p>
        </p:txBody>
      </p:sp>
      <p:grpSp>
        <p:nvGrpSpPr>
          <p:cNvPr id="20" name="Group 19">
            <a:extLst>
              <a:ext uri="{FF2B5EF4-FFF2-40B4-BE49-F238E27FC236}">
                <a16:creationId xmlns:a16="http://schemas.microsoft.com/office/drawing/2014/main" id="{9DC3E3B7-BD89-46C5-B980-6C4C76FE733A}"/>
              </a:ext>
            </a:extLst>
          </p:cNvPr>
          <p:cNvGrpSpPr/>
          <p:nvPr/>
        </p:nvGrpSpPr>
        <p:grpSpPr>
          <a:xfrm>
            <a:off x="1912144" y="4968981"/>
            <a:ext cx="7284019" cy="1343762"/>
            <a:chOff x="683418" y="2895600"/>
            <a:chExt cx="7427722" cy="1343762"/>
          </a:xfrm>
        </p:grpSpPr>
        <p:grpSp>
          <p:nvGrpSpPr>
            <p:cNvPr id="21" name="Group 20">
              <a:extLst>
                <a:ext uri="{FF2B5EF4-FFF2-40B4-BE49-F238E27FC236}">
                  <a16:creationId xmlns:a16="http://schemas.microsoft.com/office/drawing/2014/main" id="{88EE8A14-8F07-4564-82B6-10353CC72FB7}"/>
                </a:ext>
              </a:extLst>
            </p:cNvPr>
            <p:cNvGrpSpPr/>
            <p:nvPr/>
          </p:nvGrpSpPr>
          <p:grpSpPr>
            <a:xfrm>
              <a:off x="2429654" y="2895600"/>
              <a:ext cx="5681486" cy="1343762"/>
              <a:chOff x="2356722" y="3033725"/>
              <a:chExt cx="6214110" cy="1476001"/>
            </a:xfrm>
          </p:grpSpPr>
          <p:sp>
            <p:nvSpPr>
              <p:cNvPr id="23" name="TextBox 22">
                <a:extLst>
                  <a:ext uri="{FF2B5EF4-FFF2-40B4-BE49-F238E27FC236}">
                    <a16:creationId xmlns:a16="http://schemas.microsoft.com/office/drawing/2014/main" id="{99E744A4-27F1-40EB-B4A8-73DBAF80F2BB}"/>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24" name="TextBox 23">
                <a:extLst>
                  <a:ext uri="{FF2B5EF4-FFF2-40B4-BE49-F238E27FC236}">
                    <a16:creationId xmlns:a16="http://schemas.microsoft.com/office/drawing/2014/main" id="{A1CA14DD-14EE-46AA-AE7F-71E80A0FBFDC}"/>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25" name="TextBox 24">
                <a:extLst>
                  <a:ext uri="{FF2B5EF4-FFF2-40B4-BE49-F238E27FC236}">
                    <a16:creationId xmlns:a16="http://schemas.microsoft.com/office/drawing/2014/main" id="{84705115-333E-483B-BB30-0641F8D762D6}"/>
                  </a:ext>
                </a:extLst>
              </p:cNvPr>
              <p:cNvSpPr txBox="1"/>
              <p:nvPr/>
            </p:nvSpPr>
            <p:spPr>
              <a:xfrm>
                <a:off x="2376573" y="3670097"/>
                <a:ext cx="2756041" cy="304258"/>
              </a:xfrm>
              <a:prstGeom prst="rect">
                <a:avLst/>
              </a:prstGeom>
              <a:noFill/>
            </p:spPr>
            <p:txBody>
              <a:bodyPr wrap="square" rtlCol="0">
                <a:spAutoFit/>
              </a:bodyPr>
              <a:lstStyle/>
              <a:p>
                <a:r>
                  <a:rPr lang="en-US" sz="1200" b="1" u="sng" dirty="0">
                    <a:solidFill>
                      <a:srgbClr val="7F7F7F"/>
                    </a:solidFill>
                    <a:latin typeface="Segoe UI" panose="020B0502040204020203" pitchFamily="34" charset="0"/>
                    <a:cs typeface="Segoe UI" panose="020B0502040204020203" pitchFamily="34" charset="0"/>
                  </a:rPr>
                  <a:t>Jon Froehlich</a:t>
                </a:r>
                <a:r>
                  <a:rPr lang="en-US" sz="1200" b="1" dirty="0">
                    <a:solidFill>
                      <a:srgbClr val="7F7F7F"/>
                    </a:solidFill>
                    <a:latin typeface="Segoe UI" panose="020B0502040204020203" pitchFamily="34" charset="0"/>
                    <a:cs typeface="Segoe UI" panose="020B0502040204020203" pitchFamily="34" charset="0"/>
                  </a:rPr>
                  <a:t> – 14 hours ago</a:t>
                </a:r>
              </a:p>
            </p:txBody>
          </p:sp>
        </p:grpSp>
        <p:pic>
          <p:nvPicPr>
            <p:cNvPr id="22" name="Picture 21">
              <a:extLst>
                <a:ext uri="{FF2B5EF4-FFF2-40B4-BE49-F238E27FC236}">
                  <a16:creationId xmlns:a16="http://schemas.microsoft.com/office/drawing/2014/main" id="{98A38C6B-DDD3-46FD-AF68-8E7CC21C20B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grpSp>
        <p:nvGrpSpPr>
          <p:cNvPr id="26" name="Group 25">
            <a:extLst>
              <a:ext uri="{FF2B5EF4-FFF2-40B4-BE49-F238E27FC236}">
                <a16:creationId xmlns:a16="http://schemas.microsoft.com/office/drawing/2014/main" id="{2186E974-3ABA-4A41-9B99-EC3152760B01}"/>
              </a:ext>
            </a:extLst>
          </p:cNvPr>
          <p:cNvGrpSpPr/>
          <p:nvPr/>
        </p:nvGrpSpPr>
        <p:grpSpPr>
          <a:xfrm>
            <a:off x="1912144" y="6794888"/>
            <a:ext cx="7284019" cy="1343762"/>
            <a:chOff x="683418" y="2895600"/>
            <a:chExt cx="7427722" cy="1343762"/>
          </a:xfrm>
        </p:grpSpPr>
        <p:grpSp>
          <p:nvGrpSpPr>
            <p:cNvPr id="28" name="Group 27">
              <a:extLst>
                <a:ext uri="{FF2B5EF4-FFF2-40B4-BE49-F238E27FC236}">
                  <a16:creationId xmlns:a16="http://schemas.microsoft.com/office/drawing/2014/main" id="{674F55AE-0960-45E8-949F-DF590CC37E55}"/>
                </a:ext>
              </a:extLst>
            </p:cNvPr>
            <p:cNvGrpSpPr/>
            <p:nvPr/>
          </p:nvGrpSpPr>
          <p:grpSpPr>
            <a:xfrm>
              <a:off x="2429654" y="2895600"/>
              <a:ext cx="5681486" cy="1343762"/>
              <a:chOff x="2356722" y="3033725"/>
              <a:chExt cx="6214110" cy="1476001"/>
            </a:xfrm>
          </p:grpSpPr>
          <p:sp>
            <p:nvSpPr>
              <p:cNvPr id="30" name="TextBox 29">
                <a:extLst>
                  <a:ext uri="{FF2B5EF4-FFF2-40B4-BE49-F238E27FC236}">
                    <a16:creationId xmlns:a16="http://schemas.microsoft.com/office/drawing/2014/main" id="{99E06620-25D5-46EC-ABE0-E8C589983C66}"/>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31" name="TextBox 30">
                <a:extLst>
                  <a:ext uri="{FF2B5EF4-FFF2-40B4-BE49-F238E27FC236}">
                    <a16:creationId xmlns:a16="http://schemas.microsoft.com/office/drawing/2014/main" id="{FDA8D89D-88A6-4946-851E-93864D7FFEC3}"/>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32" name="TextBox 31">
                <a:extLst>
                  <a:ext uri="{FF2B5EF4-FFF2-40B4-BE49-F238E27FC236}">
                    <a16:creationId xmlns:a16="http://schemas.microsoft.com/office/drawing/2014/main" id="{A346E753-C8FB-4913-BD70-EBD2D938AF96}"/>
                  </a:ext>
                </a:extLst>
              </p:cNvPr>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29" name="Picture 28">
              <a:extLst>
                <a:ext uri="{FF2B5EF4-FFF2-40B4-BE49-F238E27FC236}">
                  <a16:creationId xmlns:a16="http://schemas.microsoft.com/office/drawing/2014/main" id="{6793DDB2-E06E-4008-9DE7-4FCB076CBEF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grpSp>
        <p:nvGrpSpPr>
          <p:cNvPr id="33" name="Group 32">
            <a:extLst>
              <a:ext uri="{FF2B5EF4-FFF2-40B4-BE49-F238E27FC236}">
                <a16:creationId xmlns:a16="http://schemas.microsoft.com/office/drawing/2014/main" id="{4AB7E1A5-19D3-47A2-A3CD-5D9FC2396827}"/>
              </a:ext>
            </a:extLst>
          </p:cNvPr>
          <p:cNvGrpSpPr/>
          <p:nvPr/>
        </p:nvGrpSpPr>
        <p:grpSpPr>
          <a:xfrm>
            <a:off x="1912144" y="8620795"/>
            <a:ext cx="7284019" cy="1343762"/>
            <a:chOff x="683418" y="2895600"/>
            <a:chExt cx="7427722" cy="1343762"/>
          </a:xfrm>
        </p:grpSpPr>
        <p:grpSp>
          <p:nvGrpSpPr>
            <p:cNvPr id="34" name="Group 33">
              <a:extLst>
                <a:ext uri="{FF2B5EF4-FFF2-40B4-BE49-F238E27FC236}">
                  <a16:creationId xmlns:a16="http://schemas.microsoft.com/office/drawing/2014/main" id="{44F5C156-0226-4982-B788-8BA0DD31390B}"/>
                </a:ext>
              </a:extLst>
            </p:cNvPr>
            <p:cNvGrpSpPr/>
            <p:nvPr/>
          </p:nvGrpSpPr>
          <p:grpSpPr>
            <a:xfrm>
              <a:off x="2429654" y="2895600"/>
              <a:ext cx="5681486" cy="1343762"/>
              <a:chOff x="2356722" y="3033725"/>
              <a:chExt cx="6214110" cy="1476001"/>
            </a:xfrm>
          </p:grpSpPr>
          <p:sp>
            <p:nvSpPr>
              <p:cNvPr id="36" name="TextBox 35">
                <a:extLst>
                  <a:ext uri="{FF2B5EF4-FFF2-40B4-BE49-F238E27FC236}">
                    <a16:creationId xmlns:a16="http://schemas.microsoft.com/office/drawing/2014/main" id="{A2F94924-F845-4D9D-9A5F-782880374F20}"/>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37" name="TextBox 36">
                <a:extLst>
                  <a:ext uri="{FF2B5EF4-FFF2-40B4-BE49-F238E27FC236}">
                    <a16:creationId xmlns:a16="http://schemas.microsoft.com/office/drawing/2014/main" id="{D86448CA-7483-4683-A713-EC89C984161D}"/>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38" name="TextBox 37">
                <a:extLst>
                  <a:ext uri="{FF2B5EF4-FFF2-40B4-BE49-F238E27FC236}">
                    <a16:creationId xmlns:a16="http://schemas.microsoft.com/office/drawing/2014/main" id="{641D6FFB-5953-4B97-9A89-EFADBEDF4487}"/>
                  </a:ext>
                </a:extLst>
              </p:cNvPr>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35" name="Picture 34">
              <a:extLst>
                <a:ext uri="{FF2B5EF4-FFF2-40B4-BE49-F238E27FC236}">
                  <a16:creationId xmlns:a16="http://schemas.microsoft.com/office/drawing/2014/main" id="{58BB49F2-F53E-4931-A1CB-FC7AE6829C56}"/>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grpSp>
        <p:nvGrpSpPr>
          <p:cNvPr id="39" name="Group 38">
            <a:extLst>
              <a:ext uri="{FF2B5EF4-FFF2-40B4-BE49-F238E27FC236}">
                <a16:creationId xmlns:a16="http://schemas.microsoft.com/office/drawing/2014/main" id="{AEFE049B-D406-4768-A583-62595AECD2DC}"/>
              </a:ext>
            </a:extLst>
          </p:cNvPr>
          <p:cNvGrpSpPr/>
          <p:nvPr/>
        </p:nvGrpSpPr>
        <p:grpSpPr>
          <a:xfrm>
            <a:off x="1912144" y="10455180"/>
            <a:ext cx="7284019" cy="1343762"/>
            <a:chOff x="683418" y="2895600"/>
            <a:chExt cx="7427722" cy="1343762"/>
          </a:xfrm>
        </p:grpSpPr>
        <p:grpSp>
          <p:nvGrpSpPr>
            <p:cNvPr id="40" name="Group 39">
              <a:extLst>
                <a:ext uri="{FF2B5EF4-FFF2-40B4-BE49-F238E27FC236}">
                  <a16:creationId xmlns:a16="http://schemas.microsoft.com/office/drawing/2014/main" id="{56288A04-A924-451F-B1B0-79972D206D3C}"/>
                </a:ext>
              </a:extLst>
            </p:cNvPr>
            <p:cNvGrpSpPr/>
            <p:nvPr/>
          </p:nvGrpSpPr>
          <p:grpSpPr>
            <a:xfrm>
              <a:off x="2429654" y="2895600"/>
              <a:ext cx="5681486" cy="1343762"/>
              <a:chOff x="2356722" y="3033725"/>
              <a:chExt cx="6214110" cy="1476001"/>
            </a:xfrm>
          </p:grpSpPr>
          <p:sp>
            <p:nvSpPr>
              <p:cNvPr id="42" name="TextBox 41">
                <a:extLst>
                  <a:ext uri="{FF2B5EF4-FFF2-40B4-BE49-F238E27FC236}">
                    <a16:creationId xmlns:a16="http://schemas.microsoft.com/office/drawing/2014/main" id="{A854A5AC-D1B4-43F6-BB16-D0C4F91AA26B}"/>
                  </a:ext>
                </a:extLst>
              </p:cNvPr>
              <p:cNvSpPr txBox="1"/>
              <p:nvPr/>
            </p:nvSpPr>
            <p:spPr>
              <a:xfrm>
                <a:off x="2376572" y="3033725"/>
                <a:ext cx="6194260" cy="707886"/>
              </a:xfrm>
              <a:prstGeom prst="rect">
                <a:avLst/>
              </a:prstGeom>
              <a:noFill/>
            </p:spPr>
            <p:txBody>
              <a:bodyPr wrap="square" rtlCol="0">
                <a:spAutoFit/>
              </a:bodyPr>
              <a:lstStyle/>
              <a:p>
                <a:r>
                  <a:rPr lang="en-US" sz="2000" dirty="0">
                    <a:latin typeface="Raleway" panose="020B0503030101060003" pitchFamily="34" charset="0"/>
                  </a:rPr>
                  <a:t>Lorem ipsum dolor sit </a:t>
                </a:r>
                <a:r>
                  <a:rPr lang="en-US" sz="2000" dirty="0" err="1">
                    <a:latin typeface="Raleway" panose="020B0503030101060003" pitchFamily="34" charset="0"/>
                  </a:rPr>
                  <a:t>amet</a:t>
                </a:r>
                <a:r>
                  <a:rPr lang="en-US" sz="2000" dirty="0">
                    <a:latin typeface="Raleway" panose="020B0503030101060003" pitchFamily="34" charset="0"/>
                  </a:rPr>
                  <a:t>, </a:t>
                </a:r>
                <a:r>
                  <a:rPr lang="en-US" sz="2000" dirty="0" err="1">
                    <a:latin typeface="Raleway" panose="020B0503030101060003" pitchFamily="34" charset="0"/>
                  </a:rPr>
                  <a:t>consectetur</a:t>
                </a:r>
                <a:r>
                  <a:rPr lang="en-US" sz="2000" dirty="0">
                    <a:latin typeface="Raleway" panose="020B0503030101060003" pitchFamily="34" charset="0"/>
                  </a:rPr>
                  <a:t> </a:t>
                </a:r>
                <a:r>
                  <a:rPr lang="en-US" sz="2000" dirty="0" err="1">
                    <a:latin typeface="Raleway" panose="020B0503030101060003" pitchFamily="34" charset="0"/>
                  </a:rPr>
                  <a:t>adipiscing</a:t>
                </a:r>
                <a:r>
                  <a:rPr lang="en-US" sz="2000" dirty="0">
                    <a:latin typeface="Raleway" panose="020B0503030101060003" pitchFamily="34" charset="0"/>
                  </a:rPr>
                  <a:t> home brew </a:t>
                </a:r>
                <a:r>
                  <a:rPr lang="en-US" sz="2000" dirty="0" err="1">
                    <a:latin typeface="Raleway" panose="020B0503030101060003" pitchFamily="34" charset="0"/>
                  </a:rPr>
                  <a:t>elit</a:t>
                </a:r>
                <a:endParaRPr lang="en-US" sz="2000" dirty="0">
                  <a:latin typeface="Raleway" panose="020B0503030101060003" pitchFamily="34" charset="0"/>
                </a:endParaRPr>
              </a:p>
            </p:txBody>
          </p:sp>
          <p:sp>
            <p:nvSpPr>
              <p:cNvPr id="43" name="TextBox 42">
                <a:extLst>
                  <a:ext uri="{FF2B5EF4-FFF2-40B4-BE49-F238E27FC236}">
                    <a16:creationId xmlns:a16="http://schemas.microsoft.com/office/drawing/2014/main" id="{B72B6B71-A606-45E4-8881-9146989D9703}"/>
                  </a:ext>
                </a:extLst>
              </p:cNvPr>
              <p:cNvSpPr txBox="1"/>
              <p:nvPr/>
            </p:nvSpPr>
            <p:spPr>
              <a:xfrm>
                <a:off x="2356722" y="3935016"/>
                <a:ext cx="5556875" cy="574710"/>
              </a:xfrm>
              <a:prstGeom prst="rect">
                <a:avLst/>
              </a:prstGeom>
              <a:noFill/>
            </p:spPr>
            <p:txBody>
              <a:bodyPr wrap="square" rtlCol="0">
                <a:spAutoFit/>
              </a:bodyPr>
              <a:lstStyle/>
              <a:p>
                <a:r>
                  <a:rPr lang="en-US" sz="1400" dirty="0" err="1">
                    <a:solidFill>
                      <a:schemeClr val="bg1">
                        <a:lumMod val="50000"/>
                      </a:schemeClr>
                    </a:solidFill>
                    <a:latin typeface="Segoe UI" panose="020B0502040204020203" pitchFamily="34" charset="0"/>
                    <a:cs typeface="Segoe UI" panose="020B0502040204020203" pitchFamily="34" charset="0"/>
                  </a:rPr>
                  <a:t>Vivamus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turpis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nunc</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rutrum</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eu</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metus</a:t>
                </a:r>
                <a:r>
                  <a:rPr lang="en-US" sz="1400" dirty="0">
                    <a:solidFill>
                      <a:schemeClr val="bg1">
                        <a:lumMod val="50000"/>
                      </a:schemeClr>
                    </a:solidFill>
                    <a:latin typeface="Segoe UI" panose="020B0502040204020203" pitchFamily="34" charset="0"/>
                    <a:cs typeface="Segoe UI" panose="020B0502040204020203" pitchFamily="34" charset="0"/>
                  </a:rPr>
                  <a:t> id, </a:t>
                </a:r>
                <a:r>
                  <a:rPr lang="en-US" sz="1400" dirty="0" err="1">
                    <a:solidFill>
                      <a:schemeClr val="bg1">
                        <a:lumMod val="50000"/>
                      </a:schemeClr>
                    </a:solidFill>
                    <a:latin typeface="Segoe UI" panose="020B0502040204020203" pitchFamily="34" charset="0"/>
                    <a:cs typeface="Segoe UI" panose="020B0502040204020203" pitchFamily="34" charset="0"/>
                  </a:rPr>
                  <a:t>venenatis</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molestie</a:t>
                </a:r>
                <a:r>
                  <a:rPr lang="en-US" sz="14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1400" dirty="0" err="1">
                    <a:solidFill>
                      <a:schemeClr val="bg1">
                        <a:lumMod val="50000"/>
                      </a:schemeClr>
                    </a:solidFill>
                    <a:latin typeface="Segoe UI" panose="020B0502040204020203" pitchFamily="34" charset="0"/>
                    <a:cs typeface="Segoe UI" panose="020B0502040204020203" pitchFamily="34" charset="0"/>
                  </a:rPr>
                  <a:t>amet</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consectetur</a:t>
                </a:r>
                <a:r>
                  <a:rPr lang="en-US" sz="1400" dirty="0">
                    <a:solidFill>
                      <a:schemeClr val="bg1">
                        <a:lumMod val="50000"/>
                      </a:schemeClr>
                    </a:solidFill>
                    <a:latin typeface="Segoe UI" panose="020B0502040204020203" pitchFamily="34" charset="0"/>
                    <a:cs typeface="Segoe UI" panose="020B0502040204020203" pitchFamily="34" charset="0"/>
                  </a:rPr>
                  <a:t> </a:t>
                </a:r>
                <a:r>
                  <a:rPr lang="en-US" sz="1400" dirty="0" err="1">
                    <a:solidFill>
                      <a:schemeClr val="bg1">
                        <a:lumMod val="50000"/>
                      </a:schemeClr>
                    </a:solidFill>
                    <a:latin typeface="Segoe UI" panose="020B0502040204020203" pitchFamily="34" charset="0"/>
                    <a:cs typeface="Segoe UI" panose="020B0502040204020203" pitchFamily="34" charset="0"/>
                  </a:rPr>
                  <a:t>adfasdf</a:t>
                </a:r>
                <a:r>
                  <a:rPr lang="en-US" sz="1400" dirty="0">
                    <a:solidFill>
                      <a:schemeClr val="bg1">
                        <a:lumMod val="50000"/>
                      </a:schemeClr>
                    </a:solidFill>
                    <a:latin typeface="Segoe UI" panose="020B0502040204020203" pitchFamily="34" charset="0"/>
                    <a:cs typeface="Segoe UI" panose="020B0502040204020203" pitchFamily="34" charset="0"/>
                  </a:rPr>
                  <a:t>…</a:t>
                </a:r>
              </a:p>
            </p:txBody>
          </p:sp>
          <p:sp>
            <p:nvSpPr>
              <p:cNvPr id="44" name="TextBox 43">
                <a:extLst>
                  <a:ext uri="{FF2B5EF4-FFF2-40B4-BE49-F238E27FC236}">
                    <a16:creationId xmlns:a16="http://schemas.microsoft.com/office/drawing/2014/main" id="{4B9CC807-721A-4946-8DF3-7C9CD8E096E5}"/>
                  </a:ext>
                </a:extLst>
              </p:cNvPr>
              <p:cNvSpPr txBox="1"/>
              <p:nvPr/>
            </p:nvSpPr>
            <p:spPr>
              <a:xfrm>
                <a:off x="2376573" y="3670097"/>
                <a:ext cx="2756042" cy="276999"/>
              </a:xfrm>
              <a:prstGeom prst="rect">
                <a:avLst/>
              </a:prstGeom>
              <a:noFill/>
            </p:spPr>
            <p:txBody>
              <a:bodyPr wrap="square" rtlCol="0">
                <a:spAutoFit/>
              </a:bodyPr>
              <a:lstStyle/>
              <a:p>
                <a:r>
                  <a:rPr lang="en-US" sz="1200" b="1" u="sng" dirty="0">
                    <a:solidFill>
                      <a:schemeClr val="bg1">
                        <a:lumMod val="50000"/>
                      </a:schemeClr>
                    </a:solidFill>
                    <a:latin typeface="Segoe UI" panose="020B0502040204020203" pitchFamily="34" charset="0"/>
                    <a:cs typeface="Segoe UI" panose="020B0502040204020203" pitchFamily="34" charset="0"/>
                  </a:rPr>
                  <a:t>Jon Froehlich</a:t>
                </a:r>
                <a:r>
                  <a:rPr lang="en-US" sz="1200" b="1" dirty="0">
                    <a:solidFill>
                      <a:schemeClr val="bg1">
                        <a:lumMod val="50000"/>
                      </a:schemeClr>
                    </a:solidFill>
                    <a:latin typeface="Segoe UI" panose="020B0502040204020203" pitchFamily="34" charset="0"/>
                    <a:cs typeface="Segoe UI" panose="020B0502040204020203" pitchFamily="34" charset="0"/>
                  </a:rPr>
                  <a:t> – 14 hours ago</a:t>
                </a:r>
              </a:p>
            </p:txBody>
          </p:sp>
        </p:grpSp>
        <p:pic>
          <p:nvPicPr>
            <p:cNvPr id="41" name="Picture 40">
              <a:extLst>
                <a:ext uri="{FF2B5EF4-FFF2-40B4-BE49-F238E27FC236}">
                  <a16:creationId xmlns:a16="http://schemas.microsoft.com/office/drawing/2014/main" id="{19E94630-D82C-48D6-857B-876C102D31E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6575" b="35358"/>
            <a:stretch/>
          </p:blipFill>
          <p:spPr>
            <a:xfrm>
              <a:off x="683418" y="2971800"/>
              <a:ext cx="1725651" cy="1244205"/>
            </a:xfrm>
            <a:prstGeom prst="rect">
              <a:avLst/>
            </a:prstGeom>
          </p:spPr>
        </p:pic>
      </p:grpSp>
      <p:sp>
        <p:nvSpPr>
          <p:cNvPr id="45" name="TextBox 44">
            <a:extLst>
              <a:ext uri="{FF2B5EF4-FFF2-40B4-BE49-F238E27FC236}">
                <a16:creationId xmlns:a16="http://schemas.microsoft.com/office/drawing/2014/main" id="{9C6F7EB6-9A34-473C-9649-7620B1F60848}"/>
              </a:ext>
            </a:extLst>
          </p:cNvPr>
          <p:cNvSpPr txBox="1"/>
          <p:nvPr/>
        </p:nvSpPr>
        <p:spPr>
          <a:xfrm>
            <a:off x="1075505" y="3471902"/>
            <a:ext cx="646331" cy="292388"/>
          </a:xfrm>
          <a:prstGeom prst="rect">
            <a:avLst/>
          </a:prstGeom>
          <a:noFill/>
        </p:spPr>
        <p:txBody>
          <a:bodyPr wrap="none" rtlCol="0">
            <a:spAutoFit/>
          </a:bodyPr>
          <a:lstStyle/>
          <a:p>
            <a:r>
              <a:rPr lang="en-US" sz="1300" b="1">
                <a:solidFill>
                  <a:srgbClr val="777777"/>
                </a:solidFill>
                <a:latin typeface="Segoe UI Light" panose="020B0502040204020203" pitchFamily="34" charset="0"/>
                <a:cs typeface="Segoe UI Light" panose="020B0502040204020203" pitchFamily="34" charset="0"/>
              </a:rPr>
              <a:t>Month</a:t>
            </a:r>
            <a:endParaRPr lang="en-US" sz="1300"/>
          </a:p>
        </p:txBody>
      </p:sp>
      <p:sp>
        <p:nvSpPr>
          <p:cNvPr id="50" name="TextBox 49">
            <a:extLst>
              <a:ext uri="{FF2B5EF4-FFF2-40B4-BE49-F238E27FC236}">
                <a16:creationId xmlns:a16="http://schemas.microsoft.com/office/drawing/2014/main" id="{57201403-8FED-4E76-AE34-89D5B5C1AE80}"/>
              </a:ext>
            </a:extLst>
          </p:cNvPr>
          <p:cNvSpPr txBox="1"/>
          <p:nvPr/>
        </p:nvSpPr>
        <p:spPr>
          <a:xfrm>
            <a:off x="1054627" y="3659604"/>
            <a:ext cx="665567"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Author</a:t>
            </a:r>
            <a:endParaRPr lang="en-US" sz="1300"/>
          </a:p>
        </p:txBody>
      </p:sp>
      <p:sp>
        <p:nvSpPr>
          <p:cNvPr id="51" name="TextBox 50">
            <a:extLst>
              <a:ext uri="{FF2B5EF4-FFF2-40B4-BE49-F238E27FC236}">
                <a16:creationId xmlns:a16="http://schemas.microsoft.com/office/drawing/2014/main" id="{C9BC74DD-C153-4EE3-92E6-AB2DC2EEEDB0}"/>
              </a:ext>
            </a:extLst>
          </p:cNvPr>
          <p:cNvSpPr txBox="1"/>
          <p:nvPr/>
        </p:nvSpPr>
        <p:spPr>
          <a:xfrm>
            <a:off x="1057275" y="3847306"/>
            <a:ext cx="660758"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Recent</a:t>
            </a:r>
            <a:endParaRPr lang="en-US" sz="1300"/>
          </a:p>
        </p:txBody>
      </p:sp>
      <p:sp>
        <p:nvSpPr>
          <p:cNvPr id="52" name="TextBox 51">
            <a:extLst>
              <a:ext uri="{FF2B5EF4-FFF2-40B4-BE49-F238E27FC236}">
                <a16:creationId xmlns:a16="http://schemas.microsoft.com/office/drawing/2014/main" id="{8C3DB477-35FC-40E1-9293-FF8F4A739F3F}"/>
              </a:ext>
            </a:extLst>
          </p:cNvPr>
          <p:cNvSpPr txBox="1"/>
          <p:nvPr/>
        </p:nvSpPr>
        <p:spPr>
          <a:xfrm>
            <a:off x="246419" y="2568488"/>
            <a:ext cx="2186817" cy="892552"/>
          </a:xfrm>
          <a:prstGeom prst="rect">
            <a:avLst/>
          </a:prstGeom>
          <a:noFill/>
        </p:spPr>
        <p:txBody>
          <a:bodyPr wrap="none" rtlCol="0">
            <a:spAutoFit/>
          </a:bodyPr>
          <a:lstStyle/>
          <a:p>
            <a:r>
              <a:rPr lang="en-US" sz="1300">
                <a:solidFill>
                  <a:srgbClr val="FF0000"/>
                </a:solidFill>
                <a:latin typeface="Segoe UI Light" panose="020B0502040204020203" pitchFamily="34" charset="0"/>
                <a:cs typeface="Segoe UI Light" panose="020B0502040204020203" pitchFamily="34" charset="0"/>
              </a:rPr>
              <a:t>Optional additional elements</a:t>
            </a:r>
          </a:p>
          <a:p>
            <a:r>
              <a:rPr lang="en-US" sz="1300">
                <a:solidFill>
                  <a:srgbClr val="FF0000"/>
                </a:solidFill>
                <a:latin typeface="Segoe UI Light" panose="020B0502040204020203" pitchFamily="34" charset="0"/>
                <a:cs typeface="Segoe UI Light" panose="020B0502040204020203" pitchFamily="34" charset="0"/>
              </a:rPr>
              <a:t>News type (?)</a:t>
            </a:r>
          </a:p>
          <a:p>
            <a:endParaRPr lang="en-US" sz="1300">
              <a:solidFill>
                <a:srgbClr val="FF0000"/>
              </a:solidFill>
              <a:latin typeface="Segoe UI Light" panose="020B0502040204020203" pitchFamily="34" charset="0"/>
              <a:cs typeface="Segoe UI Light" panose="020B0502040204020203" pitchFamily="34" charset="0"/>
            </a:endParaRPr>
          </a:p>
          <a:p>
            <a:endParaRPr lang="en-US" sz="1300"/>
          </a:p>
        </p:txBody>
      </p:sp>
      <p:sp>
        <p:nvSpPr>
          <p:cNvPr id="46" name="TextBox 45">
            <a:extLst>
              <a:ext uri="{FF2B5EF4-FFF2-40B4-BE49-F238E27FC236}">
                <a16:creationId xmlns:a16="http://schemas.microsoft.com/office/drawing/2014/main" id="{7822764A-BC23-48CD-87E8-11E0D69816A3}"/>
              </a:ext>
            </a:extLst>
          </p:cNvPr>
          <p:cNvSpPr txBox="1"/>
          <p:nvPr/>
        </p:nvSpPr>
        <p:spPr>
          <a:xfrm>
            <a:off x="662919" y="3274340"/>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GROUP BY</a:t>
            </a:r>
          </a:p>
        </p:txBody>
      </p:sp>
      <p:sp>
        <p:nvSpPr>
          <p:cNvPr id="54" name="TextBox 53">
            <a:extLst>
              <a:ext uri="{FF2B5EF4-FFF2-40B4-BE49-F238E27FC236}">
                <a16:creationId xmlns:a16="http://schemas.microsoft.com/office/drawing/2014/main" id="{0AE4D206-19F2-48B5-9A02-733452AE08AD}"/>
              </a:ext>
            </a:extLst>
          </p:cNvPr>
          <p:cNvSpPr txBox="1"/>
          <p:nvPr/>
        </p:nvSpPr>
        <p:spPr>
          <a:xfrm>
            <a:off x="662919" y="4587796"/>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MONTH</a:t>
            </a:r>
          </a:p>
        </p:txBody>
      </p:sp>
      <p:sp>
        <p:nvSpPr>
          <p:cNvPr id="55" name="TextBox 54">
            <a:extLst>
              <a:ext uri="{FF2B5EF4-FFF2-40B4-BE49-F238E27FC236}">
                <a16:creationId xmlns:a16="http://schemas.microsoft.com/office/drawing/2014/main" id="{98FAEA5C-851D-49D1-8BA3-510614896D01}"/>
              </a:ext>
            </a:extLst>
          </p:cNvPr>
          <p:cNvSpPr txBox="1"/>
          <p:nvPr/>
        </p:nvSpPr>
        <p:spPr>
          <a:xfrm>
            <a:off x="1152640" y="4035009"/>
            <a:ext cx="570990"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None</a:t>
            </a:r>
            <a:endParaRPr lang="en-US" sz="1300"/>
          </a:p>
        </p:txBody>
      </p:sp>
      <p:sp>
        <p:nvSpPr>
          <p:cNvPr id="57" name="TextBox 56">
            <a:extLst>
              <a:ext uri="{FF2B5EF4-FFF2-40B4-BE49-F238E27FC236}">
                <a16:creationId xmlns:a16="http://schemas.microsoft.com/office/drawing/2014/main" id="{EC828939-9B71-4A16-BC9B-A0B0E627135B}"/>
              </a:ext>
            </a:extLst>
          </p:cNvPr>
          <p:cNvSpPr txBox="1"/>
          <p:nvPr/>
        </p:nvSpPr>
        <p:spPr>
          <a:xfrm>
            <a:off x="718750" y="4787384"/>
            <a:ext cx="1005275"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Jan. 2018 (1)</a:t>
            </a:r>
            <a:endParaRPr lang="en-US" sz="1300"/>
          </a:p>
        </p:txBody>
      </p:sp>
      <p:sp>
        <p:nvSpPr>
          <p:cNvPr id="58" name="TextBox 57">
            <a:extLst>
              <a:ext uri="{FF2B5EF4-FFF2-40B4-BE49-F238E27FC236}">
                <a16:creationId xmlns:a16="http://schemas.microsoft.com/office/drawing/2014/main" id="{493CC402-D50B-4A90-B06F-B7C6B7E79124}"/>
              </a:ext>
            </a:extLst>
          </p:cNvPr>
          <p:cNvSpPr txBox="1"/>
          <p:nvPr/>
        </p:nvSpPr>
        <p:spPr>
          <a:xfrm>
            <a:off x="597496" y="4975086"/>
            <a:ext cx="1160895"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Feb. 2018 (10).</a:t>
            </a:r>
            <a:endParaRPr lang="en-US" sz="1300"/>
          </a:p>
        </p:txBody>
      </p:sp>
      <p:sp>
        <p:nvSpPr>
          <p:cNvPr id="59" name="TextBox 58">
            <a:extLst>
              <a:ext uri="{FF2B5EF4-FFF2-40B4-BE49-F238E27FC236}">
                <a16:creationId xmlns:a16="http://schemas.microsoft.com/office/drawing/2014/main" id="{1FC06C44-45C9-464C-9C58-20F0A5E6EEC1}"/>
              </a:ext>
            </a:extLst>
          </p:cNvPr>
          <p:cNvSpPr txBox="1"/>
          <p:nvPr/>
        </p:nvSpPr>
        <p:spPr>
          <a:xfrm>
            <a:off x="669028" y="5162788"/>
            <a:ext cx="1064522"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Mar. 2018 (9)</a:t>
            </a:r>
            <a:endParaRPr lang="en-US" sz="1300"/>
          </a:p>
        </p:txBody>
      </p:sp>
      <p:sp>
        <p:nvSpPr>
          <p:cNvPr id="60" name="TextBox 59">
            <a:extLst>
              <a:ext uri="{FF2B5EF4-FFF2-40B4-BE49-F238E27FC236}">
                <a16:creationId xmlns:a16="http://schemas.microsoft.com/office/drawing/2014/main" id="{1C8078A1-A368-4DEC-903E-641501E6A23D}"/>
              </a:ext>
            </a:extLst>
          </p:cNvPr>
          <p:cNvSpPr txBox="1"/>
          <p:nvPr/>
        </p:nvSpPr>
        <p:spPr>
          <a:xfrm>
            <a:off x="1009862" y="5350491"/>
            <a:ext cx="731290"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 . . (etc)</a:t>
            </a:r>
            <a:endParaRPr lang="en-US" sz="1300"/>
          </a:p>
        </p:txBody>
      </p:sp>
      <p:sp>
        <p:nvSpPr>
          <p:cNvPr id="61" name="TextBox 60">
            <a:extLst>
              <a:ext uri="{FF2B5EF4-FFF2-40B4-BE49-F238E27FC236}">
                <a16:creationId xmlns:a16="http://schemas.microsoft.com/office/drawing/2014/main" id="{0A724C29-BE77-4661-97B4-54B71410B2B4}"/>
              </a:ext>
            </a:extLst>
          </p:cNvPr>
          <p:cNvSpPr txBox="1"/>
          <p:nvPr/>
        </p:nvSpPr>
        <p:spPr>
          <a:xfrm>
            <a:off x="651233" y="5779355"/>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AUTHOR</a:t>
            </a:r>
          </a:p>
        </p:txBody>
      </p:sp>
      <p:sp>
        <p:nvSpPr>
          <p:cNvPr id="62" name="TextBox 61">
            <a:extLst>
              <a:ext uri="{FF2B5EF4-FFF2-40B4-BE49-F238E27FC236}">
                <a16:creationId xmlns:a16="http://schemas.microsoft.com/office/drawing/2014/main" id="{692405FC-539E-4A87-80EE-015548F42726}"/>
              </a:ext>
            </a:extLst>
          </p:cNvPr>
          <p:cNvSpPr txBox="1"/>
          <p:nvPr/>
        </p:nvSpPr>
        <p:spPr>
          <a:xfrm>
            <a:off x="628423" y="5978943"/>
            <a:ext cx="1093441"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Jon Froehlich</a:t>
            </a:r>
            <a:endParaRPr lang="en-US" sz="1300"/>
          </a:p>
        </p:txBody>
      </p:sp>
      <p:sp>
        <p:nvSpPr>
          <p:cNvPr id="63" name="TextBox 62">
            <a:extLst>
              <a:ext uri="{FF2B5EF4-FFF2-40B4-BE49-F238E27FC236}">
                <a16:creationId xmlns:a16="http://schemas.microsoft.com/office/drawing/2014/main" id="{28414488-993C-42FC-9FC5-BF97B40CC548}"/>
              </a:ext>
            </a:extLst>
          </p:cNvPr>
          <p:cNvSpPr txBox="1"/>
          <p:nvPr/>
        </p:nvSpPr>
        <p:spPr>
          <a:xfrm>
            <a:off x="574775" y="6166645"/>
            <a:ext cx="1152880"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Johnsn Kuang</a:t>
            </a:r>
            <a:endParaRPr lang="en-US" sz="1300"/>
          </a:p>
        </p:txBody>
      </p:sp>
      <p:sp>
        <p:nvSpPr>
          <p:cNvPr id="64" name="TextBox 63">
            <a:extLst>
              <a:ext uri="{FF2B5EF4-FFF2-40B4-BE49-F238E27FC236}">
                <a16:creationId xmlns:a16="http://schemas.microsoft.com/office/drawing/2014/main" id="{67DD613F-EA73-452E-82A6-2A94BEFC69D1}"/>
              </a:ext>
            </a:extLst>
          </p:cNvPr>
          <p:cNvSpPr txBox="1"/>
          <p:nvPr/>
        </p:nvSpPr>
        <p:spPr>
          <a:xfrm>
            <a:off x="714492" y="6354347"/>
            <a:ext cx="1023037"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Aileen Zeng</a:t>
            </a:r>
            <a:endParaRPr lang="en-US" sz="1300"/>
          </a:p>
        </p:txBody>
      </p:sp>
      <p:sp>
        <p:nvSpPr>
          <p:cNvPr id="65" name="TextBox 64">
            <a:extLst>
              <a:ext uri="{FF2B5EF4-FFF2-40B4-BE49-F238E27FC236}">
                <a16:creationId xmlns:a16="http://schemas.microsoft.com/office/drawing/2014/main" id="{334DFBF2-0503-470B-90BC-954E11652614}"/>
              </a:ext>
            </a:extLst>
          </p:cNvPr>
          <p:cNvSpPr txBox="1"/>
          <p:nvPr/>
        </p:nvSpPr>
        <p:spPr>
          <a:xfrm>
            <a:off x="998176" y="6542050"/>
            <a:ext cx="731290"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 . . (etc)</a:t>
            </a:r>
            <a:endParaRPr lang="en-US" sz="1300"/>
          </a:p>
        </p:txBody>
      </p:sp>
      <p:sp>
        <p:nvSpPr>
          <p:cNvPr id="66" name="TextBox 65">
            <a:extLst>
              <a:ext uri="{FF2B5EF4-FFF2-40B4-BE49-F238E27FC236}">
                <a16:creationId xmlns:a16="http://schemas.microsoft.com/office/drawing/2014/main" id="{E86D0472-FDCF-43F5-8F9D-29F8D2BA796C}"/>
              </a:ext>
            </a:extLst>
          </p:cNvPr>
          <p:cNvSpPr txBox="1"/>
          <p:nvPr/>
        </p:nvSpPr>
        <p:spPr>
          <a:xfrm>
            <a:off x="651233" y="6995294"/>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RECENT</a:t>
            </a:r>
          </a:p>
        </p:txBody>
      </p:sp>
      <p:sp>
        <p:nvSpPr>
          <p:cNvPr id="67" name="TextBox 66">
            <a:extLst>
              <a:ext uri="{FF2B5EF4-FFF2-40B4-BE49-F238E27FC236}">
                <a16:creationId xmlns:a16="http://schemas.microsoft.com/office/drawing/2014/main" id="{91176BF8-A70B-4638-B3E1-7BC5B4C09FF1}"/>
              </a:ext>
            </a:extLst>
          </p:cNvPr>
          <p:cNvSpPr txBox="1"/>
          <p:nvPr/>
        </p:nvSpPr>
        <p:spPr>
          <a:xfrm>
            <a:off x="395287" y="7194882"/>
            <a:ext cx="1317051" cy="1292662"/>
          </a:xfrm>
          <a:prstGeom prst="rect">
            <a:avLst/>
          </a:prstGeom>
          <a:noFill/>
        </p:spPr>
        <p:txBody>
          <a:bodyPr wrap="square" rtlCol="0">
            <a:spAutoFit/>
          </a:bodyPr>
          <a:lstStyle/>
          <a:p>
            <a:r>
              <a:rPr lang="en-US" sz="1300">
                <a:solidFill>
                  <a:srgbClr val="777777"/>
                </a:solidFill>
                <a:latin typeface="Segoe UI Light" panose="020B0502040204020203" pitchFamily="34" charset="0"/>
                <a:cs typeface="Segoe UI Light" panose="020B0502040204020203" pitchFamily="34" charset="0"/>
              </a:rPr>
              <a:t>Displays news posted within certain timeframe (e.g. 24 hours)</a:t>
            </a:r>
          </a:p>
          <a:p>
            <a:pPr algn="r"/>
            <a:endParaRPr lang="en-US" sz="1300"/>
          </a:p>
        </p:txBody>
      </p:sp>
      <p:sp>
        <p:nvSpPr>
          <p:cNvPr id="47" name="Rectangle: Rounded Corners 46">
            <a:extLst>
              <a:ext uri="{FF2B5EF4-FFF2-40B4-BE49-F238E27FC236}">
                <a16:creationId xmlns:a16="http://schemas.microsoft.com/office/drawing/2014/main" id="{4E8929D7-E8D4-4E0B-A908-AD8DD84139FA}"/>
              </a:ext>
            </a:extLst>
          </p:cNvPr>
          <p:cNvSpPr/>
          <p:nvPr/>
        </p:nvSpPr>
        <p:spPr>
          <a:xfrm>
            <a:off x="2171700" y="12172873"/>
            <a:ext cx="952500" cy="346364"/>
          </a:xfrm>
          <a:prstGeom prst="roundRect">
            <a:avLst>
              <a:gd name="adj" fmla="val 1244"/>
            </a:avLst>
          </a:prstGeom>
          <a:noFill/>
          <a:ln w="6350">
            <a:solidFill>
              <a:srgbClr val="C9C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C9CAC2"/>
                </a:solidFill>
                <a:latin typeface="Segoe UI Semilight" panose="020B0402040204020203" pitchFamily="34" charset="0"/>
                <a:cs typeface="Segoe UI Semilight" panose="020B0402040204020203" pitchFamily="34" charset="0"/>
              </a:rPr>
              <a:t>Older</a:t>
            </a:r>
            <a:endParaRPr lang="en-US" sz="1100" b="1">
              <a:solidFill>
                <a:srgbClr val="C9CAC2"/>
              </a:solidFill>
              <a:latin typeface="Segoe UI Semilight" panose="020B0402040204020203" pitchFamily="34" charset="0"/>
              <a:cs typeface="Segoe UI Semilight" panose="020B0402040204020203" pitchFamily="34" charset="0"/>
            </a:endParaRPr>
          </a:p>
        </p:txBody>
      </p:sp>
      <p:sp>
        <p:nvSpPr>
          <p:cNvPr id="73" name="Rectangle: Rounded Corners 72">
            <a:extLst>
              <a:ext uri="{FF2B5EF4-FFF2-40B4-BE49-F238E27FC236}">
                <a16:creationId xmlns:a16="http://schemas.microsoft.com/office/drawing/2014/main" id="{D50333CF-2199-4123-98BB-2AB990FB73DB}"/>
              </a:ext>
            </a:extLst>
          </p:cNvPr>
          <p:cNvSpPr/>
          <p:nvPr/>
        </p:nvSpPr>
        <p:spPr>
          <a:xfrm>
            <a:off x="7239000" y="12172873"/>
            <a:ext cx="952500" cy="346364"/>
          </a:xfrm>
          <a:prstGeom prst="roundRect">
            <a:avLst>
              <a:gd name="adj" fmla="val 1244"/>
            </a:avLst>
          </a:prstGeom>
          <a:noFill/>
          <a:ln w="6350">
            <a:solidFill>
              <a:srgbClr val="C9CA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a:solidFill>
                  <a:srgbClr val="C9CAC2"/>
                </a:solidFill>
                <a:latin typeface="Segoe UI Semilight" panose="020B0402040204020203" pitchFamily="34" charset="0"/>
                <a:cs typeface="Segoe UI Semilight" panose="020B0402040204020203" pitchFamily="34" charset="0"/>
              </a:rPr>
              <a:t>Newer</a:t>
            </a:r>
            <a:endParaRPr lang="en-US" sz="1100" b="1">
              <a:solidFill>
                <a:srgbClr val="C9CAC2"/>
              </a:solidFill>
              <a:latin typeface="Segoe UI Semilight" panose="020B0402040204020203" pitchFamily="34" charset="0"/>
              <a:cs typeface="Segoe UI Semilight" panose="020B0402040204020203" pitchFamily="34" charset="0"/>
            </a:endParaRPr>
          </a:p>
        </p:txBody>
      </p:sp>
      <p:cxnSp>
        <p:nvCxnSpPr>
          <p:cNvPr id="74" name="Straight Connector 73">
            <a:extLst>
              <a:ext uri="{FF2B5EF4-FFF2-40B4-BE49-F238E27FC236}">
                <a16:creationId xmlns:a16="http://schemas.microsoft.com/office/drawing/2014/main" id="{A3049858-B549-4C9D-ADC8-019EB2B5430A}"/>
              </a:ext>
            </a:extLst>
          </p:cNvPr>
          <p:cNvCxnSpPr/>
          <p:nvPr/>
        </p:nvCxnSpPr>
        <p:spPr>
          <a:xfrm flipH="1">
            <a:off x="304310" y="3659604"/>
            <a:ext cx="7711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412DB04-8E14-481A-9670-B370B67E6DC5}"/>
              </a:ext>
            </a:extLst>
          </p:cNvPr>
          <p:cNvCxnSpPr>
            <a:cxnSpLocks/>
          </p:cNvCxnSpPr>
          <p:nvPr/>
        </p:nvCxnSpPr>
        <p:spPr>
          <a:xfrm>
            <a:off x="304310" y="3659604"/>
            <a:ext cx="0" cy="3489579"/>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ACF7791-CABE-4449-A5B5-7DE417F153A8}"/>
              </a:ext>
            </a:extLst>
          </p:cNvPr>
          <p:cNvCxnSpPr>
            <a:cxnSpLocks/>
            <a:endCxn id="66" idx="1"/>
          </p:cNvCxnSpPr>
          <p:nvPr/>
        </p:nvCxnSpPr>
        <p:spPr>
          <a:xfrm>
            <a:off x="304310" y="7149183"/>
            <a:ext cx="3469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D75C2F67-C7E9-454A-A9C5-A2D18BA01F5B}"/>
              </a:ext>
            </a:extLst>
          </p:cNvPr>
          <p:cNvCxnSpPr>
            <a:stCxn id="61" idx="1"/>
          </p:cNvCxnSpPr>
          <p:nvPr/>
        </p:nvCxnSpPr>
        <p:spPr>
          <a:xfrm flipH="1">
            <a:off x="304310" y="5933244"/>
            <a:ext cx="346923" cy="10356"/>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115C4D1-5EE6-4D24-9329-F5E171561AEC}"/>
              </a:ext>
            </a:extLst>
          </p:cNvPr>
          <p:cNvCxnSpPr/>
          <p:nvPr/>
        </p:nvCxnSpPr>
        <p:spPr>
          <a:xfrm flipH="1">
            <a:off x="304310" y="4751539"/>
            <a:ext cx="346923" cy="10356"/>
          </a:xfrm>
          <a:prstGeom prst="line">
            <a:avLst/>
          </a:prstGeom>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67A34B32-31FD-4C7A-9CF0-FB50F66648D2}"/>
              </a:ext>
            </a:extLst>
          </p:cNvPr>
          <p:cNvSpPr txBox="1"/>
          <p:nvPr/>
        </p:nvSpPr>
        <p:spPr>
          <a:xfrm rot="16200000">
            <a:off x="-1460536" y="4919535"/>
            <a:ext cx="3441441" cy="461665"/>
          </a:xfrm>
          <a:prstGeom prst="rect">
            <a:avLst/>
          </a:prstGeom>
          <a:noFill/>
        </p:spPr>
        <p:txBody>
          <a:bodyPr wrap="square" rtlCol="0">
            <a:spAutoFit/>
          </a:bodyPr>
          <a:lstStyle/>
          <a:p>
            <a:r>
              <a:rPr lang="en-US" sz="1200"/>
              <a:t>When clicked, UI updates with these different elements</a:t>
            </a:r>
          </a:p>
        </p:txBody>
      </p:sp>
      <p:sp>
        <p:nvSpPr>
          <p:cNvPr id="97" name="TextBox 96">
            <a:extLst>
              <a:ext uri="{FF2B5EF4-FFF2-40B4-BE49-F238E27FC236}">
                <a16:creationId xmlns:a16="http://schemas.microsoft.com/office/drawing/2014/main" id="{8CEEAD96-A562-4615-A156-46ECEDB98F1B}"/>
              </a:ext>
            </a:extLst>
          </p:cNvPr>
          <p:cNvSpPr txBox="1"/>
          <p:nvPr/>
        </p:nvSpPr>
        <p:spPr>
          <a:xfrm>
            <a:off x="660855" y="8333655"/>
            <a:ext cx="1066800" cy="307777"/>
          </a:xfrm>
          <a:prstGeom prst="rect">
            <a:avLst/>
          </a:prstGeom>
          <a:noFill/>
        </p:spPr>
        <p:txBody>
          <a:bodyPr wrap="square" rtlCol="0">
            <a:spAutoFit/>
          </a:bodyPr>
          <a:lstStyle/>
          <a:p>
            <a:pPr algn="r"/>
            <a:r>
              <a:rPr lang="en-US" sz="1400">
                <a:solidFill>
                  <a:srgbClr val="777777"/>
                </a:solidFill>
                <a:latin typeface="Segoe UI Light" panose="020B0502040204020203" pitchFamily="34" charset="0"/>
                <a:cs typeface="Segoe UI Light" panose="020B0502040204020203" pitchFamily="34" charset="0"/>
              </a:rPr>
              <a:t>PROJECT</a:t>
            </a:r>
          </a:p>
        </p:txBody>
      </p:sp>
      <p:sp>
        <p:nvSpPr>
          <p:cNvPr id="98" name="TextBox 97">
            <a:extLst>
              <a:ext uri="{FF2B5EF4-FFF2-40B4-BE49-F238E27FC236}">
                <a16:creationId xmlns:a16="http://schemas.microsoft.com/office/drawing/2014/main" id="{50064929-FFDB-46F6-88B1-484DED6844C4}"/>
              </a:ext>
            </a:extLst>
          </p:cNvPr>
          <p:cNvSpPr txBox="1"/>
          <p:nvPr/>
        </p:nvSpPr>
        <p:spPr>
          <a:xfrm>
            <a:off x="928061" y="8533243"/>
            <a:ext cx="803425"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Glass Ear</a:t>
            </a:r>
            <a:endParaRPr lang="en-US" sz="1300"/>
          </a:p>
        </p:txBody>
      </p:sp>
      <p:sp>
        <p:nvSpPr>
          <p:cNvPr id="99" name="TextBox 98">
            <a:extLst>
              <a:ext uri="{FF2B5EF4-FFF2-40B4-BE49-F238E27FC236}">
                <a16:creationId xmlns:a16="http://schemas.microsoft.com/office/drawing/2014/main" id="{944F7B1F-E392-4B22-8D10-7616471E6260}"/>
              </a:ext>
            </a:extLst>
          </p:cNvPr>
          <p:cNvSpPr txBox="1"/>
          <p:nvPr/>
        </p:nvSpPr>
        <p:spPr>
          <a:xfrm>
            <a:off x="956294" y="8720945"/>
            <a:ext cx="780983" cy="292388"/>
          </a:xfrm>
          <a:prstGeom prst="rect">
            <a:avLst/>
          </a:prstGeom>
          <a:noFill/>
        </p:spPr>
        <p:txBody>
          <a:bodyPr wrap="none" rtlCol="0">
            <a:spAutoFit/>
          </a:bodyPr>
          <a:lstStyle/>
          <a:p>
            <a:pPr algn="r"/>
            <a:r>
              <a:rPr lang="en-US" sz="1300">
                <a:solidFill>
                  <a:srgbClr val="777777"/>
                </a:solidFill>
                <a:latin typeface="Segoe UI Light" panose="020B0502040204020203" pitchFamily="34" charset="0"/>
                <a:cs typeface="Segoe UI Light" panose="020B0502040204020203" pitchFamily="34" charset="0"/>
              </a:rPr>
              <a:t>Sidewalk</a:t>
            </a:r>
            <a:endParaRPr lang="en-US" sz="1300"/>
          </a:p>
        </p:txBody>
      </p:sp>
      <p:sp>
        <p:nvSpPr>
          <p:cNvPr id="100" name="TextBox 99">
            <a:extLst>
              <a:ext uri="{FF2B5EF4-FFF2-40B4-BE49-F238E27FC236}">
                <a16:creationId xmlns:a16="http://schemas.microsoft.com/office/drawing/2014/main" id="{3F1940E8-9366-4D1D-8841-C056E4D21221}"/>
              </a:ext>
            </a:extLst>
          </p:cNvPr>
          <p:cNvSpPr txBox="1"/>
          <p:nvPr/>
        </p:nvSpPr>
        <p:spPr>
          <a:xfrm>
            <a:off x="853410" y="8908647"/>
            <a:ext cx="810537" cy="292388"/>
          </a:xfrm>
          <a:prstGeom prst="rect">
            <a:avLst/>
          </a:prstGeom>
          <a:noFill/>
        </p:spPr>
        <p:txBody>
          <a:bodyPr wrap="none" rtlCol="0">
            <a:spAutoFit/>
          </a:bodyPr>
          <a:lstStyle/>
          <a:p>
            <a:r>
              <a:rPr lang="en-US" sz="1300">
                <a:solidFill>
                  <a:srgbClr val="777777"/>
                </a:solidFill>
                <a:latin typeface="Segoe UI Light" panose="020B0502040204020203" pitchFamily="34" charset="0"/>
                <a:cs typeface="Segoe UI Light" panose="020B0502040204020203" pitchFamily="34" charset="0"/>
              </a:rPr>
              <a:t>Handsight</a:t>
            </a:r>
            <a:endParaRPr lang="en-US" sz="1300"/>
          </a:p>
        </p:txBody>
      </p:sp>
    </p:spTree>
    <p:extLst>
      <p:ext uri="{BB962C8B-B14F-4D97-AF65-F5344CB8AC3E}">
        <p14:creationId xmlns:p14="http://schemas.microsoft.com/office/powerpoint/2010/main" val="420585406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pic>
        <p:nvPicPr>
          <p:cNvPr id="67" name="Picture 66">
            <a:extLst>
              <a:ext uri="{FF2B5EF4-FFF2-40B4-BE49-F238E27FC236}">
                <a16:creationId xmlns:a16="http://schemas.microsoft.com/office/drawing/2014/main" id="{205BA0A2-0427-4F40-92A4-A38B9D7ABEE8}"/>
              </a:ext>
            </a:extLst>
          </p:cNvPr>
          <p:cNvPicPr>
            <a:picLocks noChangeAspect="1"/>
          </p:cNvPicPr>
          <p:nvPr/>
        </p:nvPicPr>
        <p:blipFill>
          <a:blip r:embed="rId5"/>
          <a:stretch>
            <a:fillRect/>
          </a:stretch>
        </p:blipFill>
        <p:spPr>
          <a:xfrm>
            <a:off x="369715" y="3007697"/>
            <a:ext cx="1174990" cy="4062465"/>
          </a:xfrm>
          <a:prstGeom prst="rect">
            <a:avLst/>
          </a:prstGeom>
        </p:spPr>
      </p:pic>
      <p:grpSp>
        <p:nvGrpSpPr>
          <p:cNvPr id="82" name="Group 81">
            <a:extLst>
              <a:ext uri="{FF2B5EF4-FFF2-40B4-BE49-F238E27FC236}">
                <a16:creationId xmlns:a16="http://schemas.microsoft.com/office/drawing/2014/main" id="{6D948AEC-F466-4D82-94C6-9E956080B067}"/>
              </a:ext>
            </a:extLst>
          </p:cNvPr>
          <p:cNvGrpSpPr/>
          <p:nvPr/>
        </p:nvGrpSpPr>
        <p:grpSpPr>
          <a:xfrm>
            <a:off x="6331390" y="3065060"/>
            <a:ext cx="2185740" cy="2613683"/>
            <a:chOff x="395288" y="3200766"/>
            <a:chExt cx="4019820" cy="4806855"/>
          </a:xfrm>
        </p:grpSpPr>
        <p:grpSp>
          <p:nvGrpSpPr>
            <p:cNvPr id="83" name="Group 82">
              <a:extLst>
                <a:ext uri="{FF2B5EF4-FFF2-40B4-BE49-F238E27FC236}">
                  <a16:creationId xmlns:a16="http://schemas.microsoft.com/office/drawing/2014/main" id="{C5472B35-D0D5-4F73-A30F-ED24E0B552C8}"/>
                </a:ext>
              </a:extLst>
            </p:cNvPr>
            <p:cNvGrpSpPr/>
            <p:nvPr/>
          </p:nvGrpSpPr>
          <p:grpSpPr>
            <a:xfrm>
              <a:off x="528804" y="6088876"/>
              <a:ext cx="3792881" cy="1918745"/>
              <a:chOff x="-4710825" y="800433"/>
              <a:chExt cx="4148453" cy="2107565"/>
            </a:xfrm>
          </p:grpSpPr>
          <p:sp>
            <p:nvSpPr>
              <p:cNvPr id="101" name="TextBox 100">
                <a:extLst>
                  <a:ext uri="{FF2B5EF4-FFF2-40B4-BE49-F238E27FC236}">
                    <a16:creationId xmlns:a16="http://schemas.microsoft.com/office/drawing/2014/main" id="{8E17055C-4C9A-4C32-AD1A-7FE2742A3CAF}"/>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02" name="TextBox 101">
                <a:extLst>
                  <a:ext uri="{FF2B5EF4-FFF2-40B4-BE49-F238E27FC236}">
                    <a16:creationId xmlns:a16="http://schemas.microsoft.com/office/drawing/2014/main" id="{BDAB5793-3CFD-4733-83A3-26893943946F}"/>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03" name="TextBox 102">
                <a:extLst>
                  <a:ext uri="{FF2B5EF4-FFF2-40B4-BE49-F238E27FC236}">
                    <a16:creationId xmlns:a16="http://schemas.microsoft.com/office/drawing/2014/main" id="{9FA1F211-5AF8-4042-B2F5-20D9B2644253}"/>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84" name="Rectangle 83">
              <a:extLst>
                <a:ext uri="{FF2B5EF4-FFF2-40B4-BE49-F238E27FC236}">
                  <a16:creationId xmlns:a16="http://schemas.microsoft.com/office/drawing/2014/main" id="{224F03BD-5877-4F08-8992-382E59E8F52F}"/>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0" name="Picture 99">
              <a:extLst>
                <a:ext uri="{FF2B5EF4-FFF2-40B4-BE49-F238E27FC236}">
                  <a16:creationId xmlns:a16="http://schemas.microsoft.com/office/drawing/2014/main" id="{1BF2BA39-D7B8-4EDA-A316-384C36744EC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04" name="Group 103">
            <a:extLst>
              <a:ext uri="{FF2B5EF4-FFF2-40B4-BE49-F238E27FC236}">
                <a16:creationId xmlns:a16="http://schemas.microsoft.com/office/drawing/2014/main" id="{10F4C80A-5F4F-4D60-8B36-D879797DA62E}"/>
              </a:ext>
            </a:extLst>
          </p:cNvPr>
          <p:cNvGrpSpPr/>
          <p:nvPr/>
        </p:nvGrpSpPr>
        <p:grpSpPr>
          <a:xfrm>
            <a:off x="1653539" y="3065060"/>
            <a:ext cx="2185740" cy="2613683"/>
            <a:chOff x="395288" y="3200766"/>
            <a:chExt cx="4019820" cy="4806855"/>
          </a:xfrm>
        </p:grpSpPr>
        <p:grpSp>
          <p:nvGrpSpPr>
            <p:cNvPr id="105" name="Group 104">
              <a:extLst>
                <a:ext uri="{FF2B5EF4-FFF2-40B4-BE49-F238E27FC236}">
                  <a16:creationId xmlns:a16="http://schemas.microsoft.com/office/drawing/2014/main" id="{01D0C425-9323-4B1C-9DF4-2D6DDE56FD6B}"/>
                </a:ext>
              </a:extLst>
            </p:cNvPr>
            <p:cNvGrpSpPr/>
            <p:nvPr/>
          </p:nvGrpSpPr>
          <p:grpSpPr>
            <a:xfrm>
              <a:off x="528804" y="6088876"/>
              <a:ext cx="3792881" cy="1918745"/>
              <a:chOff x="-4710825" y="800433"/>
              <a:chExt cx="4148453" cy="2107565"/>
            </a:xfrm>
          </p:grpSpPr>
          <p:sp>
            <p:nvSpPr>
              <p:cNvPr id="108" name="TextBox 107">
                <a:extLst>
                  <a:ext uri="{FF2B5EF4-FFF2-40B4-BE49-F238E27FC236}">
                    <a16:creationId xmlns:a16="http://schemas.microsoft.com/office/drawing/2014/main" id="{2DD33EC6-B887-4D8C-AC8F-55A2273BE3F9}"/>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09" name="TextBox 108">
                <a:extLst>
                  <a:ext uri="{FF2B5EF4-FFF2-40B4-BE49-F238E27FC236}">
                    <a16:creationId xmlns:a16="http://schemas.microsoft.com/office/drawing/2014/main" id="{1788CA29-0335-4EB0-9A4F-265340153B1F}"/>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10" name="TextBox 109">
                <a:extLst>
                  <a:ext uri="{FF2B5EF4-FFF2-40B4-BE49-F238E27FC236}">
                    <a16:creationId xmlns:a16="http://schemas.microsoft.com/office/drawing/2014/main" id="{6CFB39A9-F82B-41D7-A32B-9A6A35618473}"/>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06" name="Rectangle 105">
              <a:extLst>
                <a:ext uri="{FF2B5EF4-FFF2-40B4-BE49-F238E27FC236}">
                  <a16:creationId xmlns:a16="http://schemas.microsoft.com/office/drawing/2014/main" id="{C5924B92-494F-4B51-BF1A-C388EAD97A83}"/>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7" name="Picture 106">
              <a:extLst>
                <a:ext uri="{FF2B5EF4-FFF2-40B4-BE49-F238E27FC236}">
                  <a16:creationId xmlns:a16="http://schemas.microsoft.com/office/drawing/2014/main" id="{40BD7F28-9DEE-47B2-AACA-E2EE9294D4A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11" name="Group 110">
            <a:extLst>
              <a:ext uri="{FF2B5EF4-FFF2-40B4-BE49-F238E27FC236}">
                <a16:creationId xmlns:a16="http://schemas.microsoft.com/office/drawing/2014/main" id="{2F88989A-D6C7-4039-8563-67673FA4C313}"/>
              </a:ext>
            </a:extLst>
          </p:cNvPr>
          <p:cNvGrpSpPr/>
          <p:nvPr/>
        </p:nvGrpSpPr>
        <p:grpSpPr>
          <a:xfrm>
            <a:off x="3991650" y="3065060"/>
            <a:ext cx="2185740" cy="2613683"/>
            <a:chOff x="395288" y="3200766"/>
            <a:chExt cx="4019820" cy="4806855"/>
          </a:xfrm>
        </p:grpSpPr>
        <p:grpSp>
          <p:nvGrpSpPr>
            <p:cNvPr id="112" name="Group 111">
              <a:extLst>
                <a:ext uri="{FF2B5EF4-FFF2-40B4-BE49-F238E27FC236}">
                  <a16:creationId xmlns:a16="http://schemas.microsoft.com/office/drawing/2014/main" id="{D6083838-8B2D-49B5-AFA3-164D5AE9FE0F}"/>
                </a:ext>
              </a:extLst>
            </p:cNvPr>
            <p:cNvGrpSpPr/>
            <p:nvPr/>
          </p:nvGrpSpPr>
          <p:grpSpPr>
            <a:xfrm>
              <a:off x="528804" y="6088876"/>
              <a:ext cx="3792881" cy="1918745"/>
              <a:chOff x="-4710825" y="800433"/>
              <a:chExt cx="4148453" cy="2107565"/>
            </a:xfrm>
          </p:grpSpPr>
          <p:sp>
            <p:nvSpPr>
              <p:cNvPr id="115" name="TextBox 114">
                <a:extLst>
                  <a:ext uri="{FF2B5EF4-FFF2-40B4-BE49-F238E27FC236}">
                    <a16:creationId xmlns:a16="http://schemas.microsoft.com/office/drawing/2014/main" id="{10172201-9F69-4557-B67F-78FF2260A16F}"/>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16" name="TextBox 115">
                <a:extLst>
                  <a:ext uri="{FF2B5EF4-FFF2-40B4-BE49-F238E27FC236}">
                    <a16:creationId xmlns:a16="http://schemas.microsoft.com/office/drawing/2014/main" id="{CB61F5CF-4857-4342-996E-C377C9FF4D3B}"/>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17" name="TextBox 116">
                <a:extLst>
                  <a:ext uri="{FF2B5EF4-FFF2-40B4-BE49-F238E27FC236}">
                    <a16:creationId xmlns:a16="http://schemas.microsoft.com/office/drawing/2014/main" id="{461C61E1-5FDF-4BF0-893E-12B1DA9CCB2F}"/>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13" name="Rectangle 112">
              <a:extLst>
                <a:ext uri="{FF2B5EF4-FFF2-40B4-BE49-F238E27FC236}">
                  <a16:creationId xmlns:a16="http://schemas.microsoft.com/office/drawing/2014/main" id="{6525A473-CF07-4413-A860-A1921A414E95}"/>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a:extLst>
                <a:ext uri="{FF2B5EF4-FFF2-40B4-BE49-F238E27FC236}">
                  <a16:creationId xmlns:a16="http://schemas.microsoft.com/office/drawing/2014/main" id="{C79D6A4E-E3FD-4AB7-9835-8284BBC37A1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18" name="Group 117">
            <a:extLst>
              <a:ext uri="{FF2B5EF4-FFF2-40B4-BE49-F238E27FC236}">
                <a16:creationId xmlns:a16="http://schemas.microsoft.com/office/drawing/2014/main" id="{BFB47BBE-3389-4945-8105-F68914C4EDA7}"/>
              </a:ext>
            </a:extLst>
          </p:cNvPr>
          <p:cNvGrpSpPr/>
          <p:nvPr/>
        </p:nvGrpSpPr>
        <p:grpSpPr>
          <a:xfrm>
            <a:off x="6331391" y="5687537"/>
            <a:ext cx="2185740" cy="2613683"/>
            <a:chOff x="395288" y="3200766"/>
            <a:chExt cx="4019820" cy="4806855"/>
          </a:xfrm>
        </p:grpSpPr>
        <p:grpSp>
          <p:nvGrpSpPr>
            <p:cNvPr id="119" name="Group 118">
              <a:extLst>
                <a:ext uri="{FF2B5EF4-FFF2-40B4-BE49-F238E27FC236}">
                  <a16:creationId xmlns:a16="http://schemas.microsoft.com/office/drawing/2014/main" id="{948B1D8F-DECD-49D9-A41B-D4EC38D48C8D}"/>
                </a:ext>
              </a:extLst>
            </p:cNvPr>
            <p:cNvGrpSpPr/>
            <p:nvPr/>
          </p:nvGrpSpPr>
          <p:grpSpPr>
            <a:xfrm>
              <a:off x="528804" y="6088876"/>
              <a:ext cx="3792881" cy="1918745"/>
              <a:chOff x="-4710825" y="800433"/>
              <a:chExt cx="4148453" cy="2107565"/>
            </a:xfrm>
          </p:grpSpPr>
          <p:sp>
            <p:nvSpPr>
              <p:cNvPr id="122" name="TextBox 121">
                <a:extLst>
                  <a:ext uri="{FF2B5EF4-FFF2-40B4-BE49-F238E27FC236}">
                    <a16:creationId xmlns:a16="http://schemas.microsoft.com/office/drawing/2014/main" id="{8AAEF5EB-F193-4E4D-94F4-D45B487ED3C1}"/>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23" name="TextBox 122">
                <a:extLst>
                  <a:ext uri="{FF2B5EF4-FFF2-40B4-BE49-F238E27FC236}">
                    <a16:creationId xmlns:a16="http://schemas.microsoft.com/office/drawing/2014/main" id="{FE745D61-A033-4739-8365-8CFA6E786470}"/>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24" name="TextBox 123">
                <a:extLst>
                  <a:ext uri="{FF2B5EF4-FFF2-40B4-BE49-F238E27FC236}">
                    <a16:creationId xmlns:a16="http://schemas.microsoft.com/office/drawing/2014/main" id="{3180FAEE-FE5A-4F12-816F-A8C5306F3B57}"/>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20" name="Rectangle 119">
              <a:extLst>
                <a:ext uri="{FF2B5EF4-FFF2-40B4-BE49-F238E27FC236}">
                  <a16:creationId xmlns:a16="http://schemas.microsoft.com/office/drawing/2014/main" id="{A1871FA5-58CF-4DDE-A284-5D1B4A2AA283}"/>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1" name="Picture 120">
              <a:extLst>
                <a:ext uri="{FF2B5EF4-FFF2-40B4-BE49-F238E27FC236}">
                  <a16:creationId xmlns:a16="http://schemas.microsoft.com/office/drawing/2014/main" id="{2360DFF9-D69C-4A76-BF5F-17A61284362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25" name="Group 124">
            <a:extLst>
              <a:ext uri="{FF2B5EF4-FFF2-40B4-BE49-F238E27FC236}">
                <a16:creationId xmlns:a16="http://schemas.microsoft.com/office/drawing/2014/main" id="{FA48BB5A-4B22-439A-B3EB-5147D26F04CA}"/>
              </a:ext>
            </a:extLst>
          </p:cNvPr>
          <p:cNvGrpSpPr/>
          <p:nvPr/>
        </p:nvGrpSpPr>
        <p:grpSpPr>
          <a:xfrm>
            <a:off x="1653540" y="5687537"/>
            <a:ext cx="2185740" cy="2613683"/>
            <a:chOff x="395288" y="3200766"/>
            <a:chExt cx="4019820" cy="4806855"/>
          </a:xfrm>
        </p:grpSpPr>
        <p:grpSp>
          <p:nvGrpSpPr>
            <p:cNvPr id="126" name="Group 125">
              <a:extLst>
                <a:ext uri="{FF2B5EF4-FFF2-40B4-BE49-F238E27FC236}">
                  <a16:creationId xmlns:a16="http://schemas.microsoft.com/office/drawing/2014/main" id="{D4DABDB0-6BA2-4E24-ABF8-2F3C396E0473}"/>
                </a:ext>
              </a:extLst>
            </p:cNvPr>
            <p:cNvGrpSpPr/>
            <p:nvPr/>
          </p:nvGrpSpPr>
          <p:grpSpPr>
            <a:xfrm>
              <a:off x="528804" y="6088876"/>
              <a:ext cx="3792881" cy="1918745"/>
              <a:chOff x="-4710825" y="800433"/>
              <a:chExt cx="4148453" cy="2107565"/>
            </a:xfrm>
          </p:grpSpPr>
          <p:sp>
            <p:nvSpPr>
              <p:cNvPr id="129" name="TextBox 128">
                <a:extLst>
                  <a:ext uri="{FF2B5EF4-FFF2-40B4-BE49-F238E27FC236}">
                    <a16:creationId xmlns:a16="http://schemas.microsoft.com/office/drawing/2014/main" id="{FC2354AF-1526-4DC2-83A9-1B3A6C65AF0B}"/>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30" name="TextBox 129">
                <a:extLst>
                  <a:ext uri="{FF2B5EF4-FFF2-40B4-BE49-F238E27FC236}">
                    <a16:creationId xmlns:a16="http://schemas.microsoft.com/office/drawing/2014/main" id="{3066CF6C-8BD2-4721-AE9E-C706C567C80C}"/>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31" name="TextBox 130">
                <a:extLst>
                  <a:ext uri="{FF2B5EF4-FFF2-40B4-BE49-F238E27FC236}">
                    <a16:creationId xmlns:a16="http://schemas.microsoft.com/office/drawing/2014/main" id="{A26174B6-0ECE-41A0-AFFF-3E2BA0E78E1B}"/>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27" name="Rectangle 126">
              <a:extLst>
                <a:ext uri="{FF2B5EF4-FFF2-40B4-BE49-F238E27FC236}">
                  <a16:creationId xmlns:a16="http://schemas.microsoft.com/office/drawing/2014/main" id="{4C2F7611-077F-47BC-90F6-8C639B0EFBC7}"/>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8" name="Picture 127">
              <a:extLst>
                <a:ext uri="{FF2B5EF4-FFF2-40B4-BE49-F238E27FC236}">
                  <a16:creationId xmlns:a16="http://schemas.microsoft.com/office/drawing/2014/main" id="{89B0FA63-2871-4437-8F57-FF3A85D2940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32" name="Group 131">
            <a:extLst>
              <a:ext uri="{FF2B5EF4-FFF2-40B4-BE49-F238E27FC236}">
                <a16:creationId xmlns:a16="http://schemas.microsoft.com/office/drawing/2014/main" id="{3CCCB255-925D-48D4-A2FF-08506E3621DB}"/>
              </a:ext>
            </a:extLst>
          </p:cNvPr>
          <p:cNvGrpSpPr/>
          <p:nvPr/>
        </p:nvGrpSpPr>
        <p:grpSpPr>
          <a:xfrm>
            <a:off x="3991651" y="5687537"/>
            <a:ext cx="2185740" cy="2613683"/>
            <a:chOff x="395288" y="3200766"/>
            <a:chExt cx="4019820" cy="4806855"/>
          </a:xfrm>
        </p:grpSpPr>
        <p:grpSp>
          <p:nvGrpSpPr>
            <p:cNvPr id="133" name="Group 132">
              <a:extLst>
                <a:ext uri="{FF2B5EF4-FFF2-40B4-BE49-F238E27FC236}">
                  <a16:creationId xmlns:a16="http://schemas.microsoft.com/office/drawing/2014/main" id="{3023CCE2-446A-4B4B-858B-7A5CBE4D15AE}"/>
                </a:ext>
              </a:extLst>
            </p:cNvPr>
            <p:cNvGrpSpPr/>
            <p:nvPr/>
          </p:nvGrpSpPr>
          <p:grpSpPr>
            <a:xfrm>
              <a:off x="528804" y="6088876"/>
              <a:ext cx="3792881" cy="1918745"/>
              <a:chOff x="-4710825" y="800433"/>
              <a:chExt cx="4148453" cy="2107565"/>
            </a:xfrm>
          </p:grpSpPr>
          <p:sp>
            <p:nvSpPr>
              <p:cNvPr id="136" name="TextBox 135">
                <a:extLst>
                  <a:ext uri="{FF2B5EF4-FFF2-40B4-BE49-F238E27FC236}">
                    <a16:creationId xmlns:a16="http://schemas.microsoft.com/office/drawing/2014/main" id="{7D86DBDB-58C5-4029-9D8C-08DF05B8E9A0}"/>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37" name="TextBox 136">
                <a:extLst>
                  <a:ext uri="{FF2B5EF4-FFF2-40B4-BE49-F238E27FC236}">
                    <a16:creationId xmlns:a16="http://schemas.microsoft.com/office/drawing/2014/main" id="{155FE3EB-4B97-4E18-92BB-2C7BD0DEBBC2}"/>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38" name="TextBox 137">
                <a:extLst>
                  <a:ext uri="{FF2B5EF4-FFF2-40B4-BE49-F238E27FC236}">
                    <a16:creationId xmlns:a16="http://schemas.microsoft.com/office/drawing/2014/main" id="{9647D2F2-FCB0-4E14-AC3F-500EE886B8DC}"/>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34" name="Rectangle 133">
              <a:extLst>
                <a:ext uri="{FF2B5EF4-FFF2-40B4-BE49-F238E27FC236}">
                  <a16:creationId xmlns:a16="http://schemas.microsoft.com/office/drawing/2014/main" id="{D1FD2C98-5539-48A7-B1C9-8CDA4F799E2D}"/>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a:extLst>
                <a:ext uri="{FF2B5EF4-FFF2-40B4-BE49-F238E27FC236}">
                  <a16:creationId xmlns:a16="http://schemas.microsoft.com/office/drawing/2014/main" id="{9146709F-4F7F-4AC8-B21C-FD9384AF512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39" name="Group 138">
            <a:extLst>
              <a:ext uri="{FF2B5EF4-FFF2-40B4-BE49-F238E27FC236}">
                <a16:creationId xmlns:a16="http://schemas.microsoft.com/office/drawing/2014/main" id="{923594AD-F8D8-4786-A855-0E478D50A7B9}"/>
              </a:ext>
            </a:extLst>
          </p:cNvPr>
          <p:cNvGrpSpPr/>
          <p:nvPr/>
        </p:nvGrpSpPr>
        <p:grpSpPr>
          <a:xfrm>
            <a:off x="6331391" y="8322714"/>
            <a:ext cx="2185740" cy="2613683"/>
            <a:chOff x="395288" y="3200766"/>
            <a:chExt cx="4019820" cy="4806855"/>
          </a:xfrm>
        </p:grpSpPr>
        <p:grpSp>
          <p:nvGrpSpPr>
            <p:cNvPr id="140" name="Group 139">
              <a:extLst>
                <a:ext uri="{FF2B5EF4-FFF2-40B4-BE49-F238E27FC236}">
                  <a16:creationId xmlns:a16="http://schemas.microsoft.com/office/drawing/2014/main" id="{BC664165-D19C-4578-B028-CCC6E306C22F}"/>
                </a:ext>
              </a:extLst>
            </p:cNvPr>
            <p:cNvGrpSpPr/>
            <p:nvPr/>
          </p:nvGrpSpPr>
          <p:grpSpPr>
            <a:xfrm>
              <a:off x="528804" y="6088876"/>
              <a:ext cx="3792881" cy="1918745"/>
              <a:chOff x="-4710825" y="800433"/>
              <a:chExt cx="4148453" cy="2107565"/>
            </a:xfrm>
          </p:grpSpPr>
          <p:sp>
            <p:nvSpPr>
              <p:cNvPr id="143" name="TextBox 142">
                <a:extLst>
                  <a:ext uri="{FF2B5EF4-FFF2-40B4-BE49-F238E27FC236}">
                    <a16:creationId xmlns:a16="http://schemas.microsoft.com/office/drawing/2014/main" id="{C0C110C4-C7A3-4805-B624-C2E8B1960054}"/>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44" name="TextBox 143">
                <a:extLst>
                  <a:ext uri="{FF2B5EF4-FFF2-40B4-BE49-F238E27FC236}">
                    <a16:creationId xmlns:a16="http://schemas.microsoft.com/office/drawing/2014/main" id="{ACB5D58D-4252-4CA8-8698-3C86391131F2}"/>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45" name="TextBox 144">
                <a:extLst>
                  <a:ext uri="{FF2B5EF4-FFF2-40B4-BE49-F238E27FC236}">
                    <a16:creationId xmlns:a16="http://schemas.microsoft.com/office/drawing/2014/main" id="{B38B1CE4-256F-4EF5-8FD0-F16C1C50AC2E}"/>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41" name="Rectangle 140">
              <a:extLst>
                <a:ext uri="{FF2B5EF4-FFF2-40B4-BE49-F238E27FC236}">
                  <a16:creationId xmlns:a16="http://schemas.microsoft.com/office/drawing/2014/main" id="{912FEF11-1CE2-4EC1-868A-AD06A9062257}"/>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2" name="Picture 141">
              <a:extLst>
                <a:ext uri="{FF2B5EF4-FFF2-40B4-BE49-F238E27FC236}">
                  <a16:creationId xmlns:a16="http://schemas.microsoft.com/office/drawing/2014/main" id="{26D20085-34D7-45AF-9CB7-4E99A8D0DFEC}"/>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46" name="Group 145">
            <a:extLst>
              <a:ext uri="{FF2B5EF4-FFF2-40B4-BE49-F238E27FC236}">
                <a16:creationId xmlns:a16="http://schemas.microsoft.com/office/drawing/2014/main" id="{6E66BB21-0495-45C9-A950-D6847C63880F}"/>
              </a:ext>
            </a:extLst>
          </p:cNvPr>
          <p:cNvGrpSpPr/>
          <p:nvPr/>
        </p:nvGrpSpPr>
        <p:grpSpPr>
          <a:xfrm>
            <a:off x="1653540" y="8322714"/>
            <a:ext cx="2185740" cy="2613683"/>
            <a:chOff x="395288" y="3200766"/>
            <a:chExt cx="4019820" cy="4806855"/>
          </a:xfrm>
        </p:grpSpPr>
        <p:grpSp>
          <p:nvGrpSpPr>
            <p:cNvPr id="147" name="Group 146">
              <a:extLst>
                <a:ext uri="{FF2B5EF4-FFF2-40B4-BE49-F238E27FC236}">
                  <a16:creationId xmlns:a16="http://schemas.microsoft.com/office/drawing/2014/main" id="{A83896D3-A502-4E8F-B383-9CE11CE168F7}"/>
                </a:ext>
              </a:extLst>
            </p:cNvPr>
            <p:cNvGrpSpPr/>
            <p:nvPr/>
          </p:nvGrpSpPr>
          <p:grpSpPr>
            <a:xfrm>
              <a:off x="528804" y="6088876"/>
              <a:ext cx="3792881" cy="1918745"/>
              <a:chOff x="-4710825" y="800433"/>
              <a:chExt cx="4148453" cy="2107565"/>
            </a:xfrm>
          </p:grpSpPr>
          <p:sp>
            <p:nvSpPr>
              <p:cNvPr id="150" name="TextBox 149">
                <a:extLst>
                  <a:ext uri="{FF2B5EF4-FFF2-40B4-BE49-F238E27FC236}">
                    <a16:creationId xmlns:a16="http://schemas.microsoft.com/office/drawing/2014/main" id="{E969E110-7C96-4F4B-BE87-90E13FF6BAEA}"/>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51" name="TextBox 150">
                <a:extLst>
                  <a:ext uri="{FF2B5EF4-FFF2-40B4-BE49-F238E27FC236}">
                    <a16:creationId xmlns:a16="http://schemas.microsoft.com/office/drawing/2014/main" id="{2C483556-7F10-47F8-AB86-C5F245E87304}"/>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52" name="TextBox 151">
                <a:extLst>
                  <a:ext uri="{FF2B5EF4-FFF2-40B4-BE49-F238E27FC236}">
                    <a16:creationId xmlns:a16="http://schemas.microsoft.com/office/drawing/2014/main" id="{FD4BFDF5-3788-4BF4-BDEB-228A6666FF7C}"/>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48" name="Rectangle 147">
              <a:extLst>
                <a:ext uri="{FF2B5EF4-FFF2-40B4-BE49-F238E27FC236}">
                  <a16:creationId xmlns:a16="http://schemas.microsoft.com/office/drawing/2014/main" id="{121DBAA5-E9F5-4108-B258-5B2112EE4EAD}"/>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9" name="Picture 148">
              <a:extLst>
                <a:ext uri="{FF2B5EF4-FFF2-40B4-BE49-F238E27FC236}">
                  <a16:creationId xmlns:a16="http://schemas.microsoft.com/office/drawing/2014/main" id="{FA87441C-22B9-4C4B-8419-570076CDA5CE}"/>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grpSp>
        <p:nvGrpSpPr>
          <p:cNvPr id="153" name="Group 152">
            <a:extLst>
              <a:ext uri="{FF2B5EF4-FFF2-40B4-BE49-F238E27FC236}">
                <a16:creationId xmlns:a16="http://schemas.microsoft.com/office/drawing/2014/main" id="{79507D22-8CF6-4762-983A-EAF2CAD53E3F}"/>
              </a:ext>
            </a:extLst>
          </p:cNvPr>
          <p:cNvGrpSpPr/>
          <p:nvPr/>
        </p:nvGrpSpPr>
        <p:grpSpPr>
          <a:xfrm>
            <a:off x="3991651" y="8322714"/>
            <a:ext cx="2185740" cy="2613683"/>
            <a:chOff x="395288" y="3200766"/>
            <a:chExt cx="4019820" cy="4806855"/>
          </a:xfrm>
        </p:grpSpPr>
        <p:grpSp>
          <p:nvGrpSpPr>
            <p:cNvPr id="154" name="Group 153">
              <a:extLst>
                <a:ext uri="{FF2B5EF4-FFF2-40B4-BE49-F238E27FC236}">
                  <a16:creationId xmlns:a16="http://schemas.microsoft.com/office/drawing/2014/main" id="{01183BD3-6941-41F6-BA9F-773EFE818CEB}"/>
                </a:ext>
              </a:extLst>
            </p:cNvPr>
            <p:cNvGrpSpPr/>
            <p:nvPr/>
          </p:nvGrpSpPr>
          <p:grpSpPr>
            <a:xfrm>
              <a:off x="528804" y="6088876"/>
              <a:ext cx="3792881" cy="1918745"/>
              <a:chOff x="-4710825" y="800433"/>
              <a:chExt cx="4148453" cy="2107565"/>
            </a:xfrm>
          </p:grpSpPr>
          <p:sp>
            <p:nvSpPr>
              <p:cNvPr id="157" name="TextBox 156">
                <a:extLst>
                  <a:ext uri="{FF2B5EF4-FFF2-40B4-BE49-F238E27FC236}">
                    <a16:creationId xmlns:a16="http://schemas.microsoft.com/office/drawing/2014/main" id="{BCDA13AF-FAC9-4A54-B108-D3D4E214460A}"/>
                  </a:ext>
                </a:extLst>
              </p:cNvPr>
              <p:cNvSpPr txBox="1"/>
              <p:nvPr/>
            </p:nvSpPr>
            <p:spPr>
              <a:xfrm>
                <a:off x="-4710825" y="800433"/>
                <a:ext cx="4148451" cy="683912"/>
              </a:xfrm>
              <a:prstGeom prst="rect">
                <a:avLst/>
              </a:prstGeom>
              <a:noFill/>
            </p:spPr>
            <p:txBody>
              <a:bodyPr wrap="square" rtlCol="0">
                <a:spAutoFit/>
              </a:bodyPr>
              <a:lstStyle/>
              <a:p>
                <a:r>
                  <a:rPr lang="en-US" sz="800" b="1">
                    <a:latin typeface="Raleway" panose="020B0503030101060003" pitchFamily="34" charset="0"/>
                  </a:rPr>
                  <a:t>Lorem ipsum dolor sit amet, consectetur adipiscing home brew elit</a:t>
                </a:r>
                <a:endParaRPr lang="en-US" sz="800" b="1" dirty="0">
                  <a:latin typeface="Raleway" panose="020B0503030101060003" pitchFamily="34" charset="0"/>
                </a:endParaRPr>
              </a:p>
            </p:txBody>
          </p:sp>
          <p:sp>
            <p:nvSpPr>
              <p:cNvPr id="158" name="TextBox 157">
                <a:extLst>
                  <a:ext uri="{FF2B5EF4-FFF2-40B4-BE49-F238E27FC236}">
                    <a16:creationId xmlns:a16="http://schemas.microsoft.com/office/drawing/2014/main" id="{88D42CE1-43AC-4DC0-BAF6-D38E1C83A50F}"/>
                  </a:ext>
                </a:extLst>
              </p:cNvPr>
              <p:cNvSpPr txBox="1"/>
              <p:nvPr/>
            </p:nvSpPr>
            <p:spPr>
              <a:xfrm>
                <a:off x="-4710823" y="1726697"/>
                <a:ext cx="4148451" cy="1181301"/>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eu</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metus</a:t>
                </a:r>
                <a:r>
                  <a:rPr lang="en-US" sz="800" dirty="0">
                    <a:solidFill>
                      <a:schemeClr val="bg1">
                        <a:lumMod val="50000"/>
                      </a:schemeClr>
                    </a:solidFill>
                    <a:latin typeface="Segoe UI" panose="020B0502040204020203" pitchFamily="34" charset="0"/>
                    <a:cs typeface="Segoe UI" panose="020B0502040204020203" pitchFamily="34" charset="0"/>
                  </a:rPr>
                  <a:t> id, </a:t>
                </a:r>
                <a:r>
                  <a:rPr lang="en-US" sz="800" dirty="0" err="1">
                    <a:solidFill>
                      <a:schemeClr val="bg1">
                        <a:lumMod val="50000"/>
                      </a:schemeClr>
                    </a:solidFill>
                    <a:latin typeface="Segoe UI" panose="020B0502040204020203" pitchFamily="34" charset="0"/>
                    <a:cs typeface="Segoe UI" panose="020B0502040204020203" pitchFamily="34" charset="0"/>
                  </a:rPr>
                  <a:t>venenatis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molestie</a:t>
                </a:r>
                <a:r>
                  <a:rPr lang="en-US" sz="800" dirty="0">
                    <a:solidFill>
                      <a:schemeClr val="bg1">
                        <a:lumMod val="50000"/>
                      </a:schemeClr>
                    </a:solidFill>
                    <a:latin typeface="Segoe UI" panose="020B0502040204020203" pitchFamily="34" charset="0"/>
                    <a:cs typeface="Segoe UI" panose="020B0502040204020203" pitchFamily="34" charset="0"/>
                  </a:rPr>
                  <a:t> sem. Lorem ipsum dolor sit </a:t>
                </a:r>
                <a:r>
                  <a:rPr lang="en-US" sz="800" dirty="0" err="1">
                    <a:solidFill>
                      <a:schemeClr val="bg1">
                        <a:lumMod val="50000"/>
                      </a:schemeClr>
                    </a:solidFill>
                    <a:latin typeface="Segoe UI" panose="020B0502040204020203" pitchFamily="34" charset="0"/>
                    <a:cs typeface="Segoe UI" panose="020B0502040204020203" pitchFamily="34" charset="0"/>
                  </a:rPr>
                  <a:t>amet</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consectetur</a:t>
                </a:r>
                <a:r>
                  <a:rPr lang="en-US" sz="800">
                    <a:solidFill>
                      <a:schemeClr val="bg1">
                        <a:lumMod val="50000"/>
                      </a:schemeClr>
                    </a:solidFill>
                    <a:latin typeface="Segoe UI" panose="020B0502040204020203" pitchFamily="34" charset="0"/>
                    <a:cs typeface="Segoe UI" panose="020B0502040204020203" pitchFamily="34" charset="0"/>
                  </a:rPr>
                  <a:t> askdfl  ldsk .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59" name="TextBox 158">
                <a:extLst>
                  <a:ext uri="{FF2B5EF4-FFF2-40B4-BE49-F238E27FC236}">
                    <a16:creationId xmlns:a16="http://schemas.microsoft.com/office/drawing/2014/main" id="{193A3A89-7A1A-4871-892A-403D88153601}"/>
                  </a:ext>
                </a:extLst>
              </p:cNvPr>
              <p:cNvSpPr txBox="1"/>
              <p:nvPr/>
            </p:nvSpPr>
            <p:spPr>
              <a:xfrm>
                <a:off x="-4710825" y="1357921"/>
                <a:ext cx="3116628" cy="404130"/>
              </a:xfrm>
              <a:prstGeom prst="rect">
                <a:avLst/>
              </a:prstGeom>
              <a:noFill/>
            </p:spPr>
            <p:txBody>
              <a:bodyPr wrap="square" rtlCol="0">
                <a:spAutoFit/>
              </a:bodyPr>
              <a:lstStyle/>
              <a:p>
                <a:r>
                  <a:rPr lang="en-US" sz="700" b="1" u="sng" dirty="0">
                    <a:solidFill>
                      <a:schemeClr val="bg1">
                        <a:lumMod val="50000"/>
                      </a:schemeClr>
                    </a:solidFill>
                    <a:latin typeface="Segoe UI" panose="020B0502040204020203" pitchFamily="34" charset="0"/>
                    <a:cs typeface="Segoe UI" panose="020B0502040204020203" pitchFamily="34" charset="0"/>
                  </a:rPr>
                  <a:t>Jon Froehlich</a:t>
                </a:r>
                <a:r>
                  <a:rPr lang="en-US" sz="700" b="1" dirty="0">
                    <a:solidFill>
                      <a:schemeClr val="bg1">
                        <a:lumMod val="50000"/>
                      </a:schemeClr>
                    </a:solidFill>
                    <a:latin typeface="Segoe UI" panose="020B0502040204020203" pitchFamily="34" charset="0"/>
                    <a:cs typeface="Segoe UI" panose="020B0502040204020203" pitchFamily="34" charset="0"/>
                  </a:rPr>
                  <a:t> – 14 hours ago</a:t>
                </a:r>
              </a:p>
            </p:txBody>
          </p:sp>
        </p:grpSp>
        <p:sp>
          <p:nvSpPr>
            <p:cNvPr id="155" name="Rectangle 154">
              <a:extLst>
                <a:ext uri="{FF2B5EF4-FFF2-40B4-BE49-F238E27FC236}">
                  <a16:creationId xmlns:a16="http://schemas.microsoft.com/office/drawing/2014/main" id="{D2053392-6C60-4B0F-AE92-4E9FD33F43D3}"/>
                </a:ext>
              </a:extLst>
            </p:cNvPr>
            <p:cNvSpPr/>
            <p:nvPr/>
          </p:nvSpPr>
          <p:spPr>
            <a:xfrm>
              <a:off x="395288" y="3200766"/>
              <a:ext cx="4019820" cy="4557479"/>
            </a:xfrm>
            <a:prstGeom prst="rect">
              <a:avLst/>
            </a:prstGeom>
            <a:noFill/>
            <a:ln>
              <a:solidFill>
                <a:srgbClr val="77777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6" name="Picture 155">
              <a:extLst>
                <a:ext uri="{FF2B5EF4-FFF2-40B4-BE49-F238E27FC236}">
                  <a16:creationId xmlns:a16="http://schemas.microsoft.com/office/drawing/2014/main" id="{DB0EE3F9-2020-4D5D-B9B7-23B32E1A022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5" b="35358"/>
            <a:stretch/>
          </p:blipFill>
          <p:spPr>
            <a:xfrm>
              <a:off x="529263" y="3305940"/>
              <a:ext cx="3792880" cy="2734690"/>
            </a:xfrm>
            <a:prstGeom prst="rect">
              <a:avLst/>
            </a:prstGeom>
          </p:spPr>
        </p:pic>
      </p:grpSp>
      <p:sp>
        <p:nvSpPr>
          <p:cNvPr id="19" name="TextBox 18">
            <a:extLst>
              <a:ext uri="{FF2B5EF4-FFF2-40B4-BE49-F238E27FC236}">
                <a16:creationId xmlns:a16="http://schemas.microsoft.com/office/drawing/2014/main" id="{425BF9ED-0710-4798-97CC-E9586D8E9E71}"/>
              </a:ext>
            </a:extLst>
          </p:cNvPr>
          <p:cNvSpPr txBox="1"/>
          <p:nvPr/>
        </p:nvSpPr>
        <p:spPr>
          <a:xfrm>
            <a:off x="-2362200" y="2743200"/>
            <a:ext cx="2185740" cy="707886"/>
          </a:xfrm>
          <a:prstGeom prst="rect">
            <a:avLst/>
          </a:prstGeom>
          <a:noFill/>
        </p:spPr>
        <p:txBody>
          <a:bodyPr wrap="square" rtlCol="0">
            <a:spAutoFit/>
          </a:bodyPr>
          <a:lstStyle/>
          <a:p>
            <a:r>
              <a:rPr lang="en-US" sz="2000"/>
              <a:t>Add ‘month’, ‘author’</a:t>
            </a:r>
          </a:p>
        </p:txBody>
      </p:sp>
      <p:pic>
        <p:nvPicPr>
          <p:cNvPr id="160" name="Picture 159">
            <a:extLst>
              <a:ext uri="{FF2B5EF4-FFF2-40B4-BE49-F238E27FC236}">
                <a16:creationId xmlns:a16="http://schemas.microsoft.com/office/drawing/2014/main" id="{BF0BD782-6FD5-408B-BD57-9313B8B0E417}"/>
              </a:ext>
            </a:extLst>
          </p:cNvPr>
          <p:cNvPicPr>
            <a:picLocks noChangeAspect="1"/>
          </p:cNvPicPr>
          <p:nvPr/>
        </p:nvPicPr>
        <p:blipFill rotWithShape="1">
          <a:blip r:embed="rId7">
            <a:extLst>
              <a:ext uri="{28A0092B-C50C-407E-A947-70E740481C1C}">
                <a14:useLocalDpi xmlns:a14="http://schemas.microsoft.com/office/drawing/2010/main" val="0"/>
              </a:ext>
            </a:extLst>
          </a:blip>
          <a:srcRect l="5613" t="79630" r="81268" b="6297"/>
          <a:stretch/>
        </p:blipFill>
        <p:spPr>
          <a:xfrm>
            <a:off x="2133600" y="11285560"/>
            <a:ext cx="1066800" cy="457200"/>
          </a:xfrm>
          <a:prstGeom prst="rect">
            <a:avLst/>
          </a:prstGeom>
        </p:spPr>
      </p:pic>
      <p:pic>
        <p:nvPicPr>
          <p:cNvPr id="162" name="Picture 161">
            <a:extLst>
              <a:ext uri="{FF2B5EF4-FFF2-40B4-BE49-F238E27FC236}">
                <a16:creationId xmlns:a16="http://schemas.microsoft.com/office/drawing/2014/main" id="{307909B9-F6E0-4638-B475-925E1DA6E339}"/>
              </a:ext>
            </a:extLst>
          </p:cNvPr>
          <p:cNvPicPr>
            <a:picLocks noChangeAspect="1"/>
          </p:cNvPicPr>
          <p:nvPr/>
        </p:nvPicPr>
        <p:blipFill rotWithShape="1">
          <a:blip r:embed="rId7">
            <a:extLst>
              <a:ext uri="{28A0092B-C50C-407E-A947-70E740481C1C}">
                <a14:useLocalDpi xmlns:a14="http://schemas.microsoft.com/office/drawing/2010/main" val="0"/>
              </a:ext>
            </a:extLst>
          </a:blip>
          <a:srcRect l="78224" t="79358" r="8657" b="6569"/>
          <a:stretch/>
        </p:blipFill>
        <p:spPr>
          <a:xfrm>
            <a:off x="7048500" y="11285560"/>
            <a:ext cx="1066800" cy="457200"/>
          </a:xfrm>
          <a:prstGeom prst="rect">
            <a:avLst/>
          </a:prstGeom>
        </p:spPr>
      </p:pic>
    </p:spTree>
    <p:extLst>
      <p:ext uri="{BB962C8B-B14F-4D97-AF65-F5344CB8AC3E}">
        <p14:creationId xmlns:p14="http://schemas.microsoft.com/office/powerpoint/2010/main" val="104689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8705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263072"/>
            <a:ext cx="1524000" cy="7005128"/>
          </a:xfrm>
          <a:prstGeom prst="rect">
            <a:avLst/>
          </a:prstGeom>
          <a:solidFill>
            <a:schemeClr val="bg1">
              <a:lumMod val="95000"/>
            </a:schemeClr>
          </a:solidFill>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05047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08383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88707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3837037"/>
            <a:ext cx="8381238" cy="126572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rPr>
              <a:t>Something Here: Fun, playful text </a:t>
            </a:r>
            <a:br>
              <a:rPr lang="en-US" dirty="0">
                <a:solidFill>
                  <a:prstClr val="black"/>
                </a:solidFill>
              </a:rPr>
            </a:br>
            <a:r>
              <a:rPr lang="en-US" dirty="0">
                <a:solidFill>
                  <a:prstClr val="black"/>
                </a:solidFill>
              </a:rPr>
              <a:t>that describes our lab, etc.</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91259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91259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91259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91259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0"/>
            <a:ext cx="9144000" cy="36972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17539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27920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29226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28774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28774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1054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75134" y="5426574"/>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398769" y="5426574"/>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4265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6338" t="19425" r="25527" b="12745"/>
          <a:stretch/>
        </p:blipFill>
        <p:spPr bwMode="auto">
          <a:xfrm>
            <a:off x="407323" y="7111584"/>
            <a:ext cx="2131690" cy="159105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2675134" y="7111584"/>
            <a:ext cx="2140244" cy="159105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1115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998467"/>
            <a:ext cx="3303899" cy="769441"/>
          </a:xfrm>
          <a:prstGeom prst="rect">
            <a:avLst/>
          </a:prstGeom>
          <a:no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no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spTree>
    <p:extLst>
      <p:ext uri="{BB962C8B-B14F-4D97-AF65-F5344CB8AC3E}">
        <p14:creationId xmlns:p14="http://schemas.microsoft.com/office/powerpoint/2010/main" val="3880995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D:\Dropbox\MakeabilityLabWebsite\playground\startbootstrap-grayscale-1.0.5-make\img\IMG_5478.JPG"/>
          <p:cNvPicPr>
            <a:picLocks noChangeAspect="1" noChangeArrowheads="1"/>
          </p:cNvPicPr>
          <p:nvPr/>
        </p:nvPicPr>
        <p:blipFill rotWithShape="1">
          <a:blip r:embed="rId2">
            <a:extLst>
              <a:ext uri="{28A0092B-C50C-407E-A947-70E740481C1C}">
                <a14:useLocalDpi xmlns:a14="http://schemas.microsoft.com/office/drawing/2010/main" val="0"/>
              </a:ext>
            </a:extLst>
          </a:blip>
          <a:srcRect t="19738" b="38634"/>
          <a:stretch/>
        </p:blipFill>
        <p:spPr bwMode="auto">
          <a:xfrm>
            <a:off x="-12443" y="-60762"/>
            <a:ext cx="9144000" cy="25388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550007"/>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577783"/>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608783"/>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557672"/>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0" name="TextBox 9"/>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1" name="TextBox 10"/>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56" name="TextBox 55"/>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News</a:t>
            </a:r>
          </a:p>
        </p:txBody>
      </p:sp>
      <p:sp>
        <p:nvSpPr>
          <p:cNvPr id="19" name="TextBox 18">
            <a:extLst>
              <a:ext uri="{FF2B5EF4-FFF2-40B4-BE49-F238E27FC236}">
                <a16:creationId xmlns:a16="http://schemas.microsoft.com/office/drawing/2014/main" id="{425BF9ED-0710-4798-97CC-E9586D8E9E71}"/>
              </a:ext>
            </a:extLst>
          </p:cNvPr>
          <p:cNvSpPr txBox="1"/>
          <p:nvPr/>
        </p:nvSpPr>
        <p:spPr>
          <a:xfrm>
            <a:off x="-2362200" y="2743200"/>
            <a:ext cx="2185740" cy="707886"/>
          </a:xfrm>
          <a:prstGeom prst="rect">
            <a:avLst/>
          </a:prstGeom>
          <a:noFill/>
        </p:spPr>
        <p:txBody>
          <a:bodyPr wrap="square" rtlCol="0">
            <a:spAutoFit/>
          </a:bodyPr>
          <a:lstStyle/>
          <a:p>
            <a:r>
              <a:rPr lang="en-US" sz="2000"/>
              <a:t>Add ‘month’, ‘author’</a:t>
            </a:r>
          </a:p>
        </p:txBody>
      </p:sp>
      <p:pic>
        <p:nvPicPr>
          <p:cNvPr id="160" name="Picture 159">
            <a:extLst>
              <a:ext uri="{FF2B5EF4-FFF2-40B4-BE49-F238E27FC236}">
                <a16:creationId xmlns:a16="http://schemas.microsoft.com/office/drawing/2014/main" id="{BF0BD782-6FD5-408B-BD57-9313B8B0E417}"/>
              </a:ext>
            </a:extLst>
          </p:cNvPr>
          <p:cNvPicPr>
            <a:picLocks noChangeAspect="1"/>
          </p:cNvPicPr>
          <p:nvPr/>
        </p:nvPicPr>
        <p:blipFill rotWithShape="1">
          <a:blip r:embed="rId5">
            <a:extLst>
              <a:ext uri="{28A0092B-C50C-407E-A947-70E740481C1C}">
                <a14:useLocalDpi xmlns:a14="http://schemas.microsoft.com/office/drawing/2010/main" val="0"/>
              </a:ext>
            </a:extLst>
          </a:blip>
          <a:srcRect l="5613" t="79630" r="81268" b="6297"/>
          <a:stretch/>
        </p:blipFill>
        <p:spPr>
          <a:xfrm>
            <a:off x="2182091" y="11698872"/>
            <a:ext cx="969818" cy="415636"/>
          </a:xfrm>
          <a:prstGeom prst="rect">
            <a:avLst/>
          </a:prstGeom>
        </p:spPr>
      </p:pic>
      <p:pic>
        <p:nvPicPr>
          <p:cNvPr id="162" name="Picture 161">
            <a:extLst>
              <a:ext uri="{FF2B5EF4-FFF2-40B4-BE49-F238E27FC236}">
                <a16:creationId xmlns:a16="http://schemas.microsoft.com/office/drawing/2014/main" id="{307909B9-F6E0-4638-B475-925E1DA6E339}"/>
              </a:ext>
            </a:extLst>
          </p:cNvPr>
          <p:cNvPicPr>
            <a:picLocks noChangeAspect="1"/>
          </p:cNvPicPr>
          <p:nvPr/>
        </p:nvPicPr>
        <p:blipFill rotWithShape="1">
          <a:blip r:embed="rId5">
            <a:extLst>
              <a:ext uri="{28A0092B-C50C-407E-A947-70E740481C1C}">
                <a14:useLocalDpi xmlns:a14="http://schemas.microsoft.com/office/drawing/2010/main" val="0"/>
              </a:ext>
            </a:extLst>
          </a:blip>
          <a:srcRect l="78224" t="79358" r="8657" b="6569"/>
          <a:stretch/>
        </p:blipFill>
        <p:spPr>
          <a:xfrm>
            <a:off x="7096991" y="11698872"/>
            <a:ext cx="969818" cy="415636"/>
          </a:xfrm>
          <a:prstGeom prst="rect">
            <a:avLst/>
          </a:prstGeom>
        </p:spPr>
      </p:pic>
      <p:sp>
        <p:nvSpPr>
          <p:cNvPr id="3" name="TextBox 2">
            <a:extLst>
              <a:ext uri="{FF2B5EF4-FFF2-40B4-BE49-F238E27FC236}">
                <a16:creationId xmlns:a16="http://schemas.microsoft.com/office/drawing/2014/main" id="{11B6622C-65C3-4763-8196-54EC30C1DF89}"/>
              </a:ext>
            </a:extLst>
          </p:cNvPr>
          <p:cNvSpPr txBox="1"/>
          <p:nvPr/>
        </p:nvSpPr>
        <p:spPr>
          <a:xfrm>
            <a:off x="947470" y="3200400"/>
            <a:ext cx="690830" cy="3657600"/>
          </a:xfrm>
          <a:prstGeom prst="rect">
            <a:avLst/>
          </a:prstGeom>
          <a:noFill/>
        </p:spPr>
        <p:txBody>
          <a:bodyPr vert="eaVert" wrap="square" rtlCol="0">
            <a:spAutoFit/>
          </a:bodyPr>
          <a:lstStyle/>
          <a:p>
            <a:r>
              <a:rPr lang="en-US"/>
              <a:t>Filter elements</a:t>
            </a:r>
          </a:p>
        </p:txBody>
      </p:sp>
      <p:grpSp>
        <p:nvGrpSpPr>
          <p:cNvPr id="23" name="Group 22">
            <a:extLst>
              <a:ext uri="{FF2B5EF4-FFF2-40B4-BE49-F238E27FC236}">
                <a16:creationId xmlns:a16="http://schemas.microsoft.com/office/drawing/2014/main" id="{0616057C-4F05-4861-8D6B-631D6E6FC675}"/>
              </a:ext>
            </a:extLst>
          </p:cNvPr>
          <p:cNvGrpSpPr/>
          <p:nvPr/>
        </p:nvGrpSpPr>
        <p:grpSpPr>
          <a:xfrm>
            <a:off x="1814164" y="3215482"/>
            <a:ext cx="6418099" cy="837024"/>
            <a:chOff x="1778431" y="3232473"/>
            <a:chExt cx="6418099" cy="837024"/>
          </a:xfrm>
        </p:grpSpPr>
        <p:sp>
          <p:nvSpPr>
            <p:cNvPr id="91" name="TextBox 90">
              <a:extLst>
                <a:ext uri="{FF2B5EF4-FFF2-40B4-BE49-F238E27FC236}">
                  <a16:creationId xmlns:a16="http://schemas.microsoft.com/office/drawing/2014/main" id="{DDD3D465-2E7F-4C43-A007-33B235732459}"/>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92" name="TextBox 91">
              <a:extLst>
                <a:ext uri="{FF2B5EF4-FFF2-40B4-BE49-F238E27FC236}">
                  <a16:creationId xmlns:a16="http://schemas.microsoft.com/office/drawing/2014/main" id="{35923C03-D424-41E9-9D20-4788A9DF71A2}"/>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eu</a:t>
              </a:r>
              <a:r>
                <a:rPr lang="en-US" sz="800">
                  <a:solidFill>
                    <a:schemeClr val="bg1">
                      <a:lumMod val="50000"/>
                    </a:schemeClr>
                  </a:solidFill>
                  <a:latin typeface="Segoe UI" panose="020B0502040204020203" pitchFamily="34" charset="0"/>
                  <a:cs typeface="Segoe UI" panose="020B0502040204020203" pitchFamily="34" charset="0"/>
                </a:rPr>
                <a:t> metus id, venenatis molestie sem. Lorem ipsum dolor sit amet, consectetur adfasdf sjdfl lsdjfl sldjfla l;dsajf slda;f  metus id, venenatis molestie sem. Lorem ipsum dolor sit amet, consectetur adfas sldfjl slfjla;lkslkdflkjslkjfdslkjsflkjlkjfslkfslk s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93" name="TextBox 92">
              <a:extLst>
                <a:ext uri="{FF2B5EF4-FFF2-40B4-BE49-F238E27FC236}">
                  <a16:creationId xmlns:a16="http://schemas.microsoft.com/office/drawing/2014/main" id="{C050B75B-0874-4E18-85DE-66FD8C35E52F}"/>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94" name="Picture 93">
              <a:extLst>
                <a:ext uri="{FF2B5EF4-FFF2-40B4-BE49-F238E27FC236}">
                  <a16:creationId xmlns:a16="http://schemas.microsoft.com/office/drawing/2014/main" id="{03A33638-F75C-4547-AAF4-93E4609651D8}"/>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61" name="Group 160">
            <a:extLst>
              <a:ext uri="{FF2B5EF4-FFF2-40B4-BE49-F238E27FC236}">
                <a16:creationId xmlns:a16="http://schemas.microsoft.com/office/drawing/2014/main" id="{D6C69CDC-5846-453C-B1CD-0520A6DD9368}"/>
              </a:ext>
            </a:extLst>
          </p:cNvPr>
          <p:cNvGrpSpPr/>
          <p:nvPr/>
        </p:nvGrpSpPr>
        <p:grpSpPr>
          <a:xfrm>
            <a:off x="1814164" y="5035208"/>
            <a:ext cx="6418099" cy="837024"/>
            <a:chOff x="1778431" y="3232473"/>
            <a:chExt cx="6418099" cy="837024"/>
          </a:xfrm>
        </p:grpSpPr>
        <p:sp>
          <p:nvSpPr>
            <p:cNvPr id="163" name="TextBox 162">
              <a:extLst>
                <a:ext uri="{FF2B5EF4-FFF2-40B4-BE49-F238E27FC236}">
                  <a16:creationId xmlns:a16="http://schemas.microsoft.com/office/drawing/2014/main" id="{478543FA-D9C6-48E8-B3A6-6CFC766DA1DB}"/>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64" name="TextBox 163">
              <a:extLst>
                <a:ext uri="{FF2B5EF4-FFF2-40B4-BE49-F238E27FC236}">
                  <a16:creationId xmlns:a16="http://schemas.microsoft.com/office/drawing/2014/main" id="{E40837F6-7355-41BA-A0D9-F8A4C7923C0B}"/>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eu</a:t>
              </a:r>
              <a:r>
                <a:rPr lang="en-US" sz="800">
                  <a:solidFill>
                    <a:schemeClr val="bg1">
                      <a:lumMod val="50000"/>
                    </a:schemeClr>
                  </a:solidFill>
                  <a:latin typeface="Segoe UI" panose="020B0502040204020203" pitchFamily="34" charset="0"/>
                  <a:cs typeface="Segoe UI" panose="020B0502040204020203" pitchFamily="34" charset="0"/>
                </a:rPr>
                <a:t> metus id, venenatis molestie sem. Lorem ipsum dolor sit amet, consectetur adfasdf sjdfl lsdjfl sldjfla l;dsajf slda;f  metus id, venenatis molestie sem. Lorem ipsum dolor sit amet, consectetur adfas sldfjl slfjla;lkslkdflkjslkjfdslkjsflkjlkjfslkfslk s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65" name="TextBox 164">
              <a:extLst>
                <a:ext uri="{FF2B5EF4-FFF2-40B4-BE49-F238E27FC236}">
                  <a16:creationId xmlns:a16="http://schemas.microsoft.com/office/drawing/2014/main" id="{BB2A2248-8177-45B6-A708-4CDA9E93EEF4}"/>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66" name="Picture 165">
              <a:extLst>
                <a:ext uri="{FF2B5EF4-FFF2-40B4-BE49-F238E27FC236}">
                  <a16:creationId xmlns:a16="http://schemas.microsoft.com/office/drawing/2014/main" id="{B5F6BB4A-081E-4CF0-B89E-49D2CE7B64F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67" name="Group 166">
            <a:extLst>
              <a:ext uri="{FF2B5EF4-FFF2-40B4-BE49-F238E27FC236}">
                <a16:creationId xmlns:a16="http://schemas.microsoft.com/office/drawing/2014/main" id="{FA71EC06-EA5C-4F15-AC6A-462F16FB7589}"/>
              </a:ext>
            </a:extLst>
          </p:cNvPr>
          <p:cNvGrpSpPr/>
          <p:nvPr/>
        </p:nvGrpSpPr>
        <p:grpSpPr>
          <a:xfrm>
            <a:off x="1814164" y="6865567"/>
            <a:ext cx="6418099" cy="837024"/>
            <a:chOff x="1778431" y="3232473"/>
            <a:chExt cx="6418099" cy="837024"/>
          </a:xfrm>
        </p:grpSpPr>
        <p:sp>
          <p:nvSpPr>
            <p:cNvPr id="168" name="TextBox 167">
              <a:extLst>
                <a:ext uri="{FF2B5EF4-FFF2-40B4-BE49-F238E27FC236}">
                  <a16:creationId xmlns:a16="http://schemas.microsoft.com/office/drawing/2014/main" id="{F40DA78E-E428-4B0A-B7E9-5B4882E9E431}"/>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69" name="TextBox 168">
              <a:extLst>
                <a:ext uri="{FF2B5EF4-FFF2-40B4-BE49-F238E27FC236}">
                  <a16:creationId xmlns:a16="http://schemas.microsoft.com/office/drawing/2014/main" id="{512605DE-6E7F-4060-B37E-9F7719E69B8F}"/>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eu</a:t>
              </a:r>
              <a:r>
                <a:rPr lang="en-US" sz="800">
                  <a:solidFill>
                    <a:schemeClr val="bg1">
                      <a:lumMod val="50000"/>
                    </a:schemeClr>
                  </a:solidFill>
                  <a:latin typeface="Segoe UI" panose="020B0502040204020203" pitchFamily="34" charset="0"/>
                  <a:cs typeface="Segoe UI" panose="020B0502040204020203" pitchFamily="34" charset="0"/>
                </a:rPr>
                <a:t> metus id, venenatis molestie sem. Lorem ipsum dolor sit amet, consectetur adfasdf sjdfl lsdjfl sldjfla l;dsajf slda;f  metus id, venenatis molestie sem. Lorem ipsum dolor sit amet, consectetur adfas sldfjl slfjla;lkslkdflkjslkjfdslkjsflkjlkjfslkfslk s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70" name="TextBox 169">
              <a:extLst>
                <a:ext uri="{FF2B5EF4-FFF2-40B4-BE49-F238E27FC236}">
                  <a16:creationId xmlns:a16="http://schemas.microsoft.com/office/drawing/2014/main" id="{FDE4DF84-3336-4244-A62E-57EB1E64384E}"/>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71" name="Picture 170">
              <a:extLst>
                <a:ext uri="{FF2B5EF4-FFF2-40B4-BE49-F238E27FC236}">
                  <a16:creationId xmlns:a16="http://schemas.microsoft.com/office/drawing/2014/main" id="{C3B58048-1C2F-4CF3-B00F-6F6AE16AD3E2}"/>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72" name="Group 171">
            <a:extLst>
              <a:ext uri="{FF2B5EF4-FFF2-40B4-BE49-F238E27FC236}">
                <a16:creationId xmlns:a16="http://schemas.microsoft.com/office/drawing/2014/main" id="{6205CF65-3981-4FF4-9E23-B6FEC7A95951}"/>
              </a:ext>
            </a:extLst>
          </p:cNvPr>
          <p:cNvGrpSpPr/>
          <p:nvPr/>
        </p:nvGrpSpPr>
        <p:grpSpPr>
          <a:xfrm>
            <a:off x="1814164" y="8695928"/>
            <a:ext cx="6418099" cy="837024"/>
            <a:chOff x="1778431" y="3232473"/>
            <a:chExt cx="6418099" cy="837024"/>
          </a:xfrm>
        </p:grpSpPr>
        <p:sp>
          <p:nvSpPr>
            <p:cNvPr id="173" name="TextBox 172">
              <a:extLst>
                <a:ext uri="{FF2B5EF4-FFF2-40B4-BE49-F238E27FC236}">
                  <a16:creationId xmlns:a16="http://schemas.microsoft.com/office/drawing/2014/main" id="{7297CB7C-B253-40CE-9AB2-F47C70184B94}"/>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74" name="TextBox 173">
              <a:extLst>
                <a:ext uri="{FF2B5EF4-FFF2-40B4-BE49-F238E27FC236}">
                  <a16:creationId xmlns:a16="http://schemas.microsoft.com/office/drawing/2014/main" id="{39341674-FCDD-4F8B-BB5B-C71CB1940D2D}"/>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eu</a:t>
              </a:r>
              <a:r>
                <a:rPr lang="en-US" sz="800">
                  <a:solidFill>
                    <a:schemeClr val="bg1">
                      <a:lumMod val="50000"/>
                    </a:schemeClr>
                  </a:solidFill>
                  <a:latin typeface="Segoe UI" panose="020B0502040204020203" pitchFamily="34" charset="0"/>
                  <a:cs typeface="Segoe UI" panose="020B0502040204020203" pitchFamily="34" charset="0"/>
                </a:rPr>
                <a:t> metus id, venenatis molestie sem. Lorem ipsum dolor sit amet, consectetur adfasdf sjdfl lsdjfl sldjfla l;dsajf slda;f  metus id, venenatis molestie sem. Lorem ipsum dolor sit amet, consectetur adfas sldfjl slfjla;lkslkdflkjslkjfdslkjsflkjlkjfslkfslk s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75" name="TextBox 174">
              <a:extLst>
                <a:ext uri="{FF2B5EF4-FFF2-40B4-BE49-F238E27FC236}">
                  <a16:creationId xmlns:a16="http://schemas.microsoft.com/office/drawing/2014/main" id="{0FD81BE8-8BF6-4E64-88E5-A27E57010DE1}"/>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76" name="Picture 175">
              <a:extLst>
                <a:ext uri="{FF2B5EF4-FFF2-40B4-BE49-F238E27FC236}">
                  <a16:creationId xmlns:a16="http://schemas.microsoft.com/office/drawing/2014/main" id="{7CBF2210-0E03-40CD-8324-266ACA3F728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grpSp>
        <p:nvGrpSpPr>
          <p:cNvPr id="177" name="Group 176">
            <a:extLst>
              <a:ext uri="{FF2B5EF4-FFF2-40B4-BE49-F238E27FC236}">
                <a16:creationId xmlns:a16="http://schemas.microsoft.com/office/drawing/2014/main" id="{F7CBBA02-D3D5-4E81-B12A-E4665B65E4B7}"/>
              </a:ext>
            </a:extLst>
          </p:cNvPr>
          <p:cNvGrpSpPr/>
          <p:nvPr/>
        </p:nvGrpSpPr>
        <p:grpSpPr>
          <a:xfrm>
            <a:off x="1814164" y="10526288"/>
            <a:ext cx="6418099" cy="837024"/>
            <a:chOff x="1778431" y="3232473"/>
            <a:chExt cx="6418099" cy="837024"/>
          </a:xfrm>
        </p:grpSpPr>
        <p:sp>
          <p:nvSpPr>
            <p:cNvPr id="178" name="TextBox 177">
              <a:extLst>
                <a:ext uri="{FF2B5EF4-FFF2-40B4-BE49-F238E27FC236}">
                  <a16:creationId xmlns:a16="http://schemas.microsoft.com/office/drawing/2014/main" id="{71752385-603C-45ED-802F-CC07B0352FAD}"/>
                </a:ext>
              </a:extLst>
            </p:cNvPr>
            <p:cNvSpPr txBox="1"/>
            <p:nvPr/>
          </p:nvSpPr>
          <p:spPr>
            <a:xfrm>
              <a:off x="1778431" y="3254883"/>
              <a:ext cx="2177891" cy="646331"/>
            </a:xfrm>
            <a:prstGeom prst="rect">
              <a:avLst/>
            </a:prstGeom>
            <a:noFill/>
          </p:spPr>
          <p:txBody>
            <a:bodyPr wrap="square" rtlCol="0">
              <a:spAutoFit/>
            </a:bodyPr>
            <a:lstStyle/>
            <a:p>
              <a:r>
                <a:rPr lang="en-US" sz="1200" b="1" dirty="0">
                  <a:latin typeface="Raleway" panose="020B0503030101060003" pitchFamily="34" charset="0"/>
                </a:rPr>
                <a:t>Lorem ipsum dolor sit </a:t>
              </a:r>
              <a:r>
                <a:rPr lang="en-US" sz="1200" b="1" dirty="0" err="1">
                  <a:latin typeface="Raleway" panose="020B0503030101060003" pitchFamily="34" charset="0"/>
                </a:rPr>
                <a:t>amet</a:t>
              </a:r>
              <a:r>
                <a:rPr lang="en-US" sz="1200" b="1" dirty="0">
                  <a:latin typeface="Raleway" panose="020B0503030101060003" pitchFamily="34" charset="0"/>
                </a:rPr>
                <a:t>, </a:t>
              </a:r>
              <a:r>
                <a:rPr lang="en-US" sz="1200" b="1" dirty="0" err="1">
                  <a:latin typeface="Raleway" panose="020B0503030101060003" pitchFamily="34" charset="0"/>
                </a:rPr>
                <a:t>consectetur</a:t>
              </a:r>
              <a:r>
                <a:rPr lang="en-US" sz="1200" b="1" dirty="0">
                  <a:latin typeface="Raleway" panose="020B0503030101060003" pitchFamily="34" charset="0"/>
                </a:rPr>
                <a:t> </a:t>
              </a:r>
              <a:r>
                <a:rPr lang="en-US" sz="1200" b="1" dirty="0" err="1">
                  <a:latin typeface="Raleway" panose="020B0503030101060003" pitchFamily="34" charset="0"/>
                </a:rPr>
                <a:t>adipiscing</a:t>
              </a:r>
              <a:r>
                <a:rPr lang="en-US" sz="1200" b="1" dirty="0">
                  <a:latin typeface="Raleway" panose="020B0503030101060003" pitchFamily="34" charset="0"/>
                </a:rPr>
                <a:t> home brew </a:t>
              </a:r>
              <a:r>
                <a:rPr lang="en-US" sz="1200" b="1" dirty="0" err="1">
                  <a:latin typeface="Raleway" panose="020B0503030101060003" pitchFamily="34" charset="0"/>
                </a:rPr>
                <a:t>elit</a:t>
              </a:r>
              <a:endParaRPr lang="en-US" sz="1200" b="1" dirty="0">
                <a:latin typeface="Raleway" panose="020B0503030101060003" pitchFamily="34" charset="0"/>
              </a:endParaRPr>
            </a:p>
          </p:txBody>
        </p:sp>
        <p:sp>
          <p:nvSpPr>
            <p:cNvPr id="179" name="TextBox 178">
              <a:extLst>
                <a:ext uri="{FF2B5EF4-FFF2-40B4-BE49-F238E27FC236}">
                  <a16:creationId xmlns:a16="http://schemas.microsoft.com/office/drawing/2014/main" id="{620E473F-CDD8-43CE-8798-937172F3C5AD}"/>
                </a:ext>
              </a:extLst>
            </p:cNvPr>
            <p:cNvSpPr txBox="1"/>
            <p:nvPr/>
          </p:nvSpPr>
          <p:spPr>
            <a:xfrm>
              <a:off x="4071053" y="3238500"/>
              <a:ext cx="2363002" cy="830997"/>
            </a:xfrm>
            <a:prstGeom prst="rect">
              <a:avLst/>
            </a:prstGeom>
            <a:noFill/>
          </p:spPr>
          <p:txBody>
            <a:bodyPr wrap="square" rtlCol="0">
              <a:spAutoFit/>
            </a:bodyPr>
            <a:lstStyle/>
            <a:p>
              <a:r>
                <a:rPr lang="en-US" sz="800" dirty="0" err="1">
                  <a:solidFill>
                    <a:schemeClr val="bg1">
                      <a:lumMod val="50000"/>
                    </a:schemeClr>
                  </a:solidFill>
                  <a:latin typeface="Segoe UI" panose="020B0502040204020203" pitchFamily="34" charset="0"/>
                  <a:cs typeface="Segoe UI" panose="020B0502040204020203" pitchFamily="34" charset="0"/>
                </a:rPr>
                <a:t>Vivamus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turpis</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nunc</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dirty="0" err="1">
                  <a:solidFill>
                    <a:schemeClr val="bg1">
                      <a:lumMod val="50000"/>
                    </a:schemeClr>
                  </a:solidFill>
                  <a:latin typeface="Segoe UI" panose="020B0502040204020203" pitchFamily="34" charset="0"/>
                  <a:cs typeface="Segoe UI" panose="020B0502040204020203" pitchFamily="34" charset="0"/>
                </a:rPr>
                <a:t>rutrum</a:t>
              </a:r>
              <a:r>
                <a:rPr lang="en-US" sz="800" dirty="0">
                  <a:solidFill>
                    <a:schemeClr val="bg1">
                      <a:lumMod val="50000"/>
                    </a:schemeClr>
                  </a:solidFill>
                  <a:latin typeface="Segoe UI" panose="020B0502040204020203" pitchFamily="34" charset="0"/>
                  <a:cs typeface="Segoe UI" panose="020B0502040204020203" pitchFamily="34" charset="0"/>
                </a:rPr>
                <a:t> </a:t>
              </a:r>
              <a:r>
                <a:rPr lang="en-US" sz="800" err="1">
                  <a:solidFill>
                    <a:schemeClr val="bg1">
                      <a:lumMod val="50000"/>
                    </a:schemeClr>
                  </a:solidFill>
                  <a:latin typeface="Segoe UI" panose="020B0502040204020203" pitchFamily="34" charset="0"/>
                  <a:cs typeface="Segoe UI" panose="020B0502040204020203" pitchFamily="34" charset="0"/>
                </a:rPr>
                <a:t>eu</a:t>
              </a:r>
              <a:r>
                <a:rPr lang="en-US" sz="800">
                  <a:solidFill>
                    <a:schemeClr val="bg1">
                      <a:lumMod val="50000"/>
                    </a:schemeClr>
                  </a:solidFill>
                  <a:latin typeface="Segoe UI" panose="020B0502040204020203" pitchFamily="34" charset="0"/>
                  <a:cs typeface="Segoe UI" panose="020B0502040204020203" pitchFamily="34" charset="0"/>
                </a:rPr>
                <a:t> metus id, venenatis molestie sem. Lorem ipsum dolor sit amet, consectetur adfasdf sjdfl lsdjfl sldjfla l;dsajf slda;f  metus id, venenatis molestie sem. Lorem ipsum dolor sit amet, consectetur adfas sldfjl slfjla;lkslkdflkjslkjfdslkjsflkjlkjfslkfslk s  . . .</a:t>
              </a:r>
              <a:endParaRPr lang="en-US" sz="800" dirty="0">
                <a:solidFill>
                  <a:schemeClr val="bg1">
                    <a:lumMod val="50000"/>
                  </a:schemeClr>
                </a:solidFill>
                <a:latin typeface="Segoe UI" panose="020B0502040204020203" pitchFamily="34" charset="0"/>
                <a:cs typeface="Segoe UI" panose="020B0502040204020203" pitchFamily="34" charset="0"/>
              </a:endParaRPr>
            </a:p>
          </p:txBody>
        </p:sp>
        <p:sp>
          <p:nvSpPr>
            <p:cNvPr id="180" name="TextBox 179">
              <a:extLst>
                <a:ext uri="{FF2B5EF4-FFF2-40B4-BE49-F238E27FC236}">
                  <a16:creationId xmlns:a16="http://schemas.microsoft.com/office/drawing/2014/main" id="{1D5296C9-80EB-4C65-BFFE-F3504FFC34F9}"/>
                </a:ext>
              </a:extLst>
            </p:cNvPr>
            <p:cNvSpPr txBox="1"/>
            <p:nvPr/>
          </p:nvSpPr>
          <p:spPr>
            <a:xfrm>
              <a:off x="1778431" y="3863691"/>
              <a:ext cx="2519816" cy="200055"/>
            </a:xfrm>
            <a:prstGeom prst="rect">
              <a:avLst/>
            </a:prstGeom>
            <a:noFill/>
          </p:spPr>
          <p:txBody>
            <a:bodyPr wrap="square" rtlCol="0">
              <a:spAutoFit/>
            </a:bodyPr>
            <a:lstStyle/>
            <a:p>
              <a:r>
                <a:rPr lang="en-US" sz="700">
                  <a:solidFill>
                    <a:schemeClr val="bg1">
                      <a:lumMod val="50000"/>
                    </a:schemeClr>
                  </a:solidFill>
                  <a:latin typeface="Segoe UI" panose="020B0502040204020203" pitchFamily="34" charset="0"/>
                  <a:cs typeface="Segoe UI" panose="020B0502040204020203" pitchFamily="34" charset="0"/>
                </a:rPr>
                <a:t>14 hours ago </a:t>
              </a:r>
              <a:r>
                <a:rPr lang="en-US" sz="700" b="1">
                  <a:solidFill>
                    <a:schemeClr val="bg1">
                      <a:lumMod val="50000"/>
                    </a:schemeClr>
                  </a:solidFill>
                  <a:latin typeface="Segoe UI" panose="020B0502040204020203" pitchFamily="34" charset="0"/>
                  <a:cs typeface="Segoe UI" panose="020B0502040204020203" pitchFamily="34" charset="0"/>
                </a:rPr>
                <a:t>Jon Froehlich</a:t>
              </a:r>
              <a:endParaRPr lang="en-US" sz="700" b="1" dirty="0">
                <a:solidFill>
                  <a:schemeClr val="bg1">
                    <a:lumMod val="50000"/>
                  </a:schemeClr>
                </a:solidFill>
                <a:latin typeface="Segoe UI" panose="020B0502040204020203" pitchFamily="34" charset="0"/>
                <a:cs typeface="Segoe UI" panose="020B0502040204020203" pitchFamily="34" charset="0"/>
              </a:endParaRPr>
            </a:p>
          </p:txBody>
        </p:sp>
        <p:pic>
          <p:nvPicPr>
            <p:cNvPr id="181" name="Picture 180">
              <a:extLst>
                <a:ext uri="{FF2B5EF4-FFF2-40B4-BE49-F238E27FC236}">
                  <a16:creationId xmlns:a16="http://schemas.microsoft.com/office/drawing/2014/main" id="{B74FF1DD-437C-4377-BC4B-01D770FDAA89}"/>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576" b="42792"/>
            <a:stretch/>
          </p:blipFill>
          <p:spPr>
            <a:xfrm>
              <a:off x="6811075" y="3232473"/>
              <a:ext cx="1385455" cy="831273"/>
            </a:xfrm>
            <a:prstGeom prst="rect">
              <a:avLst/>
            </a:prstGeom>
          </p:spPr>
        </p:pic>
      </p:grpSp>
    </p:spTree>
    <p:extLst>
      <p:ext uri="{BB962C8B-B14F-4D97-AF65-F5344CB8AC3E}">
        <p14:creationId xmlns:p14="http://schemas.microsoft.com/office/powerpoint/2010/main" val="9169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500"/>
                                        <p:tgtEl>
                                          <p:spTgt spid="1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2"/>
                                        </p:tgtEl>
                                        <p:attrNameLst>
                                          <p:attrName>style.visibility</p:attrName>
                                        </p:attrNameLst>
                                      </p:cBhvr>
                                      <p:to>
                                        <p:strVal val="visible"/>
                                      </p:to>
                                    </p:set>
                                    <p:animEffect transition="in" filter="fade">
                                      <p:cBhvr>
                                        <p:cTn id="12"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Individual Person Page</a:t>
            </a:r>
          </a:p>
        </p:txBody>
      </p:sp>
    </p:spTree>
    <p:extLst>
      <p:ext uri="{BB962C8B-B14F-4D97-AF65-F5344CB8AC3E}">
        <p14:creationId xmlns:p14="http://schemas.microsoft.com/office/powerpoint/2010/main" val="28168752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856232" cy="1507465"/>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408936" y="4285035"/>
            <a:ext cx="1911964" cy="777136"/>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a:p>
            <a:r>
              <a:rPr lang="en-US" sz="800" dirty="0">
                <a:solidFill>
                  <a:srgbClr val="464D59"/>
                </a:solidFill>
                <a:latin typeface="Adelle Rg" panose="02000503060000020004" pitchFamily="2" charset="0"/>
              </a:rPr>
              <a:t>Email: jonf@cs.umd.edu</a:t>
            </a:r>
          </a:p>
          <a:p>
            <a:r>
              <a:rPr lang="en-US" sz="800" dirty="0">
                <a:solidFill>
                  <a:srgbClr val="464D59"/>
                </a:solidFill>
                <a:latin typeface="Adelle Rg" panose="02000503060000020004" pitchFamily="2" charset="0"/>
              </a:rPr>
              <a:t>Twitter: @jonfroehlich</a:t>
            </a:r>
          </a:p>
          <a:p>
            <a:r>
              <a:rPr lang="en-US" sz="800" dirty="0">
                <a:solidFill>
                  <a:srgbClr val="464D59"/>
                </a:solidFill>
                <a:latin typeface="Adelle Rg" panose="02000503060000020004" pitchFamily="2" charset="0"/>
              </a:rPr>
              <a:t>Website: http://www.cs.umd.edu/~jonf</a:t>
            </a:r>
          </a:p>
        </p:txBody>
      </p:sp>
      <p:pic>
        <p:nvPicPr>
          <p:cNvPr id="2" name="Picture 1"/>
          <p:cNvPicPr>
            <a:picLocks noChangeAspect="1"/>
          </p:cNvPicPr>
          <p:nvPr/>
        </p:nvPicPr>
        <p:blipFill>
          <a:blip r:embed="rId4"/>
          <a:stretch>
            <a:fillRect/>
          </a:stretch>
        </p:blipFill>
        <p:spPr>
          <a:xfrm>
            <a:off x="-1524000" y="4800600"/>
            <a:ext cx="586206" cy="202639"/>
          </a:xfrm>
          <a:prstGeom prst="rect">
            <a:avLst/>
          </a:prstGeom>
        </p:spPr>
      </p:pic>
      <p:pic>
        <p:nvPicPr>
          <p:cNvPr id="14" name="Picture 13"/>
          <p:cNvPicPr>
            <a:picLocks noChangeAspect="1"/>
          </p:cNvPicPr>
          <p:nvPr/>
        </p:nvPicPr>
        <p:blipFill>
          <a:blip r:embed="rId5"/>
          <a:stretch>
            <a:fillRect/>
          </a:stretch>
        </p:blipFill>
        <p:spPr>
          <a:xfrm>
            <a:off x="-1532836" y="5054673"/>
            <a:ext cx="695325" cy="248330"/>
          </a:xfrm>
          <a:prstGeom prst="rect">
            <a:avLst/>
          </a:prstGeom>
        </p:spPr>
      </p:pic>
      <p:pic>
        <p:nvPicPr>
          <p:cNvPr id="15" name="Picture 14"/>
          <p:cNvPicPr>
            <a:picLocks noChangeAspect="1"/>
          </p:cNvPicPr>
          <p:nvPr/>
        </p:nvPicPr>
        <p:blipFill>
          <a:blip r:embed="rId6"/>
          <a:stretch>
            <a:fillRect/>
          </a:stretch>
        </p:blipFill>
        <p:spPr>
          <a:xfrm>
            <a:off x="679433" y="5326154"/>
            <a:ext cx="1633861" cy="3258543"/>
          </a:xfrm>
          <a:prstGeom prst="rect">
            <a:avLst/>
          </a:prstGeom>
        </p:spPr>
      </p:pic>
      <p:pic>
        <p:nvPicPr>
          <p:cNvPr id="16" name="Picture 15"/>
          <p:cNvPicPr>
            <a:picLocks noChangeAspect="1"/>
          </p:cNvPicPr>
          <p:nvPr/>
        </p:nvPicPr>
        <p:blipFill>
          <a:blip r:embed="rId7"/>
          <a:stretch>
            <a:fillRect/>
          </a:stretch>
        </p:blipFill>
        <p:spPr>
          <a:xfrm>
            <a:off x="2528975" y="2936241"/>
            <a:ext cx="6096000" cy="8164165"/>
          </a:xfrm>
          <a:prstGeom prst="rect">
            <a:avLst/>
          </a:prstGeom>
        </p:spPr>
      </p:pic>
      <p:sp>
        <p:nvSpPr>
          <p:cNvPr id="23" name="TextBox 22"/>
          <p:cNvSpPr txBox="1"/>
          <p:nvPr/>
        </p:nvSpPr>
        <p:spPr>
          <a:xfrm>
            <a:off x="2442947" y="2662942"/>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442947" y="11301424"/>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8"/>
          <a:stretch>
            <a:fillRect/>
          </a:stretch>
        </p:blipFill>
        <p:spPr>
          <a:xfrm>
            <a:off x="-6629400" y="6324600"/>
            <a:ext cx="6386425" cy="7582090"/>
          </a:xfrm>
          <a:prstGeom prst="rect">
            <a:avLst/>
          </a:prstGeom>
        </p:spPr>
      </p:pic>
      <p:pic>
        <p:nvPicPr>
          <p:cNvPr id="20" name="Picture 19"/>
          <p:cNvPicPr>
            <a:picLocks noChangeAspect="1"/>
          </p:cNvPicPr>
          <p:nvPr/>
        </p:nvPicPr>
        <p:blipFill>
          <a:blip r:embed="rId9"/>
          <a:stretch>
            <a:fillRect/>
          </a:stretch>
        </p:blipFill>
        <p:spPr>
          <a:xfrm>
            <a:off x="2528975" y="11660494"/>
            <a:ext cx="6301207" cy="7818743"/>
          </a:xfrm>
          <a:prstGeom prst="rect">
            <a:avLst/>
          </a:prstGeom>
        </p:spPr>
      </p:pic>
    </p:spTree>
    <p:extLst>
      <p:ext uri="{BB962C8B-B14F-4D97-AF65-F5344CB8AC3E}">
        <p14:creationId xmlns:p14="http://schemas.microsoft.com/office/powerpoint/2010/main" val="111705761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727466" cy="1402893"/>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42975" y="4172741"/>
            <a:ext cx="2383539" cy="954107"/>
          </a:xfrm>
          <a:prstGeom prst="rect">
            <a:avLst/>
          </a:prstGeom>
          <a:noFill/>
        </p:spPr>
        <p:txBody>
          <a:bodyPr wrap="square" lIns="0" tIns="0" rIns="0" bIns="0" rtlCol="0">
            <a:spAutoFit/>
          </a:bodyPr>
          <a:lstStyle/>
          <a:p>
            <a:pPr algn="r"/>
            <a:r>
              <a:rPr lang="en-US" sz="1200" b="1" dirty="0">
                <a:solidFill>
                  <a:srgbClr val="212830"/>
                </a:solidFill>
                <a:latin typeface="Adelle Rg" panose="02000503060000020004" pitchFamily="2" charset="0"/>
              </a:rPr>
              <a:t>Jon Froehlich</a:t>
            </a:r>
          </a:p>
          <a:p>
            <a:pPr algn="r"/>
            <a:r>
              <a:rPr lang="en-US" sz="1000" dirty="0">
                <a:solidFill>
                  <a:srgbClr val="464D59"/>
                </a:solidFill>
                <a:latin typeface="Adelle Rg" panose="02000503060000020004" pitchFamily="2" charset="0"/>
              </a:rPr>
              <a:t>Assistant Professor, CS</a:t>
            </a:r>
          </a:p>
          <a:p>
            <a:pPr algn="r"/>
            <a:r>
              <a:rPr lang="en-US" sz="1000" dirty="0">
                <a:solidFill>
                  <a:srgbClr val="464D59"/>
                </a:solidFill>
                <a:latin typeface="Adelle Rg" panose="02000503060000020004" pitchFamily="2" charset="0"/>
              </a:rPr>
              <a:t>University of Maryland</a:t>
            </a:r>
          </a:p>
          <a:p>
            <a:pPr algn="r"/>
            <a:r>
              <a:rPr lang="en-US" sz="1000" dirty="0">
                <a:solidFill>
                  <a:srgbClr val="464D59"/>
                </a:solidFill>
                <a:latin typeface="Adelle Rg" panose="02000503060000020004" pitchFamily="2" charset="0"/>
              </a:rPr>
              <a:t>Email: jonf@cs.umd.edu</a:t>
            </a:r>
          </a:p>
          <a:p>
            <a:pPr algn="r"/>
            <a:r>
              <a:rPr lang="en-US" sz="1000" dirty="0">
                <a:solidFill>
                  <a:srgbClr val="464D59"/>
                </a:solidFill>
                <a:latin typeface="Adelle Rg" panose="02000503060000020004" pitchFamily="2" charset="0"/>
              </a:rPr>
              <a:t>Twitter: @jonfroehlich</a:t>
            </a:r>
          </a:p>
          <a:p>
            <a:pPr algn="r"/>
            <a:r>
              <a:rPr lang="en-US" sz="1000" u="sng" dirty="0">
                <a:solidFill>
                  <a:srgbClr val="464D59"/>
                </a:solidFill>
                <a:latin typeface="Adelle Rg" panose="02000503060000020004" pitchFamily="2" charset="0"/>
              </a:rPr>
              <a:t>http://www.cs.umd.edu/~jonf</a:t>
            </a:r>
          </a:p>
        </p:txBody>
      </p:sp>
      <p:pic>
        <p:nvPicPr>
          <p:cNvPr id="2" name="Picture 1"/>
          <p:cNvPicPr>
            <a:picLocks noChangeAspect="1"/>
          </p:cNvPicPr>
          <p:nvPr/>
        </p:nvPicPr>
        <p:blipFill>
          <a:blip r:embed="rId4"/>
          <a:stretch>
            <a:fillRect/>
          </a:stretch>
        </p:blipFill>
        <p:spPr>
          <a:xfrm>
            <a:off x="-1524000" y="4800600"/>
            <a:ext cx="586206" cy="202639"/>
          </a:xfrm>
          <a:prstGeom prst="rect">
            <a:avLst/>
          </a:prstGeom>
        </p:spPr>
      </p:pic>
      <p:pic>
        <p:nvPicPr>
          <p:cNvPr id="14" name="Picture 13"/>
          <p:cNvPicPr>
            <a:picLocks noChangeAspect="1"/>
          </p:cNvPicPr>
          <p:nvPr/>
        </p:nvPicPr>
        <p:blipFill>
          <a:blip r:embed="rId5"/>
          <a:stretch>
            <a:fillRect/>
          </a:stretch>
        </p:blipFill>
        <p:spPr>
          <a:xfrm>
            <a:off x="-1532836" y="5054673"/>
            <a:ext cx="695325" cy="248330"/>
          </a:xfrm>
          <a:prstGeom prst="rect">
            <a:avLst/>
          </a:prstGeom>
        </p:spPr>
      </p:pic>
      <p:pic>
        <p:nvPicPr>
          <p:cNvPr id="15" name="Picture 14"/>
          <p:cNvPicPr>
            <a:picLocks noChangeAspect="1"/>
          </p:cNvPicPr>
          <p:nvPr/>
        </p:nvPicPr>
        <p:blipFill>
          <a:blip r:embed="rId6"/>
          <a:stretch>
            <a:fillRect/>
          </a:stretch>
        </p:blipFill>
        <p:spPr>
          <a:xfrm>
            <a:off x="631307" y="5326154"/>
            <a:ext cx="1633861" cy="3258543"/>
          </a:xfrm>
          <a:prstGeom prst="rect">
            <a:avLst/>
          </a:prstGeom>
        </p:spPr>
      </p:pic>
      <p:pic>
        <p:nvPicPr>
          <p:cNvPr id="16" name="Picture 15"/>
          <p:cNvPicPr>
            <a:picLocks noChangeAspect="1"/>
          </p:cNvPicPr>
          <p:nvPr/>
        </p:nvPicPr>
        <p:blipFill>
          <a:blip r:embed="rId7"/>
          <a:stretch>
            <a:fillRect/>
          </a:stretch>
        </p:blipFill>
        <p:spPr>
          <a:xfrm>
            <a:off x="2416681" y="2952283"/>
            <a:ext cx="6096000" cy="8164165"/>
          </a:xfrm>
          <a:prstGeom prst="rect">
            <a:avLst/>
          </a:prstGeom>
        </p:spPr>
      </p:pic>
      <p:sp>
        <p:nvSpPr>
          <p:cNvPr id="23" name="TextBox 22"/>
          <p:cNvSpPr txBox="1"/>
          <p:nvPr/>
        </p:nvSpPr>
        <p:spPr>
          <a:xfrm>
            <a:off x="2330653" y="2630858"/>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330653" y="11269340"/>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8"/>
          <a:stretch>
            <a:fillRect/>
          </a:stretch>
        </p:blipFill>
        <p:spPr>
          <a:xfrm>
            <a:off x="-6629400" y="6324600"/>
            <a:ext cx="6386425" cy="7582090"/>
          </a:xfrm>
          <a:prstGeom prst="rect">
            <a:avLst/>
          </a:prstGeom>
        </p:spPr>
      </p:pic>
      <p:pic>
        <p:nvPicPr>
          <p:cNvPr id="20" name="Picture 19"/>
          <p:cNvPicPr>
            <a:picLocks noChangeAspect="1"/>
          </p:cNvPicPr>
          <p:nvPr/>
        </p:nvPicPr>
        <p:blipFill>
          <a:blip r:embed="rId9"/>
          <a:stretch>
            <a:fillRect/>
          </a:stretch>
        </p:blipFill>
        <p:spPr>
          <a:xfrm>
            <a:off x="2416681" y="11628410"/>
            <a:ext cx="6301207" cy="7818743"/>
          </a:xfrm>
          <a:prstGeom prst="rect">
            <a:avLst/>
          </a:prstGeom>
        </p:spPr>
      </p:pic>
    </p:spTree>
    <p:extLst>
      <p:ext uri="{BB962C8B-B14F-4D97-AF65-F5344CB8AC3E}">
        <p14:creationId xmlns:p14="http://schemas.microsoft.com/office/powerpoint/2010/main" val="195151008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91965" y="431363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854621" y="4712200"/>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4" y="5476101"/>
            <a:ext cx="7884265" cy="6517839"/>
          </a:xfrm>
          <a:prstGeom prst="rect">
            <a:avLst/>
          </a:prstGeom>
        </p:spPr>
      </p:pic>
      <p:sp>
        <p:nvSpPr>
          <p:cNvPr id="23" name="TextBox 22"/>
          <p:cNvSpPr txBox="1"/>
          <p:nvPr/>
        </p:nvSpPr>
        <p:spPr>
          <a:xfrm>
            <a:off x="305937" y="5154676"/>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98889" y="12084293"/>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84917" y="12443363"/>
            <a:ext cx="7978033" cy="989940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461193" y="4720927"/>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03924" y="4703053"/>
            <a:ext cx="664968" cy="200055"/>
          </a:xfrm>
          <a:prstGeom prst="rect">
            <a:avLst/>
          </a:prstGeom>
          <a:noFill/>
        </p:spPr>
        <p:txBody>
          <a:bodyPr wrap="square" rtlCol="0">
            <a:spAutoFit/>
          </a:bodyPr>
          <a:lstStyle/>
          <a:p>
            <a:r>
              <a:rPr lang="en-US" sz="700" dirty="0" err="1">
                <a:solidFill>
                  <a:srgbClr val="0070C0"/>
                </a:solidFill>
                <a:latin typeface="Adelle Rg" panose="02000503060000020004" pitchFamily="2" charset="0"/>
              </a:rPr>
              <a:t>github</a:t>
            </a:r>
            <a:endParaRPr lang="en-US" sz="7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05673" y="4673581"/>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167819" y="4703053"/>
            <a:ext cx="664968"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twitter</a:t>
            </a:r>
          </a:p>
        </p:txBody>
      </p:sp>
      <p:sp>
        <p:nvSpPr>
          <p:cNvPr id="26" name="TextBox 25"/>
          <p:cNvSpPr txBox="1"/>
          <p:nvPr/>
        </p:nvSpPr>
        <p:spPr>
          <a:xfrm>
            <a:off x="992555" y="4726154"/>
            <a:ext cx="652927"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384917" y="4741120"/>
            <a:ext cx="205597" cy="191550"/>
          </a:xfrm>
          <a:prstGeom prst="rect">
            <a:avLst/>
          </a:prstGeom>
        </p:spPr>
      </p:pic>
      <p:sp>
        <p:nvSpPr>
          <p:cNvPr id="28" name="TextBox 27"/>
          <p:cNvSpPr txBox="1"/>
          <p:nvPr/>
        </p:nvSpPr>
        <p:spPr>
          <a:xfrm>
            <a:off x="479322" y="4709880"/>
            <a:ext cx="440576"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email</a:t>
            </a:r>
          </a:p>
        </p:txBody>
      </p:sp>
      <p:sp>
        <p:nvSpPr>
          <p:cNvPr id="7" name="Rectangle 6"/>
          <p:cNvSpPr/>
          <p:nvPr/>
        </p:nvSpPr>
        <p:spPr>
          <a:xfrm>
            <a:off x="2459515" y="2667000"/>
            <a:ext cx="6090573" cy="1569660"/>
          </a:xfrm>
          <a:prstGeom prst="rect">
            <a:avLst/>
          </a:prstGeom>
        </p:spPr>
        <p:txBody>
          <a:bodyPr wrap="square">
            <a:spAutoFit/>
          </a:bodyPr>
          <a:lstStyle/>
          <a:p>
            <a:r>
              <a:rPr lang="en-US" sz="1200" dirty="0">
                <a:solidFill>
                  <a:schemeClr val="tx1">
                    <a:lumMod val="75000"/>
                    <a:lumOff val="25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tx1">
                    <a:lumMod val="75000"/>
                    <a:lumOff val="25000"/>
                  </a:schemeClr>
                </a:solidFill>
                <a:latin typeface="Adelle Rg" panose="02000503060000020004" pitchFamily="2" charset="0"/>
              </a:rPr>
              <a:t>lablet</a:t>
            </a:r>
            <a:r>
              <a:rPr lang="en-US" sz="1200" dirty="0">
                <a:solidFill>
                  <a:schemeClr val="tx1">
                    <a:lumMod val="75000"/>
                    <a:lumOff val="25000"/>
                  </a:schemeClr>
                </a:solidFill>
                <a:latin typeface="Adelle Rg" panose="02000503060000020004" pitchFamily="2" charset="0"/>
              </a:rPr>
              <a:t>: the Makeability Lab. Research in the Makeability Lab is funded, in part, by a Google Faculty Research Award, a 3M Faculty Award, Nokia, the NSF, and the Department of Defense's Clinical and Rehabilitative Medicine Research Program.</a:t>
            </a:r>
          </a:p>
        </p:txBody>
      </p:sp>
    </p:spTree>
    <p:extLst>
      <p:ext uri="{BB962C8B-B14F-4D97-AF65-F5344CB8AC3E}">
        <p14:creationId xmlns:p14="http://schemas.microsoft.com/office/powerpoint/2010/main" val="15475509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391965" y="4313636"/>
            <a:ext cx="1911964" cy="407804"/>
          </a:xfrm>
          <a:prstGeom prst="rect">
            <a:avLst/>
          </a:prstGeom>
          <a:noFill/>
        </p:spPr>
        <p:txBody>
          <a:bodyPr wrap="square" lIns="0" tIns="0" rIns="0" bIns="0" rtlCol="0">
            <a:spAutoFit/>
          </a:bodyPr>
          <a:lstStyle/>
          <a:p>
            <a:r>
              <a:rPr lang="en-US" sz="1050" b="1" dirty="0">
                <a:solidFill>
                  <a:srgbClr val="212830"/>
                </a:solidFill>
                <a:latin typeface="Adelle Rg" panose="02000503060000020004" pitchFamily="2" charset="0"/>
              </a:rPr>
              <a:t>Jon Froehlich</a:t>
            </a:r>
          </a:p>
          <a:p>
            <a:r>
              <a:rPr lang="en-US" sz="800" dirty="0">
                <a:solidFill>
                  <a:srgbClr val="464D59"/>
                </a:solidFill>
                <a:latin typeface="Adelle Rg" panose="02000503060000020004" pitchFamily="2" charset="0"/>
              </a:rPr>
              <a:t>Assistant Professor, CS</a:t>
            </a:r>
          </a:p>
          <a:p>
            <a:r>
              <a:rPr lang="en-US" sz="80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3010150" y="4161821"/>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4" y="5476101"/>
            <a:ext cx="7884265" cy="6517839"/>
          </a:xfrm>
          <a:prstGeom prst="rect">
            <a:avLst/>
          </a:prstGeom>
        </p:spPr>
      </p:pic>
      <p:sp>
        <p:nvSpPr>
          <p:cNvPr id="23" name="TextBox 22"/>
          <p:cNvSpPr txBox="1"/>
          <p:nvPr/>
        </p:nvSpPr>
        <p:spPr>
          <a:xfrm>
            <a:off x="305937" y="5154676"/>
            <a:ext cx="1981200" cy="307777"/>
          </a:xfrm>
          <a:prstGeom prst="rect">
            <a:avLst/>
          </a:prstGeom>
          <a:noFill/>
        </p:spPr>
        <p:txBody>
          <a:bodyPr wrap="square" rtlCol="0">
            <a:spAutoFit/>
          </a:bodyPr>
          <a:lstStyle/>
          <a:p>
            <a:r>
              <a:rPr lang="en-US" sz="1400" b="1" dirty="0">
                <a:latin typeface="Adelle Rg" panose="02000503060000020004" pitchFamily="2" charset="0"/>
              </a:rPr>
              <a:t>Publications</a:t>
            </a:r>
          </a:p>
        </p:txBody>
      </p:sp>
      <p:sp>
        <p:nvSpPr>
          <p:cNvPr id="24" name="TextBox 23"/>
          <p:cNvSpPr txBox="1"/>
          <p:nvPr/>
        </p:nvSpPr>
        <p:spPr>
          <a:xfrm>
            <a:off x="298889" y="12084293"/>
            <a:ext cx="1981200" cy="307777"/>
          </a:xfrm>
          <a:prstGeom prst="rect">
            <a:avLst/>
          </a:prstGeom>
          <a:noFill/>
        </p:spPr>
        <p:txBody>
          <a:bodyPr wrap="square" rtlCol="0">
            <a:spAutoFit/>
          </a:bodyPr>
          <a:lstStyle/>
          <a:p>
            <a:r>
              <a:rPr lang="en-US" sz="14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84917" y="12443363"/>
            <a:ext cx="7978033" cy="989940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616722" y="4170548"/>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3759453" y="4152674"/>
            <a:ext cx="664968" cy="200055"/>
          </a:xfrm>
          <a:prstGeom prst="rect">
            <a:avLst/>
          </a:prstGeom>
          <a:noFill/>
        </p:spPr>
        <p:txBody>
          <a:bodyPr wrap="square" rtlCol="0">
            <a:spAutoFit/>
          </a:bodyPr>
          <a:lstStyle/>
          <a:p>
            <a:r>
              <a:rPr lang="en-US" sz="700" dirty="0" err="1">
                <a:solidFill>
                  <a:srgbClr val="0070C0"/>
                </a:solidFill>
                <a:latin typeface="Adelle Rg" panose="02000503060000020004" pitchFamily="2" charset="0"/>
              </a:rPr>
              <a:t>github</a:t>
            </a:r>
            <a:endParaRPr lang="en-US" sz="7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161202" y="4123202"/>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4323348" y="4152674"/>
            <a:ext cx="664968"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twitter</a:t>
            </a:r>
          </a:p>
        </p:txBody>
      </p:sp>
      <p:sp>
        <p:nvSpPr>
          <p:cNvPr id="26" name="TextBox 25"/>
          <p:cNvSpPr txBox="1"/>
          <p:nvPr/>
        </p:nvSpPr>
        <p:spPr>
          <a:xfrm>
            <a:off x="3148084" y="4175775"/>
            <a:ext cx="652927"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2540446" y="4190741"/>
            <a:ext cx="205597" cy="191550"/>
          </a:xfrm>
          <a:prstGeom prst="rect">
            <a:avLst/>
          </a:prstGeom>
        </p:spPr>
      </p:pic>
      <p:sp>
        <p:nvSpPr>
          <p:cNvPr id="28" name="TextBox 27"/>
          <p:cNvSpPr txBox="1"/>
          <p:nvPr/>
        </p:nvSpPr>
        <p:spPr>
          <a:xfrm>
            <a:off x="2634851" y="4159501"/>
            <a:ext cx="440576" cy="200055"/>
          </a:xfrm>
          <a:prstGeom prst="rect">
            <a:avLst/>
          </a:prstGeom>
          <a:noFill/>
        </p:spPr>
        <p:txBody>
          <a:bodyPr wrap="square" rtlCol="0">
            <a:spAutoFit/>
          </a:bodyPr>
          <a:lstStyle/>
          <a:p>
            <a:r>
              <a:rPr lang="en-US" sz="700" dirty="0">
                <a:solidFill>
                  <a:srgbClr val="0070C0"/>
                </a:solidFill>
                <a:latin typeface="Adelle Rg" panose="02000503060000020004" pitchFamily="2" charset="0"/>
              </a:rPr>
              <a:t>email</a:t>
            </a:r>
          </a:p>
        </p:txBody>
      </p:sp>
      <p:sp>
        <p:nvSpPr>
          <p:cNvPr id="7" name="Rectangle 6"/>
          <p:cNvSpPr/>
          <p:nvPr/>
        </p:nvSpPr>
        <p:spPr>
          <a:xfrm>
            <a:off x="2459515" y="2667000"/>
            <a:ext cx="6090573" cy="1569660"/>
          </a:xfrm>
          <a:prstGeom prst="rect">
            <a:avLst/>
          </a:prstGeom>
        </p:spPr>
        <p:txBody>
          <a:bodyPr wrap="square">
            <a:spAutoFit/>
          </a:bodyPr>
          <a:lstStyle/>
          <a:p>
            <a:r>
              <a:rPr lang="en-US" sz="1200" dirty="0">
                <a:solidFill>
                  <a:schemeClr val="tx1">
                    <a:lumMod val="75000"/>
                    <a:lumOff val="25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tx1">
                    <a:lumMod val="75000"/>
                    <a:lumOff val="25000"/>
                  </a:schemeClr>
                </a:solidFill>
                <a:latin typeface="Adelle Rg" panose="02000503060000020004" pitchFamily="2" charset="0"/>
              </a:rPr>
              <a:t>lablet</a:t>
            </a:r>
            <a:r>
              <a:rPr lang="en-US" sz="1200" dirty="0">
                <a:solidFill>
                  <a:schemeClr val="tx1">
                    <a:lumMod val="75000"/>
                    <a:lumOff val="25000"/>
                  </a:schemeClr>
                </a:solidFill>
                <a:latin typeface="Adelle Rg" panose="02000503060000020004" pitchFamily="2" charset="0"/>
              </a:rPr>
              <a:t>: the Makeability Lab. Research in the Makeability Lab is funded, in part, by a Google Faculty Research Award, a 3M Faculty Award, Nokia, the NSF, and the Department of Defense's Clinical and Rehabilitative Medicine Research Program.</a:t>
            </a:r>
          </a:p>
        </p:txBody>
      </p:sp>
    </p:spTree>
    <p:extLst>
      <p:ext uri="{BB962C8B-B14F-4D97-AF65-F5344CB8AC3E}">
        <p14:creationId xmlns:p14="http://schemas.microsoft.com/office/powerpoint/2010/main" val="44448359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461969" y="2703886"/>
            <a:ext cx="1911964" cy="538609"/>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Jon Froehlich</a:t>
            </a:r>
          </a:p>
          <a:p>
            <a:r>
              <a:rPr lang="en-US" sz="1050" dirty="0">
                <a:solidFill>
                  <a:srgbClr val="464D59"/>
                </a:solidFill>
                <a:latin typeface="Adelle Rg" panose="02000503060000020004" pitchFamily="2" charset="0"/>
              </a:rPr>
              <a:t>Assistant Professor, CS</a:t>
            </a:r>
          </a:p>
          <a:p>
            <a:r>
              <a:rPr lang="en-US" sz="105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2428235" y="3454238"/>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4" y="4801183"/>
            <a:ext cx="7884265" cy="6517839"/>
          </a:xfrm>
          <a:prstGeom prst="rect">
            <a:avLst/>
          </a:prstGeom>
        </p:spPr>
      </p:pic>
      <p:sp>
        <p:nvSpPr>
          <p:cNvPr id="23" name="TextBox 22"/>
          <p:cNvSpPr txBox="1"/>
          <p:nvPr/>
        </p:nvSpPr>
        <p:spPr>
          <a:xfrm>
            <a:off x="305937" y="4479758"/>
            <a:ext cx="1981200" cy="338554"/>
          </a:xfrm>
          <a:prstGeom prst="rect">
            <a:avLst/>
          </a:prstGeom>
          <a:noFill/>
        </p:spPr>
        <p:txBody>
          <a:bodyPr wrap="square" rtlCol="0">
            <a:spAutoFit/>
          </a:bodyPr>
          <a:lstStyle/>
          <a:p>
            <a:r>
              <a:rPr lang="en-US" sz="1600" b="1" dirty="0">
                <a:latin typeface="Adelle Rg" panose="02000503060000020004" pitchFamily="2" charset="0"/>
              </a:rPr>
              <a:t>Publications</a:t>
            </a:r>
          </a:p>
        </p:txBody>
      </p:sp>
      <p:sp>
        <p:nvSpPr>
          <p:cNvPr id="24" name="TextBox 23"/>
          <p:cNvSpPr txBox="1"/>
          <p:nvPr/>
        </p:nvSpPr>
        <p:spPr>
          <a:xfrm>
            <a:off x="298889" y="11409375"/>
            <a:ext cx="1981200" cy="338554"/>
          </a:xfrm>
          <a:prstGeom prst="rect">
            <a:avLst/>
          </a:prstGeom>
          <a:noFill/>
        </p:spPr>
        <p:txBody>
          <a:bodyPr wrap="square" rtlCol="0">
            <a:spAutoFit/>
          </a:bodyPr>
          <a:lstStyle/>
          <a:p>
            <a:r>
              <a:rPr lang="en-US" sz="16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84917" y="11768445"/>
            <a:ext cx="7978033" cy="989940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23439" y="3716571"/>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94212" y="3698697"/>
            <a:ext cx="664968" cy="230832"/>
          </a:xfrm>
          <a:prstGeom prst="rect">
            <a:avLst/>
          </a:prstGeom>
          <a:noFill/>
        </p:spPr>
        <p:txBody>
          <a:bodyPr wrap="square" rtlCol="0">
            <a:spAutoFit/>
          </a:bodyPr>
          <a:lstStyle/>
          <a:p>
            <a:r>
              <a:rPr lang="en-US" sz="900" dirty="0" err="1">
                <a:solidFill>
                  <a:srgbClr val="0070C0"/>
                </a:solidFill>
                <a:latin typeface="Adelle Rg" panose="02000503060000020004" pitchFamily="2" charset="0"/>
              </a:rPr>
              <a:t>github</a:t>
            </a:r>
            <a:endParaRPr lang="en-US" sz="9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87658" y="3931675"/>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594212" y="3969098"/>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twitter</a:t>
            </a:r>
          </a:p>
        </p:txBody>
      </p:sp>
      <p:sp>
        <p:nvSpPr>
          <p:cNvPr id="26" name="TextBox 25"/>
          <p:cNvSpPr txBox="1"/>
          <p:nvPr/>
        </p:nvSpPr>
        <p:spPr>
          <a:xfrm>
            <a:off x="2594212" y="3476143"/>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2452102" y="3299377"/>
            <a:ext cx="205597" cy="191550"/>
          </a:xfrm>
          <a:prstGeom prst="rect">
            <a:avLst/>
          </a:prstGeom>
        </p:spPr>
      </p:pic>
      <p:sp>
        <p:nvSpPr>
          <p:cNvPr id="28" name="TextBox 27"/>
          <p:cNvSpPr txBox="1"/>
          <p:nvPr/>
        </p:nvSpPr>
        <p:spPr>
          <a:xfrm>
            <a:off x="2594212" y="3276088"/>
            <a:ext cx="798699"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email</a:t>
            </a:r>
          </a:p>
        </p:txBody>
      </p:sp>
      <p:sp>
        <p:nvSpPr>
          <p:cNvPr id="29" name="Rectangle 28"/>
          <p:cNvSpPr/>
          <p:nvPr/>
        </p:nvSpPr>
        <p:spPr>
          <a:xfrm>
            <a:off x="4114800" y="2667000"/>
            <a:ext cx="4435288" cy="1569660"/>
          </a:xfrm>
          <a:prstGeom prst="rect">
            <a:avLst/>
          </a:prstGeom>
        </p:spPr>
        <p:txBody>
          <a:bodyPr wrap="square">
            <a:spAutoFit/>
          </a:bodyPr>
          <a:lstStyle/>
          <a:p>
            <a:r>
              <a:rPr lang="en-US" sz="1200" dirty="0">
                <a:solidFill>
                  <a:schemeClr val="bg1">
                    <a:lumMod val="50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bg1">
                    <a:lumMod val="50000"/>
                  </a:schemeClr>
                </a:solidFill>
                <a:latin typeface="Adelle Rg" panose="02000503060000020004" pitchFamily="2" charset="0"/>
              </a:rPr>
              <a:t>lablet</a:t>
            </a:r>
            <a:r>
              <a:rPr lang="en-US" sz="1200" dirty="0">
                <a:solidFill>
                  <a:schemeClr val="bg1">
                    <a:lumMod val="50000"/>
                  </a:schemeClr>
                </a:solidFill>
                <a:latin typeface="Adelle Rg" panose="02000503060000020004" pitchFamily="2" charset="0"/>
              </a:rPr>
              <a:t>: the Makeability Lab. </a:t>
            </a:r>
          </a:p>
        </p:txBody>
      </p:sp>
      <p:cxnSp>
        <p:nvCxnSpPr>
          <p:cNvPr id="5" name="Straight Connector 4"/>
          <p:cNvCxnSpPr/>
          <p:nvPr/>
        </p:nvCxnSpPr>
        <p:spPr>
          <a:xfrm>
            <a:off x="4054502" y="2799298"/>
            <a:ext cx="0" cy="13347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440786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13716000"/>
            <a:ext cx="9144000" cy="4648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talks  </a:t>
            </a:r>
            <a:r>
              <a:rPr lang="en-US" sz="1200" b="1" dirty="0">
                <a:solidFill>
                  <a:prstClr val="white"/>
                </a:solidFill>
                <a:latin typeface="HelveticaNeueLT Com 35 Th" panose="020B0403020202020204" pitchFamily="34" charset="0"/>
              </a:rPr>
              <a:t>people</a:t>
            </a:r>
            <a:r>
              <a:rPr lang="en-US" sz="1200" dirty="0">
                <a:solidFill>
                  <a:prstClr val="white"/>
                </a:solidFill>
                <a:latin typeface="HelveticaNeueLT Com 35 Th" panose="020B0403020202020204" pitchFamily="34" charset="0"/>
              </a:rPr>
              <a:t>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1798147"/>
            <a:ext cx="40243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Jon Froehlich</a:t>
            </a:r>
          </a:p>
        </p:txBody>
      </p:sp>
      <p:pic>
        <p:nvPicPr>
          <p:cNvPr id="17" name="Picture 2" descr="https://www.cs.umd.edu/%7Ejonf/JonFroehlich.png"/>
          <p:cNvPicPr>
            <a:picLocks noChangeAspect="1" noChangeArrowheads="1"/>
          </p:cNvPicPr>
          <p:nvPr/>
        </p:nvPicPr>
        <p:blipFill rotWithShape="1">
          <a:blip r:embed="rId3">
            <a:extLst>
              <a:ext uri="{28A0092B-C50C-407E-A947-70E740481C1C}">
                <a14:useLocalDpi xmlns:a14="http://schemas.microsoft.com/office/drawing/2010/main" val="0"/>
              </a:ext>
            </a:extLst>
          </a:blip>
          <a:srcRect l="15397" t="8845" r="16108" b="35194"/>
          <a:stretch/>
        </p:blipFill>
        <p:spPr bwMode="auto">
          <a:xfrm>
            <a:off x="408936" y="2703886"/>
            <a:ext cx="1967496" cy="1597824"/>
          </a:xfrm>
          <a:prstGeom prst="rect">
            <a:avLst/>
          </a:prstGeom>
          <a:noFill/>
          <a:ln>
            <a:solidFill>
              <a:schemeClr val="bg1">
                <a:lumMod val="65000"/>
              </a:schemeClr>
            </a:solidFill>
          </a:ln>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2461969" y="2703886"/>
            <a:ext cx="1911964" cy="538609"/>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Jon Froehlich</a:t>
            </a:r>
          </a:p>
          <a:p>
            <a:r>
              <a:rPr lang="en-US" sz="1050" dirty="0">
                <a:solidFill>
                  <a:srgbClr val="464D59"/>
                </a:solidFill>
                <a:latin typeface="Adelle Rg" panose="02000503060000020004" pitchFamily="2" charset="0"/>
              </a:rPr>
              <a:t>Assistant Professor, CS</a:t>
            </a:r>
          </a:p>
          <a:p>
            <a:r>
              <a:rPr lang="en-US" sz="1050" dirty="0">
                <a:solidFill>
                  <a:srgbClr val="464D59"/>
                </a:solidFill>
                <a:latin typeface="Adelle Rg" panose="02000503060000020004" pitchFamily="2" charset="0"/>
              </a:rPr>
              <a:t>University of Maryland</a:t>
            </a:r>
          </a:p>
        </p:txBody>
      </p:sp>
      <p:pic>
        <p:nvPicPr>
          <p:cNvPr id="14" name="Picture 13"/>
          <p:cNvPicPr>
            <a:picLocks noChangeAspect="1"/>
          </p:cNvPicPr>
          <p:nvPr/>
        </p:nvPicPr>
        <p:blipFill rotWithShape="1">
          <a:blip r:embed="rId4"/>
          <a:srcRect t="1" r="68604" b="2658"/>
          <a:stretch/>
        </p:blipFill>
        <p:spPr>
          <a:xfrm>
            <a:off x="2428235" y="3454238"/>
            <a:ext cx="194410" cy="215273"/>
          </a:xfrm>
          <a:prstGeom prst="rect">
            <a:avLst/>
          </a:prstGeom>
        </p:spPr>
      </p:pic>
      <p:pic>
        <p:nvPicPr>
          <p:cNvPr id="15" name="Picture 14"/>
          <p:cNvPicPr>
            <a:picLocks noChangeAspect="1"/>
          </p:cNvPicPr>
          <p:nvPr/>
        </p:nvPicPr>
        <p:blipFill>
          <a:blip r:embed="rId5"/>
          <a:stretch>
            <a:fillRect/>
          </a:stretch>
        </p:blipFill>
        <p:spPr>
          <a:xfrm>
            <a:off x="-3415981" y="2970719"/>
            <a:ext cx="1633861" cy="3258543"/>
          </a:xfrm>
          <a:prstGeom prst="rect">
            <a:avLst/>
          </a:prstGeom>
        </p:spPr>
      </p:pic>
      <p:pic>
        <p:nvPicPr>
          <p:cNvPr id="16" name="Picture 15"/>
          <p:cNvPicPr>
            <a:picLocks noChangeAspect="1"/>
          </p:cNvPicPr>
          <p:nvPr/>
        </p:nvPicPr>
        <p:blipFill rotWithShape="1">
          <a:blip r:embed="rId6"/>
          <a:srcRect b="38273"/>
          <a:stretch/>
        </p:blipFill>
        <p:spPr>
          <a:xfrm>
            <a:off x="391965" y="4801183"/>
            <a:ext cx="6716346" cy="5552333"/>
          </a:xfrm>
          <a:prstGeom prst="rect">
            <a:avLst/>
          </a:prstGeom>
        </p:spPr>
      </p:pic>
      <p:sp>
        <p:nvSpPr>
          <p:cNvPr id="23" name="TextBox 22"/>
          <p:cNvSpPr txBox="1"/>
          <p:nvPr/>
        </p:nvSpPr>
        <p:spPr>
          <a:xfrm>
            <a:off x="305937" y="4479758"/>
            <a:ext cx="1981200" cy="338554"/>
          </a:xfrm>
          <a:prstGeom prst="rect">
            <a:avLst/>
          </a:prstGeom>
          <a:noFill/>
        </p:spPr>
        <p:txBody>
          <a:bodyPr wrap="square" rtlCol="0">
            <a:spAutoFit/>
          </a:bodyPr>
          <a:lstStyle/>
          <a:p>
            <a:r>
              <a:rPr lang="en-US" sz="1600" b="1" dirty="0">
                <a:latin typeface="Adelle Rg" panose="02000503060000020004" pitchFamily="2" charset="0"/>
              </a:rPr>
              <a:t>Publications</a:t>
            </a:r>
          </a:p>
        </p:txBody>
      </p:sp>
      <p:sp>
        <p:nvSpPr>
          <p:cNvPr id="24" name="TextBox 23"/>
          <p:cNvSpPr txBox="1"/>
          <p:nvPr/>
        </p:nvSpPr>
        <p:spPr>
          <a:xfrm>
            <a:off x="298889" y="10308470"/>
            <a:ext cx="1981200" cy="338554"/>
          </a:xfrm>
          <a:prstGeom prst="rect">
            <a:avLst/>
          </a:prstGeom>
          <a:noFill/>
        </p:spPr>
        <p:txBody>
          <a:bodyPr wrap="square" rtlCol="0">
            <a:spAutoFit/>
          </a:bodyPr>
          <a:lstStyle/>
          <a:p>
            <a:r>
              <a:rPr lang="en-US" sz="1600" b="1" dirty="0">
                <a:latin typeface="Adelle Rg" panose="02000503060000020004" pitchFamily="2" charset="0"/>
              </a:rPr>
              <a:t>Talks</a:t>
            </a:r>
          </a:p>
        </p:txBody>
      </p:sp>
      <p:pic>
        <p:nvPicPr>
          <p:cNvPr id="19" name="Picture 18"/>
          <p:cNvPicPr>
            <a:picLocks noChangeAspect="1"/>
          </p:cNvPicPr>
          <p:nvPr/>
        </p:nvPicPr>
        <p:blipFill>
          <a:blip r:embed="rId7"/>
          <a:stretch>
            <a:fillRect/>
          </a:stretch>
        </p:blipFill>
        <p:spPr>
          <a:xfrm>
            <a:off x="-6629400" y="6324600"/>
            <a:ext cx="6386425" cy="7582090"/>
          </a:xfrm>
          <a:prstGeom prst="rect">
            <a:avLst/>
          </a:prstGeom>
        </p:spPr>
      </p:pic>
      <p:pic>
        <p:nvPicPr>
          <p:cNvPr id="20" name="Picture 19"/>
          <p:cNvPicPr>
            <a:picLocks noChangeAspect="1"/>
          </p:cNvPicPr>
          <p:nvPr/>
        </p:nvPicPr>
        <p:blipFill>
          <a:blip r:embed="rId8"/>
          <a:stretch>
            <a:fillRect/>
          </a:stretch>
        </p:blipFill>
        <p:spPr>
          <a:xfrm>
            <a:off x="363565" y="10818387"/>
            <a:ext cx="6879585" cy="8536413"/>
          </a:xfrm>
          <a:prstGeom prst="rect">
            <a:avLst/>
          </a:prstGeom>
        </p:spPr>
      </p:pic>
      <p:sp>
        <p:nvSpPr>
          <p:cNvPr id="3" name="Isosceles Triangle 2"/>
          <p:cNvSpPr/>
          <p:nvPr/>
        </p:nvSpPr>
        <p:spPr>
          <a:xfrm>
            <a:off x="11811000" y="5538187"/>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s://assets-cdn.github.com/images/modules/logos_page/GitHub-Mark.png"/>
          <p:cNvPicPr>
            <a:picLocks noChangeAspect="1" noChangeArrowheads="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423439" y="3716571"/>
            <a:ext cx="219416" cy="21941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94212" y="3698697"/>
            <a:ext cx="664968" cy="230832"/>
          </a:xfrm>
          <a:prstGeom prst="rect">
            <a:avLst/>
          </a:prstGeom>
          <a:noFill/>
        </p:spPr>
        <p:txBody>
          <a:bodyPr wrap="square" rtlCol="0">
            <a:spAutoFit/>
          </a:bodyPr>
          <a:lstStyle/>
          <a:p>
            <a:r>
              <a:rPr lang="en-US" sz="900" dirty="0" err="1">
                <a:solidFill>
                  <a:srgbClr val="0070C0"/>
                </a:solidFill>
                <a:latin typeface="Adelle Rg" panose="02000503060000020004" pitchFamily="2" charset="0"/>
              </a:rPr>
              <a:t>github</a:t>
            </a:r>
            <a:endParaRPr lang="en-US" sz="900" dirty="0">
              <a:solidFill>
                <a:srgbClr val="0070C0"/>
              </a:solidFill>
              <a:latin typeface="Adelle Rg" panose="02000503060000020004" pitchFamily="2" charset="0"/>
            </a:endParaRPr>
          </a:p>
        </p:txBody>
      </p:sp>
      <p:pic>
        <p:nvPicPr>
          <p:cNvPr id="1028" name="Picture 4" descr="https://pbs.twimg.com/profile_images/666407537084796928/YBGgi9B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387658" y="3931675"/>
            <a:ext cx="294826" cy="29482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2594212" y="3969098"/>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twitter</a:t>
            </a:r>
          </a:p>
        </p:txBody>
      </p:sp>
      <p:sp>
        <p:nvSpPr>
          <p:cNvPr id="26" name="TextBox 25"/>
          <p:cNvSpPr txBox="1"/>
          <p:nvPr/>
        </p:nvSpPr>
        <p:spPr>
          <a:xfrm>
            <a:off x="2594212" y="3476143"/>
            <a:ext cx="664968"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website</a:t>
            </a:r>
          </a:p>
        </p:txBody>
      </p:sp>
      <p:pic>
        <p:nvPicPr>
          <p:cNvPr id="27" name="Picture 26"/>
          <p:cNvPicPr>
            <a:picLocks noChangeAspect="1"/>
          </p:cNvPicPr>
          <p:nvPr/>
        </p:nvPicPr>
        <p:blipFill rotWithShape="1">
          <a:blip r:embed="rId11"/>
          <a:srcRect r="54959" b="-21394"/>
          <a:stretch/>
        </p:blipFill>
        <p:spPr>
          <a:xfrm>
            <a:off x="2452102" y="3299377"/>
            <a:ext cx="205597" cy="191550"/>
          </a:xfrm>
          <a:prstGeom prst="rect">
            <a:avLst/>
          </a:prstGeom>
        </p:spPr>
      </p:pic>
      <p:sp>
        <p:nvSpPr>
          <p:cNvPr id="28" name="TextBox 27"/>
          <p:cNvSpPr txBox="1"/>
          <p:nvPr/>
        </p:nvSpPr>
        <p:spPr>
          <a:xfrm>
            <a:off x="2594212" y="3276088"/>
            <a:ext cx="798699" cy="230832"/>
          </a:xfrm>
          <a:prstGeom prst="rect">
            <a:avLst/>
          </a:prstGeom>
          <a:noFill/>
        </p:spPr>
        <p:txBody>
          <a:bodyPr wrap="square" rtlCol="0">
            <a:spAutoFit/>
          </a:bodyPr>
          <a:lstStyle/>
          <a:p>
            <a:r>
              <a:rPr lang="en-US" sz="900" dirty="0">
                <a:solidFill>
                  <a:srgbClr val="0070C0"/>
                </a:solidFill>
                <a:latin typeface="Adelle Rg" panose="02000503060000020004" pitchFamily="2" charset="0"/>
              </a:rPr>
              <a:t>email</a:t>
            </a:r>
          </a:p>
        </p:txBody>
      </p:sp>
      <p:sp>
        <p:nvSpPr>
          <p:cNvPr id="29" name="Rectangle 28"/>
          <p:cNvSpPr/>
          <p:nvPr/>
        </p:nvSpPr>
        <p:spPr>
          <a:xfrm>
            <a:off x="4114800" y="2667000"/>
            <a:ext cx="4435288" cy="1569660"/>
          </a:xfrm>
          <a:prstGeom prst="rect">
            <a:avLst/>
          </a:prstGeom>
        </p:spPr>
        <p:txBody>
          <a:bodyPr wrap="square">
            <a:spAutoFit/>
          </a:bodyPr>
          <a:lstStyle/>
          <a:p>
            <a:r>
              <a:rPr lang="en-US" sz="1200" dirty="0">
                <a:solidFill>
                  <a:schemeClr val="bg1">
                    <a:lumMod val="50000"/>
                  </a:schemeClr>
                </a:solidFill>
                <a:latin typeface="Adelle Rg" panose="02000503060000020004" pitchFamily="2" charset="0"/>
              </a:rPr>
              <a:t>Jon is an Assistant Professor in the Department of Computer Science at the University of Maryland, College Park with an affiliate appointment in the College of Information Studies. He is also a member of the Human-Computer Interaction Laboratory (HCIL), the Institute for Advanced Computer Studies (UMIACS), and the founder of the new HCIL Hackerspace and HCIL research </a:t>
            </a:r>
            <a:r>
              <a:rPr lang="en-US" sz="1200" dirty="0" err="1">
                <a:solidFill>
                  <a:schemeClr val="bg1">
                    <a:lumMod val="50000"/>
                  </a:schemeClr>
                </a:solidFill>
                <a:latin typeface="Adelle Rg" panose="02000503060000020004" pitchFamily="2" charset="0"/>
              </a:rPr>
              <a:t>lablet</a:t>
            </a:r>
            <a:r>
              <a:rPr lang="en-US" sz="1200" dirty="0">
                <a:solidFill>
                  <a:schemeClr val="bg1">
                    <a:lumMod val="50000"/>
                  </a:schemeClr>
                </a:solidFill>
                <a:latin typeface="Adelle Rg" panose="02000503060000020004" pitchFamily="2" charset="0"/>
              </a:rPr>
              <a:t>: the Makeability Lab. </a:t>
            </a:r>
          </a:p>
        </p:txBody>
      </p:sp>
      <p:cxnSp>
        <p:nvCxnSpPr>
          <p:cNvPr id="5" name="Straight Connector 4"/>
          <p:cNvCxnSpPr/>
          <p:nvPr/>
        </p:nvCxnSpPr>
        <p:spPr>
          <a:xfrm>
            <a:off x="4054502" y="2799298"/>
            <a:ext cx="0" cy="1334714"/>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12"/>
          <a:srcRect t="4580"/>
          <a:stretch/>
        </p:blipFill>
        <p:spPr>
          <a:xfrm>
            <a:off x="7275026" y="4800600"/>
            <a:ext cx="1868974" cy="6553200"/>
          </a:xfrm>
          <a:prstGeom prst="rect">
            <a:avLst/>
          </a:prstGeom>
        </p:spPr>
      </p:pic>
      <p:sp>
        <p:nvSpPr>
          <p:cNvPr id="30" name="TextBox 29"/>
          <p:cNvSpPr txBox="1"/>
          <p:nvPr/>
        </p:nvSpPr>
        <p:spPr>
          <a:xfrm>
            <a:off x="7306925" y="4462421"/>
            <a:ext cx="1981200" cy="338554"/>
          </a:xfrm>
          <a:prstGeom prst="rect">
            <a:avLst/>
          </a:prstGeom>
          <a:noFill/>
        </p:spPr>
        <p:txBody>
          <a:bodyPr wrap="square" rtlCol="0">
            <a:spAutoFit/>
          </a:bodyPr>
          <a:lstStyle/>
          <a:p>
            <a:r>
              <a:rPr lang="en-US" sz="1600" dirty="0">
                <a:latin typeface="Adelle Rg" panose="02000503060000020004" pitchFamily="2" charset="0"/>
              </a:rPr>
              <a:t>Recent News</a:t>
            </a:r>
          </a:p>
        </p:txBody>
      </p:sp>
    </p:spTree>
    <p:extLst>
      <p:ext uri="{BB962C8B-B14F-4D97-AF65-F5344CB8AC3E}">
        <p14:creationId xmlns:p14="http://schemas.microsoft.com/office/powerpoint/2010/main" val="13772264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Talk Gallery Mocks</a:t>
            </a:r>
          </a:p>
        </p:txBody>
      </p:sp>
    </p:spTree>
    <p:extLst>
      <p:ext uri="{BB962C8B-B14F-4D97-AF65-F5344CB8AC3E}">
        <p14:creationId xmlns:p14="http://schemas.microsoft.com/office/powerpoint/2010/main" val="22467994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2" cstate="print">
            <a:extLst>
              <a:ext uri="{28A0092B-C50C-407E-A947-70E740481C1C}">
                <a14:useLocalDpi xmlns:a14="http://schemas.microsoft.com/office/drawing/2010/main" val="0"/>
              </a:ext>
            </a:extLst>
          </a:blip>
          <a:srcRect t="42500" b="16250"/>
          <a:stretch/>
        </p:blipFill>
        <p:spPr>
          <a:xfrm>
            <a:off x="4763" y="-1193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78087"/>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0"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a:t>
            </a:r>
            <a:r>
              <a:rPr lang="en-US" sz="1200" b="1" dirty="0">
                <a:solidFill>
                  <a:prstClr val="white"/>
                </a:solidFill>
                <a:latin typeface="HelveticaNeueLT Com 35 Th" panose="020B0403020202020204" pitchFamily="34" charset="0"/>
              </a:rPr>
              <a:t>talks</a:t>
            </a:r>
            <a:r>
              <a:rPr lang="en-US" sz="1200" dirty="0">
                <a:solidFill>
                  <a:prstClr val="white"/>
                </a:solidFill>
                <a:latin typeface="HelveticaNeueLT Com 35 Th" panose="020B0403020202020204" pitchFamily="34" charset="0"/>
              </a:rPr>
              <a:t>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13" name="Rectangle 12"/>
          <p:cNvSpPr/>
          <p:nvPr/>
        </p:nvSpPr>
        <p:spPr>
          <a:xfrm>
            <a:off x="0" y="5830887"/>
            <a:ext cx="9144000" cy="7467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Talks</a:t>
            </a:r>
          </a:p>
        </p:txBody>
      </p:sp>
      <p:pic>
        <p:nvPicPr>
          <p:cNvPr id="76" name="Picture 2" descr="http://www.cs.umd.edu/~jonf/talks/icons/Froehlich_SocialFabrics_HCILSymposium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7466" y="308292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7" name="Picture 4" descr="http://www.cs.umd.edu/~jonf/talks/icons/Froehlich_MakingWithASocialPurpose_SocialHack2015_v3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63528" y="3082929"/>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8" name="Picture 6" descr="http://www.cs.umd.edu/~jonf/talks/icons/Froehlich_MakingWithASocialPurpose_AmericanUniversity2015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60497" y="3093216"/>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9" name="Picture 8" descr="http://www.cs.umd.edu/~jonf/talks/icons/Froehlich_CrowdPoweredStreetViewAccessibility_CMU-HCII_v6_Public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69946" y="308292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457466" y="4560330"/>
            <a:ext cx="1927706" cy="6155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81" name="TextBox 80"/>
          <p:cNvSpPr txBox="1"/>
          <p:nvPr/>
        </p:nvSpPr>
        <p:spPr>
          <a:xfrm>
            <a:off x="2560497" y="4560330"/>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2" name="TextBox 81"/>
          <p:cNvSpPr txBox="1"/>
          <p:nvPr/>
        </p:nvSpPr>
        <p:spPr>
          <a:xfrm>
            <a:off x="4663528" y="4560330"/>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3" name="TextBox 82"/>
          <p:cNvSpPr txBox="1"/>
          <p:nvPr/>
        </p:nvSpPr>
        <p:spPr>
          <a:xfrm>
            <a:off x="6759094" y="4560330"/>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pic>
        <p:nvPicPr>
          <p:cNvPr id="84" name="Picture 11" descr="http://www.cs.umd.edu/~jonf/talks/icons/Froehlich_MakingInTheHCIL_HCILSymposium2014_v5-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57466" y="5367000"/>
            <a:ext cx="1920240" cy="1436340"/>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3" descr="http://www.cs.umd.edu/~jonf/talks/icons/Froehlich_MakingPlusHealth-SocialFabricFitness_KatieSiekClass2014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61626" y="5367000"/>
            <a:ext cx="1920240" cy="143634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5" descr="http://www.cs.umd.edu/~jonf/talks/icons/Froehlich_GoMobileDesigningAccessibleMobileExperiences_EnabledByDesign2013_pptx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665786" y="5367000"/>
            <a:ext cx="1920240" cy="144018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7" descr="http://www.cs.umd.edu/~jonf/talks/icons/Froehlich_BuildingTheHCILHackerspace_BBLTalk_pptx_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69946" y="5367000"/>
            <a:ext cx="1920240" cy="1436340"/>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458595" y="6847800"/>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in the HCIL</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89" name="TextBox 88"/>
          <p:cNvSpPr txBox="1"/>
          <p:nvPr/>
        </p:nvSpPr>
        <p:spPr>
          <a:xfrm>
            <a:off x="2561626" y="6847800"/>
            <a:ext cx="1927706" cy="3693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 Health: Social Fabric Fitness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0" name="TextBox 89"/>
          <p:cNvSpPr txBox="1"/>
          <p:nvPr/>
        </p:nvSpPr>
        <p:spPr>
          <a:xfrm>
            <a:off x="4664657" y="6847800"/>
            <a:ext cx="1927706" cy="3693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Go Mobile! Designing Accessible Mobile Experiences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1" name="TextBox 90"/>
          <p:cNvSpPr txBox="1"/>
          <p:nvPr/>
        </p:nvSpPr>
        <p:spPr>
          <a:xfrm>
            <a:off x="6760223" y="6869395"/>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If you Built It, They Will Come: Reflecting on the Successes (and Failures) of Building the HCIL Hackerspace</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92" name="TextBox 91"/>
          <p:cNvSpPr txBox="1"/>
          <p:nvPr/>
        </p:nvSpPr>
        <p:spPr>
          <a:xfrm>
            <a:off x="355009" y="2819400"/>
            <a:ext cx="958991" cy="276999"/>
          </a:xfrm>
          <a:prstGeom prst="rect">
            <a:avLst/>
          </a:prstGeom>
          <a:noFill/>
        </p:spPr>
        <p:txBody>
          <a:bodyPr wrap="square" rtlCol="0">
            <a:spAutoFit/>
          </a:bodyPr>
          <a:lstStyle/>
          <a:p>
            <a:r>
              <a:rPr lang="en-US" sz="1200" dirty="0">
                <a:solidFill>
                  <a:schemeClr val="tx1">
                    <a:lumMod val="65000"/>
                    <a:lumOff val="35000"/>
                  </a:schemeClr>
                </a:solidFill>
                <a:latin typeface="Segoe UI Semibold" panose="020B0702040204020203" pitchFamily="34" charset="0"/>
              </a:rPr>
              <a:t>2015</a:t>
            </a:r>
          </a:p>
        </p:txBody>
      </p:sp>
    </p:spTree>
    <p:extLst>
      <p:ext uri="{BB962C8B-B14F-4D97-AF65-F5344CB8AC3E}">
        <p14:creationId xmlns:p14="http://schemas.microsoft.com/office/powerpoint/2010/main" val="983318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6327775"/>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5720272"/>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56101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5943792"/>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3976161"/>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4231324"/>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4231324"/>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17897481"/>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18028032"/>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17982873"/>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0707292"/>
            <a:ext cx="1600200" cy="683414"/>
          </a:xfrm>
          <a:prstGeom prst="rect">
            <a:avLst/>
          </a:prstGeom>
        </p:spPr>
      </p:pic>
      <p:cxnSp>
        <p:nvCxnSpPr>
          <p:cNvPr id="36" name="Straight Connector 35"/>
          <p:cNvCxnSpPr/>
          <p:nvPr/>
        </p:nvCxnSpPr>
        <p:spPr>
          <a:xfrm>
            <a:off x="-152400" y="17982873"/>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556260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1032900"/>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9293246"/>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5883774"/>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84734" y="5933425"/>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9285590"/>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5880518"/>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7568784"/>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1032900"/>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3000" y="14986434"/>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1032900"/>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06459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rotWithShape="1">
          <a:blip r:embed="rId2" cstate="print">
            <a:extLst>
              <a:ext uri="{28A0092B-C50C-407E-A947-70E740481C1C}">
                <a14:useLocalDpi xmlns:a14="http://schemas.microsoft.com/office/drawing/2010/main" val="0"/>
              </a:ext>
            </a:extLst>
          </a:blip>
          <a:srcRect t="42500" b="16250"/>
          <a:stretch/>
        </p:blipFill>
        <p:spPr>
          <a:xfrm>
            <a:off x="4763" y="-1193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Rectangle 8"/>
          <p:cNvSpPr/>
          <p:nvPr/>
        </p:nvSpPr>
        <p:spPr>
          <a:xfrm>
            <a:off x="0" y="0"/>
            <a:ext cx="9144000" cy="2494136"/>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10" name="Picture 2" descr="D:\Dropbox\HCILMakeabilityLab\Logos\MakeabilityLab4.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publications  </a:t>
            </a:r>
            <a:r>
              <a:rPr lang="en-US" sz="1200" b="1" dirty="0">
                <a:solidFill>
                  <a:prstClr val="white"/>
                </a:solidFill>
                <a:latin typeface="HelveticaNeueLT Com 35 Th" panose="020B0403020202020204" pitchFamily="34" charset="0"/>
              </a:rPr>
              <a:t>talks</a:t>
            </a:r>
            <a:r>
              <a:rPr lang="en-US" sz="1200" dirty="0">
                <a:solidFill>
                  <a:prstClr val="white"/>
                </a:solidFill>
                <a:latin typeface="HelveticaNeueLT Com 35 Th" panose="020B0403020202020204" pitchFamily="34" charset="0"/>
              </a:rPr>
              <a:t>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033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Talks</a:t>
            </a:r>
          </a:p>
        </p:txBody>
      </p:sp>
      <p:pic>
        <p:nvPicPr>
          <p:cNvPr id="76" name="Picture 2" descr="http://www.cs.umd.edu/~jonf/talks/icons/Froehlich_SocialFabrics_HCILSymposium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5200" y="3086100"/>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7" name="Picture 4" descr="http://www.cs.umd.edu/~jonf/talks/icons/Froehlich_MakingWithASocialPurpose_SocialHack2015_v3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1574" y="3086101"/>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8" name="Picture 6" descr="http://www.cs.umd.edu/~jonf/talks/icons/Froehlich_MakingWithASocialPurpose_AmericanUniversity2015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8387" y="3095997"/>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79" name="Picture 8" descr="http://www.cs.umd.edu/~jonf/talks/icons/Froehlich_CrowdPoweredStreetViewAccessibility_CMU-HCII_v6_Public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38020" y="3086100"/>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80" name="TextBox 79"/>
          <p:cNvSpPr txBox="1"/>
          <p:nvPr/>
        </p:nvSpPr>
        <p:spPr>
          <a:xfrm>
            <a:off x="965200" y="4507411"/>
            <a:ext cx="1854519" cy="59218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81" name="TextBox 80"/>
          <p:cNvSpPr txBox="1"/>
          <p:nvPr/>
        </p:nvSpPr>
        <p:spPr>
          <a:xfrm>
            <a:off x="2988387" y="4507411"/>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2" name="TextBox 81"/>
          <p:cNvSpPr txBox="1"/>
          <p:nvPr/>
        </p:nvSpPr>
        <p:spPr>
          <a:xfrm>
            <a:off x="5011574" y="4507411"/>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83" name="TextBox 82"/>
          <p:cNvSpPr txBox="1"/>
          <p:nvPr/>
        </p:nvSpPr>
        <p:spPr>
          <a:xfrm>
            <a:off x="7027580" y="4507411"/>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pic>
        <p:nvPicPr>
          <p:cNvPr id="84" name="Picture 11" descr="http://www.cs.umd.edu/~jonf/talks/icons/Froehlich_MakingInTheHCIL_HCILSymposium2014_v5-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5200" y="5562600"/>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13" descr="http://www.cs.umd.edu/~jonf/talks/icons/Froehlich_MakingPlusHealth-SocialFabricFitness_KatieSiekClass2014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89473" y="5562600"/>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5" descr="http://www.cs.umd.edu/~jonf/talks/icons/Froehlich_GoMobileDesigningAccessibleMobileExperiences_EnabledByDesign2013_pptx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13747" y="5562600"/>
            <a:ext cx="1847336" cy="138550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17" descr="http://www.cs.umd.edu/~jonf/talks/icons/Froehlich_BuildingTheHCILHackerspace_BBLTalk_pptx_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38020" y="5562600"/>
            <a:ext cx="1847336" cy="1381808"/>
          </a:xfrm>
          <a:prstGeom prst="rect">
            <a:avLst/>
          </a:prstGeom>
          <a:noFill/>
          <a:extLst>
            <a:ext uri="{909E8E84-426E-40DD-AFC4-6F175D3DCCD1}">
              <a14:hiddenFill xmlns:a14="http://schemas.microsoft.com/office/drawing/2010/main">
                <a:solidFill>
                  <a:srgbClr val="FFFFFF"/>
                </a:solidFill>
              </a14:hiddenFill>
            </a:ext>
          </a:extLst>
        </p:spPr>
      </p:pic>
      <p:sp>
        <p:nvSpPr>
          <p:cNvPr id="88" name="TextBox 87"/>
          <p:cNvSpPr txBox="1"/>
          <p:nvPr/>
        </p:nvSpPr>
        <p:spPr>
          <a:xfrm>
            <a:off x="966286" y="6987180"/>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in the HCIL</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89" name="TextBox 88"/>
          <p:cNvSpPr txBox="1"/>
          <p:nvPr/>
        </p:nvSpPr>
        <p:spPr>
          <a:xfrm>
            <a:off x="2989473" y="6987180"/>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 Health: Social Fabric Fitness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0" name="TextBox 89"/>
          <p:cNvSpPr txBox="1"/>
          <p:nvPr/>
        </p:nvSpPr>
        <p:spPr>
          <a:xfrm>
            <a:off x="5012661" y="6987180"/>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Go Mobile! Designing Accessible Mobile Experiences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91" name="TextBox 90"/>
          <p:cNvSpPr txBox="1"/>
          <p:nvPr/>
        </p:nvSpPr>
        <p:spPr>
          <a:xfrm>
            <a:off x="7028666" y="7007955"/>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If you Built It, They Will Come: Reflecting on the Successes (and Failures) of Building the HCIL Hackerspace</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92" name="TextBox 91"/>
          <p:cNvSpPr txBox="1"/>
          <p:nvPr/>
        </p:nvSpPr>
        <p:spPr>
          <a:xfrm>
            <a:off x="895209" y="2734846"/>
            <a:ext cx="958991" cy="338554"/>
          </a:xfrm>
          <a:prstGeom prst="rect">
            <a:avLst/>
          </a:prstGeom>
          <a:noFill/>
        </p:spPr>
        <p:txBody>
          <a:bodyPr wrap="square" rtlCol="0">
            <a:spAutoFit/>
          </a:bodyPr>
          <a:lstStyle/>
          <a:p>
            <a:r>
              <a:rPr lang="en-US" sz="1600" b="1" cap="small" dirty="0">
                <a:solidFill>
                  <a:srgbClr val="212830"/>
                </a:solidFill>
                <a:latin typeface="Adelle Rg" panose="02000503060000020004" pitchFamily="2" charset="0"/>
              </a:rPr>
              <a:t>2015</a:t>
            </a:r>
          </a:p>
        </p:txBody>
      </p:sp>
      <p:pic>
        <p:nvPicPr>
          <p:cNvPr id="2" name="Picture 1"/>
          <p:cNvPicPr>
            <a:picLocks noChangeAspect="1"/>
          </p:cNvPicPr>
          <p:nvPr/>
        </p:nvPicPr>
        <p:blipFill>
          <a:blip r:embed="rId15"/>
          <a:stretch>
            <a:fillRect/>
          </a:stretch>
        </p:blipFill>
        <p:spPr>
          <a:xfrm>
            <a:off x="-38100" y="3031475"/>
            <a:ext cx="952500" cy="3000375"/>
          </a:xfrm>
          <a:prstGeom prst="rect">
            <a:avLst/>
          </a:prstGeom>
        </p:spPr>
      </p:pic>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cxnSp>
        <p:nvCxnSpPr>
          <p:cNvPr id="14" name="Straight Connector 13"/>
          <p:cNvCxnSpPr/>
          <p:nvPr/>
        </p:nvCxnSpPr>
        <p:spPr>
          <a:xfrm>
            <a:off x="952500" y="3018775"/>
            <a:ext cx="80391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7" name="Picture 2" descr="http://www.cs.umd.edu/~jonf/talks/icons/Froehlich_SocialFabrics_HCILSymposium2015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2383" y="8085141"/>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38" name="Picture 4" descr="http://www.cs.umd.edu/~jonf/talks/icons/Froehlich_MakingWithASocialPurpose_SocialHack2015_v3_public_pptx_icon.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18757" y="8085142"/>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39" name="Picture 6" descr="http://www.cs.umd.edu/~jonf/talks/icons/Froehlich_MakingWithASocialPurpose_AmericanUniversity2015_pptx_icon.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95570" y="8095038"/>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0" name="Picture 8" descr="http://www.cs.umd.edu/~jonf/talks/icons/Froehlich_CrowdPoweredStreetViewAccessibility_CMU-HCII_v6_Public_pptx_icon.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5203" y="8085141"/>
            <a:ext cx="1847336" cy="1381808"/>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1" name="TextBox 40"/>
          <p:cNvSpPr txBox="1"/>
          <p:nvPr/>
        </p:nvSpPr>
        <p:spPr>
          <a:xfrm>
            <a:off x="972383" y="9506452"/>
            <a:ext cx="1854519" cy="59218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42" name="TextBox 41"/>
          <p:cNvSpPr txBox="1"/>
          <p:nvPr/>
        </p:nvSpPr>
        <p:spPr>
          <a:xfrm>
            <a:off x="2995570" y="9506452"/>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43" name="TextBox 42"/>
          <p:cNvSpPr txBox="1"/>
          <p:nvPr/>
        </p:nvSpPr>
        <p:spPr>
          <a:xfrm>
            <a:off x="5018757" y="9506452"/>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44" name="TextBox 43"/>
          <p:cNvSpPr txBox="1"/>
          <p:nvPr/>
        </p:nvSpPr>
        <p:spPr>
          <a:xfrm>
            <a:off x="7034763" y="9506452"/>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pic>
        <p:nvPicPr>
          <p:cNvPr id="45" name="Picture 11" descr="http://www.cs.umd.edu/~jonf/talks/icons/Froehlich_MakingInTheHCIL_HCILSymposium2014_v5-Public_pptx_icon.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2383" y="10561641"/>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3" descr="http://www.cs.umd.edu/~jonf/talks/icons/Froehlich_MakingPlusHealth-SocialFabricFitness_KatieSiekClass2014_public_pptx_ico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6656" y="10561641"/>
            <a:ext cx="1847336" cy="138180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15" descr="http://www.cs.umd.edu/~jonf/talks/icons/Froehlich_GoMobileDesigningAccessibleMobileExperiences_EnabledByDesign2013_pptx_icon.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020930" y="10561641"/>
            <a:ext cx="1847336" cy="138550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7" descr="http://www.cs.umd.edu/~jonf/talks/icons/Froehlich_BuildingTheHCILHackerspace_BBLTalk_pptx_icon.pn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45203" y="10561641"/>
            <a:ext cx="1847336" cy="1381808"/>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973469" y="11986221"/>
            <a:ext cx="1854519" cy="22206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in the HCIL</a:t>
            </a:r>
          </a:p>
          <a:p>
            <a:r>
              <a:rPr lang="en-US" sz="600">
                <a:solidFill>
                  <a:srgbClr val="464D59"/>
                </a:solidFill>
                <a:latin typeface="Adelle Rg" panose="02000503060000020004" pitchFamily="2" charset="0"/>
              </a:rPr>
              <a:t>Jon Froehlich | May </a:t>
            </a:r>
            <a:r>
              <a:rPr lang="en-US" sz="600" dirty="0">
                <a:solidFill>
                  <a:srgbClr val="464D59"/>
                </a:solidFill>
                <a:latin typeface="Adelle Rg" panose="02000503060000020004" pitchFamily="2" charset="0"/>
              </a:rPr>
              <a:t>28</a:t>
            </a:r>
            <a:r>
              <a:rPr lang="en-US" sz="600">
                <a:solidFill>
                  <a:srgbClr val="464D59"/>
                </a:solidFill>
                <a:latin typeface="Adelle Rg" panose="02000503060000020004" pitchFamily="2" charset="0"/>
              </a:rPr>
              <a:t>, 2015 | HCIL </a:t>
            </a:r>
            <a:r>
              <a:rPr lang="en-US" sz="600" dirty="0">
                <a:solidFill>
                  <a:srgbClr val="464D59"/>
                </a:solidFill>
                <a:latin typeface="Adelle Rg" panose="02000503060000020004" pitchFamily="2" charset="0"/>
              </a:rPr>
              <a:t>Symposium</a:t>
            </a:r>
          </a:p>
        </p:txBody>
      </p:sp>
      <p:sp>
        <p:nvSpPr>
          <p:cNvPr id="50" name="TextBox 49"/>
          <p:cNvSpPr txBox="1"/>
          <p:nvPr/>
        </p:nvSpPr>
        <p:spPr>
          <a:xfrm>
            <a:off x="2996656" y="11986221"/>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 Health: Social Fabric Fitness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51" name="TextBox 50"/>
          <p:cNvSpPr txBox="1"/>
          <p:nvPr/>
        </p:nvSpPr>
        <p:spPr>
          <a:xfrm>
            <a:off x="5019844" y="11986221"/>
            <a:ext cx="1854519" cy="35531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Go Mobile! Designing Accessible Mobile Experiences</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52" name="TextBox 51"/>
          <p:cNvSpPr txBox="1"/>
          <p:nvPr/>
        </p:nvSpPr>
        <p:spPr>
          <a:xfrm>
            <a:off x="7035849" y="12006996"/>
            <a:ext cx="1854519" cy="636597"/>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If you Built It, They Will Come: Reflecting on the Successes (and Failures) of Building the HCIL Hackerspace</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53" name="TextBox 52"/>
          <p:cNvSpPr txBox="1"/>
          <p:nvPr/>
        </p:nvSpPr>
        <p:spPr>
          <a:xfrm>
            <a:off x="902392" y="7733887"/>
            <a:ext cx="958991" cy="338554"/>
          </a:xfrm>
          <a:prstGeom prst="rect">
            <a:avLst/>
          </a:prstGeom>
          <a:noFill/>
        </p:spPr>
        <p:txBody>
          <a:bodyPr wrap="square" rtlCol="0">
            <a:spAutoFit/>
          </a:bodyPr>
          <a:lstStyle/>
          <a:p>
            <a:r>
              <a:rPr lang="en-US" sz="1600" b="1" cap="small" dirty="0">
                <a:solidFill>
                  <a:srgbClr val="212830"/>
                </a:solidFill>
                <a:latin typeface="Adelle Rg" panose="02000503060000020004" pitchFamily="2" charset="0"/>
              </a:rPr>
              <a:t>2014</a:t>
            </a:r>
          </a:p>
        </p:txBody>
      </p:sp>
      <p:cxnSp>
        <p:nvCxnSpPr>
          <p:cNvPr id="54" name="Straight Connector 53"/>
          <p:cNvCxnSpPr/>
          <p:nvPr/>
        </p:nvCxnSpPr>
        <p:spPr>
          <a:xfrm>
            <a:off x="959683" y="8017816"/>
            <a:ext cx="8039100"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928324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Pubs List Mocks</a:t>
            </a:r>
          </a:p>
        </p:txBody>
      </p:sp>
    </p:spTree>
    <p:extLst>
      <p:ext uri="{BB962C8B-B14F-4D97-AF65-F5344CB8AC3E}">
        <p14:creationId xmlns:p14="http://schemas.microsoft.com/office/powerpoint/2010/main" val="42562585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spTree>
    <p:extLst>
      <p:ext uri="{BB962C8B-B14F-4D97-AF65-F5344CB8AC3E}">
        <p14:creationId xmlns:p14="http://schemas.microsoft.com/office/powerpoint/2010/main" val="25421841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445489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pic>
        <p:nvPicPr>
          <p:cNvPr id="1028" name="Picture 4" descr="be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163" y="5428009"/>
            <a:ext cx="251356" cy="25135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a:latin typeface="Segoe Condensed" panose="020B0606040200020203" pitchFamily="34" charset="0"/>
              </a:rPr>
              <a:t>Award</a:t>
            </a:r>
            <a:endParaRPr lang="en-US" sz="1000" cap="small" dirty="0">
              <a:latin typeface="Segoe Condensed" panose="020B0606040200020203" pitchFamily="34" charset="0"/>
            </a:endParaRP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7265860"/>
            <a:ext cx="310163" cy="3101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9042841"/>
            <a:ext cx="310163" cy="3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14755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pic>
        <p:nvPicPr>
          <p:cNvPr id="1028" name="Picture 4" descr="be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14163" y="5428009"/>
            <a:ext cx="251356" cy="251356"/>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C0000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7265860"/>
            <a:ext cx="310163" cy="31016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71693" y="9042841"/>
            <a:ext cx="310163" cy="310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91471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grpSp>
        <p:nvGrpSpPr>
          <p:cNvPr id="16" name="Group 15"/>
          <p:cNvGrpSpPr/>
          <p:nvPr/>
        </p:nvGrpSpPr>
        <p:grpSpPr>
          <a:xfrm>
            <a:off x="1034917" y="6969512"/>
            <a:ext cx="996712" cy="955288"/>
            <a:chOff x="1034917" y="6969512"/>
            <a:chExt cx="996712" cy="955288"/>
          </a:xfrm>
        </p:grpSpPr>
        <p:sp>
          <p:nvSpPr>
            <p:cNvPr id="14" name="Rectangle 13"/>
            <p:cNvSpPr/>
            <p:nvPr/>
          </p:nvSpPr>
          <p:spPr>
            <a:xfrm rot="19946775">
              <a:off x="1249731" y="7233760"/>
              <a:ext cx="777139" cy="14684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15" name="Rectangle 14"/>
            <p:cNvSpPr/>
            <p:nvPr/>
          </p:nvSpPr>
          <p:spPr>
            <a:xfrm>
              <a:off x="1034917" y="736865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55605" y="6969512"/>
              <a:ext cx="276024" cy="126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p:cNvSpPr/>
          <p:nvPr/>
        </p:nvSpPr>
        <p:spPr>
          <a:xfrm rot="-2700000">
            <a:off x="1157308" y="9048700"/>
            <a:ext cx="777139" cy="146844"/>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Award</a:t>
            </a:r>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rot="-2700000">
            <a:off x="1880800" y="6624282"/>
            <a:ext cx="777139" cy="175831"/>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cap="small" dirty="0">
                <a:latin typeface="Segoe Condensed" panose="020B0606040200020203" pitchFamily="34" charset="0"/>
              </a:rPr>
              <a:t>Best Paper</a:t>
            </a:r>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506545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t="42222" b="21112"/>
          <a:stretch/>
        </p:blipFill>
        <p:spPr>
          <a:xfrm>
            <a:off x="0" y="0"/>
            <a:ext cx="9144000" cy="2514600"/>
          </a:xfrm>
          <a:prstGeom prst="rect">
            <a:avLst/>
          </a:prstGeom>
        </p:spPr>
      </p:pic>
      <p:sp>
        <p:nvSpPr>
          <p:cNvPr id="9" name="Rectangle 8"/>
          <p:cNvSpPr/>
          <p:nvPr/>
        </p:nvSpPr>
        <p:spPr>
          <a:xfrm>
            <a:off x="0" y="0"/>
            <a:ext cx="9144000" cy="25146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74" name="Picture 73"/>
          <p:cNvPicPr>
            <a:picLocks noChangeAspect="1"/>
          </p:cNvPicPr>
          <p:nvPr/>
        </p:nvPicPr>
        <p:blipFill rotWithShape="1">
          <a:blip r:embed="rId3" cstate="print">
            <a:extLst>
              <a:ext uri="{28A0092B-C50C-407E-A947-70E740481C1C}">
                <a14:useLocalDpi xmlns:a14="http://schemas.microsoft.com/office/drawing/2010/main" val="0"/>
              </a:ext>
            </a:extLst>
          </a:blip>
          <a:srcRect t="42500" b="16250"/>
          <a:stretch/>
        </p:blipFill>
        <p:spPr>
          <a:xfrm>
            <a:off x="-11101387" y="10134600"/>
            <a:ext cx="9144000" cy="2514600"/>
          </a:xfrm>
          <a:prstGeom prst="rect">
            <a:avLst/>
          </a:prstGeom>
        </p:spPr>
      </p:pic>
      <p:pic>
        <p:nvPicPr>
          <p:cNvPr id="5"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4" cstate="print">
            <a:extLst>
              <a:ext uri="{BEBA8EAE-BF5A-486C-A8C5-ECC9F3942E4B}">
                <a14:imgProps xmlns:a14="http://schemas.microsoft.com/office/drawing/2010/main">
                  <a14:imgLayer r:embed="rId5">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pic>
        <p:nvPicPr>
          <p:cNvPr id="10" name="Picture 2" descr="D:\Dropbox\HCILMakeabilityLab\Logos\MakeabilityLab4.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projects  </a:t>
            </a:r>
            <a:r>
              <a:rPr lang="en-US" sz="1200" b="1" dirty="0">
                <a:solidFill>
                  <a:prstClr val="white"/>
                </a:solidFill>
                <a:latin typeface="HelveticaNeueLT Com 35 Th" panose="020B0403020202020204" pitchFamily="34" charset="0"/>
              </a:rPr>
              <a:t>publications</a:t>
            </a:r>
            <a:r>
              <a:rPr lang="en-US" sz="1200" dirty="0">
                <a:solidFill>
                  <a:prstClr val="white"/>
                </a:solidFill>
                <a:latin typeface="HelveticaNeueLT Com 35 Th" panose="020B0403020202020204" pitchFamily="34" charset="0"/>
              </a:rPr>
              <a:t>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63" name="Picture 3"/>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3640" t="14505" r="13614" b="22677"/>
          <a:stretch/>
        </p:blipFill>
        <p:spPr bwMode="auto">
          <a:xfrm>
            <a:off x="10088880" y="-628189"/>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3" name="TextBox 72"/>
          <p:cNvSpPr txBox="1"/>
          <p:nvPr/>
        </p:nvSpPr>
        <p:spPr>
          <a:xfrm>
            <a:off x="395288" y="1798147"/>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a:solidFill>
                  <a:schemeClr val="bg1"/>
                </a:solidFill>
              </a:rPr>
              <a:t>Publications</a:t>
            </a:r>
            <a:endParaRPr lang="en-US" sz="4400" dirty="0">
              <a:solidFill>
                <a:schemeClr val="bg1"/>
              </a:solidFill>
            </a:endParaRPr>
          </a:p>
        </p:txBody>
      </p:sp>
      <p:sp>
        <p:nvSpPr>
          <p:cNvPr id="32" name="TextBox 31"/>
          <p:cNvSpPr txBox="1"/>
          <p:nvPr/>
        </p:nvSpPr>
        <p:spPr>
          <a:xfrm>
            <a:off x="-3676203" y="184431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Current Members</a:t>
            </a:r>
          </a:p>
        </p:txBody>
      </p:sp>
      <p:pic>
        <p:nvPicPr>
          <p:cNvPr id="3" name="Picture 2"/>
          <p:cNvPicPr>
            <a:picLocks noChangeAspect="1"/>
          </p:cNvPicPr>
          <p:nvPr/>
        </p:nvPicPr>
        <p:blipFill>
          <a:blip r:embed="rId8"/>
          <a:stretch>
            <a:fillRect/>
          </a:stretch>
        </p:blipFill>
        <p:spPr>
          <a:xfrm>
            <a:off x="1555" y="3000375"/>
            <a:ext cx="895350" cy="3095625"/>
          </a:xfrm>
          <a:prstGeom prst="rect">
            <a:avLst/>
          </a:prstGeom>
        </p:spPr>
      </p:pic>
      <p:pic>
        <p:nvPicPr>
          <p:cNvPr id="4" name="Picture 3"/>
          <p:cNvPicPr>
            <a:picLocks noChangeAspect="1"/>
          </p:cNvPicPr>
          <p:nvPr/>
        </p:nvPicPr>
        <p:blipFill>
          <a:blip r:embed="rId9"/>
          <a:stretch>
            <a:fillRect/>
          </a:stretch>
        </p:blipFill>
        <p:spPr>
          <a:xfrm>
            <a:off x="896905" y="2743200"/>
            <a:ext cx="8439150" cy="15078075"/>
          </a:xfrm>
          <a:prstGeom prst="rect">
            <a:avLst/>
          </a:prstGeom>
        </p:spPr>
      </p:pic>
      <p:pic>
        <p:nvPicPr>
          <p:cNvPr id="1028" name="Picture 4" descr="be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02285" y="5422900"/>
            <a:ext cx="283452" cy="283452"/>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1483670" y="8107229"/>
            <a:ext cx="613317" cy="568713"/>
          </a:xfrm>
          <a:custGeom>
            <a:avLst/>
            <a:gdLst>
              <a:gd name="connsiteX0" fmla="*/ 301083 w 613317"/>
              <a:gd name="connsiteY0" fmla="*/ 22303 h 568713"/>
              <a:gd name="connsiteX1" fmla="*/ 0 w 613317"/>
              <a:gd name="connsiteY1" fmla="*/ 312235 h 568713"/>
              <a:gd name="connsiteX2" fmla="*/ 0 w 613317"/>
              <a:gd name="connsiteY2" fmla="*/ 568713 h 568713"/>
              <a:gd name="connsiteX3" fmla="*/ 613317 w 613317"/>
              <a:gd name="connsiteY3" fmla="*/ 0 h 568713"/>
              <a:gd name="connsiteX4" fmla="*/ 301083 w 613317"/>
              <a:gd name="connsiteY4" fmla="*/ 22303 h 5687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3317" h="568713">
                <a:moveTo>
                  <a:pt x="301083" y="22303"/>
                </a:moveTo>
                <a:lnTo>
                  <a:pt x="0" y="312235"/>
                </a:lnTo>
                <a:lnTo>
                  <a:pt x="0" y="568713"/>
                </a:lnTo>
                <a:lnTo>
                  <a:pt x="613317" y="0"/>
                </a:lnTo>
                <a:lnTo>
                  <a:pt x="301083" y="22303"/>
                </a:lnTo>
                <a:close/>
              </a:path>
            </a:pathLst>
          </a:cu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a:off x="896905" y="9192445"/>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863451" y="8440373"/>
            <a:ext cx="276024" cy="273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043548" y="9130343"/>
            <a:ext cx="276024" cy="556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6537" y="8714042"/>
            <a:ext cx="676607" cy="1890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1762749" y="6935797"/>
            <a:ext cx="676607" cy="1392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2484199" y="6250460"/>
            <a:ext cx="715177" cy="3773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1383" y="9048829"/>
            <a:ext cx="332789" cy="33278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onorabl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1383" y="10892020"/>
            <a:ext cx="332789" cy="3327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5486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830997"/>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Project Gallery Mocks</a:t>
            </a:r>
          </a:p>
        </p:txBody>
      </p:sp>
    </p:spTree>
    <p:extLst>
      <p:ext uri="{BB962C8B-B14F-4D97-AF65-F5344CB8AC3E}">
        <p14:creationId xmlns:p14="http://schemas.microsoft.com/office/powerpoint/2010/main" val="33898740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1893886"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001962"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338637"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564044"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48464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pic>
        <p:nvPicPr>
          <p:cNvPr id="14" name="Picture 13"/>
          <p:cNvPicPr>
            <a:picLocks noChangeAspect="1"/>
          </p:cNvPicPr>
          <p:nvPr/>
        </p:nvPicPr>
        <p:blipFill rotWithShape="1">
          <a:blip r:embed="rId3"/>
          <a:srcRect l="9158" r="14734"/>
          <a:stretch/>
        </p:blipFill>
        <p:spPr>
          <a:xfrm>
            <a:off x="1488766" y="3969327"/>
            <a:ext cx="2240280" cy="2240280"/>
          </a:xfrm>
          <a:prstGeom prst="rect">
            <a:avLst/>
          </a:prstGeom>
        </p:spPr>
      </p:pic>
      <p:pic>
        <p:nvPicPr>
          <p:cNvPr id="15" name="Picture 14"/>
          <p:cNvPicPr>
            <a:picLocks noChangeAspect="1"/>
          </p:cNvPicPr>
          <p:nvPr/>
        </p:nvPicPr>
        <p:blipFill rotWithShape="1">
          <a:blip r:embed="rId4"/>
          <a:srcRect r="998"/>
          <a:stretch/>
        </p:blipFill>
        <p:spPr>
          <a:xfrm>
            <a:off x="6453447" y="3962400"/>
            <a:ext cx="2240280" cy="2240280"/>
          </a:xfrm>
          <a:prstGeom prst="rect">
            <a:avLst/>
          </a:prstGeom>
        </p:spPr>
      </p:pic>
      <p:pic>
        <p:nvPicPr>
          <p:cNvPr id="16" name="Picture 15"/>
          <p:cNvPicPr>
            <a:picLocks noChangeAspect="1"/>
          </p:cNvPicPr>
          <p:nvPr/>
        </p:nvPicPr>
        <p:blipFill rotWithShape="1">
          <a:blip r:embed="rId5"/>
          <a:srcRect l="719" t="-214" r="1867" b="214"/>
          <a:stretch/>
        </p:blipFill>
        <p:spPr>
          <a:xfrm>
            <a:off x="3971106" y="3969327"/>
            <a:ext cx="2240280" cy="2240280"/>
          </a:xfrm>
          <a:prstGeom prst="rect">
            <a:avLst/>
          </a:prstGeom>
        </p:spPr>
      </p:pic>
      <p:pic>
        <p:nvPicPr>
          <p:cNvPr id="17" name="Picture 16"/>
          <p:cNvPicPr>
            <a:picLocks noChangeAspect="1"/>
          </p:cNvPicPr>
          <p:nvPr/>
        </p:nvPicPr>
        <p:blipFill rotWithShape="1">
          <a:blip r:embed="rId6"/>
          <a:srcRect l="8829" r="4693"/>
          <a:stretch/>
        </p:blipFill>
        <p:spPr>
          <a:xfrm>
            <a:off x="1488766" y="6477000"/>
            <a:ext cx="2240280" cy="2240280"/>
          </a:xfrm>
          <a:prstGeom prst="rect">
            <a:avLst/>
          </a:prstGeom>
        </p:spPr>
      </p:pic>
      <p:sp>
        <p:nvSpPr>
          <p:cNvPr id="31" name="TextBox 30"/>
          <p:cNvSpPr txBox="1"/>
          <p:nvPr/>
        </p:nvSpPr>
        <p:spPr>
          <a:xfrm>
            <a:off x="1371598" y="3220172"/>
            <a:ext cx="404812"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Semibold" panose="020B0702040204020203" pitchFamily="34" charset="0"/>
              </a:rPr>
              <a:t>All</a:t>
            </a:r>
          </a:p>
        </p:txBody>
      </p:sp>
      <p:pic>
        <p:nvPicPr>
          <p:cNvPr id="27" name="Picture 26"/>
          <p:cNvPicPr>
            <a:picLocks noChangeAspect="1"/>
          </p:cNvPicPr>
          <p:nvPr/>
        </p:nvPicPr>
        <p:blipFill rotWithShape="1">
          <a:blip r:embed="rId7"/>
          <a:srcRect b="4205"/>
          <a:stretch/>
        </p:blipFill>
        <p:spPr>
          <a:xfrm>
            <a:off x="3971106" y="6477000"/>
            <a:ext cx="2240280" cy="2240280"/>
          </a:xfrm>
          <a:prstGeom prst="rect">
            <a:avLst/>
          </a:prstGeom>
        </p:spPr>
      </p:pic>
      <p:pic>
        <p:nvPicPr>
          <p:cNvPr id="28" name="Picture 27"/>
          <p:cNvPicPr>
            <a:picLocks noChangeAspect="1"/>
          </p:cNvPicPr>
          <p:nvPr/>
        </p:nvPicPr>
        <p:blipFill rotWithShape="1">
          <a:blip r:embed="rId8"/>
          <a:srcRect b="2790"/>
          <a:stretch/>
        </p:blipFill>
        <p:spPr>
          <a:xfrm>
            <a:off x="6450013" y="6497782"/>
            <a:ext cx="2240280" cy="2240280"/>
          </a:xfrm>
          <a:prstGeom prst="rect">
            <a:avLst/>
          </a:prstGeom>
        </p:spPr>
      </p:pic>
      <p:sp>
        <p:nvSpPr>
          <p:cNvPr id="29" name="TextBox 28"/>
          <p:cNvSpPr txBox="1"/>
          <p:nvPr/>
        </p:nvSpPr>
        <p:spPr>
          <a:xfrm>
            <a:off x="35232" y="3934690"/>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917049"/>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6264519"/>
            <a:ext cx="565949" cy="466526"/>
          </a:xfrm>
          <a:prstGeom prst="rect">
            <a:avLst/>
          </a:prstGeom>
        </p:spPr>
      </p:pic>
    </p:spTree>
    <p:extLst>
      <p:ext uri="{BB962C8B-B14F-4D97-AF65-F5344CB8AC3E}">
        <p14:creationId xmlns:p14="http://schemas.microsoft.com/office/powerpoint/2010/main" val="27902042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1015652"/>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9645790"/>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7256008" y="9038287"/>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10" name="TextBox 9"/>
          <p:cNvSpPr txBox="1"/>
          <p:nvPr/>
        </p:nvSpPr>
        <p:spPr>
          <a:xfrm>
            <a:off x="404126" y="18089930"/>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grpSp>
        <p:nvGrpSpPr>
          <p:cNvPr id="11" name="Group 10"/>
          <p:cNvGrpSpPr/>
          <p:nvPr/>
        </p:nvGrpSpPr>
        <p:grpSpPr>
          <a:xfrm>
            <a:off x="457200" y="18423607"/>
            <a:ext cx="6633996" cy="1723723"/>
            <a:chOff x="253093" y="5142117"/>
            <a:chExt cx="8232720" cy="2139122"/>
          </a:xfrm>
        </p:grpSpPr>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09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9155" y="5142118"/>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56124" y="5152405"/>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65573" y="5142117"/>
              <a:ext cx="1920240" cy="1436340"/>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253093" y="6619519"/>
              <a:ext cx="1927706" cy="5232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356124"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459155" y="6619519"/>
              <a:ext cx="1927706" cy="23083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554721" y="6619519"/>
              <a:ext cx="1927706" cy="661720"/>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grpSp>
      <p:sp>
        <p:nvSpPr>
          <p:cNvPr id="20" name="TextBox 19"/>
          <p:cNvSpPr txBox="1"/>
          <p:nvPr/>
        </p:nvSpPr>
        <p:spPr>
          <a:xfrm>
            <a:off x="407323" y="1645597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98769" y="16711139"/>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063111" y="16711139"/>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3727453" y="16711139"/>
            <a:ext cx="1664208" cy="1161804"/>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5391795" y="16711139"/>
            <a:ext cx="1664208" cy="1165711"/>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20377296"/>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20507847"/>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20462688"/>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2155092"/>
            <a:ext cx="1600200" cy="683414"/>
          </a:xfrm>
          <a:prstGeom prst="rect">
            <a:avLst/>
          </a:prstGeom>
        </p:spPr>
      </p:pic>
      <p:cxnSp>
        <p:nvCxnSpPr>
          <p:cNvPr id="36" name="Straight Connector 35"/>
          <p:cNvCxnSpPr/>
          <p:nvPr/>
        </p:nvCxnSpPr>
        <p:spPr>
          <a:xfrm>
            <a:off x="-152400" y="20462688"/>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407323" y="8880615"/>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6"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1954" y="14350915"/>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7">
            <a:extLst>
              <a:ext uri="{28A0092B-C50C-407E-A947-70E740481C1C}">
                <a14:useLocalDpi xmlns:a14="http://schemas.microsoft.com/office/drawing/2010/main" val="0"/>
              </a:ext>
            </a:extLst>
          </a:blip>
          <a:srcRect r="4383"/>
          <a:stretch/>
        </p:blipFill>
        <p:spPr bwMode="auto">
          <a:xfrm>
            <a:off x="431954" y="12611261"/>
            <a:ext cx="2140244" cy="15943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t="5269" b="5043"/>
          <a:stretch/>
        </p:blipFill>
        <p:spPr bwMode="auto">
          <a:xfrm>
            <a:off x="4951500" y="9201789"/>
            <a:ext cx="2139696" cy="157699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9" name="Picture 5"/>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descr="2015-12-08 17.37.21.jpg"/>
          <p:cNvPicPr>
            <a:picLocks noChangeAspect="1"/>
          </p:cNvPicPr>
          <p:nvPr/>
        </p:nvPicPr>
        <p:blipFill rotWithShape="1">
          <a:blip r:embed="rId20" cstate="print">
            <a:extLst>
              <a:ext uri="{28A0092B-C50C-407E-A947-70E740481C1C}">
                <a14:useLocalDpi xmlns:a14="http://schemas.microsoft.com/office/drawing/2010/main" val="0"/>
              </a:ext>
            </a:extLst>
          </a:blip>
          <a:srcRect l="8264" t="30775" r="25527" b="37232"/>
          <a:stretch/>
        </p:blipFill>
        <p:spPr bwMode="auto">
          <a:xfrm>
            <a:off x="2645132" y="12603605"/>
            <a:ext cx="4443336" cy="160968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0" name="Picture 39" descr="C:\Users\Majeed\Dropbox\ProjectMakerShoe\Papers\IDC2015Demo\Figures\Figure 4 - Shoe Mesh &amp; battery\shoe-mesh-(cut).jpg"/>
          <p:cNvPicPr/>
          <p:nvPr/>
        </p:nvPicPr>
        <p:blipFill rotWithShape="1">
          <a:blip r:embed="rId21"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6210" y="9198533"/>
            <a:ext cx="4411252" cy="3279322"/>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60591" y="10886799"/>
            <a:ext cx="2130605" cy="1591056"/>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41836" y="14350915"/>
            <a:ext cx="2082648"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6154528"/>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b="6944"/>
          <a:stretch/>
        </p:blipFill>
        <p:spPr bwMode="auto">
          <a:xfrm>
            <a:off x="4847462" y="14350915"/>
            <a:ext cx="2238054" cy="1557821"/>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49" name="TextBox 48"/>
          <p:cNvSpPr txBox="1"/>
          <p:nvPr/>
        </p:nvSpPr>
        <p:spPr>
          <a:xfrm>
            <a:off x="396601"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3" name="Freeform 2"/>
          <p:cNvSpPr/>
          <p:nvPr/>
        </p:nvSpPr>
        <p:spPr>
          <a:xfrm>
            <a:off x="762000" y="7119550"/>
            <a:ext cx="804111" cy="930442"/>
          </a:xfrm>
          <a:custGeom>
            <a:avLst/>
            <a:gdLst>
              <a:gd name="connsiteX0" fmla="*/ 208548 w 1605072"/>
              <a:gd name="connsiteY0" fmla="*/ 192505 h 930442"/>
              <a:gd name="connsiteX1" fmla="*/ 96253 w 1605072"/>
              <a:gd name="connsiteY1" fmla="*/ 208548 h 930442"/>
              <a:gd name="connsiteX2" fmla="*/ 32085 w 1605072"/>
              <a:gd name="connsiteY2" fmla="*/ 224590 h 930442"/>
              <a:gd name="connsiteX3" fmla="*/ 0 w 1605072"/>
              <a:gd name="connsiteY3" fmla="*/ 272716 h 930442"/>
              <a:gd name="connsiteX4" fmla="*/ 16043 w 1605072"/>
              <a:gd name="connsiteY4" fmla="*/ 529390 h 930442"/>
              <a:gd name="connsiteX5" fmla="*/ 96253 w 1605072"/>
              <a:gd name="connsiteY5" fmla="*/ 593558 h 930442"/>
              <a:gd name="connsiteX6" fmla="*/ 256674 w 1605072"/>
              <a:gd name="connsiteY6" fmla="*/ 689811 h 930442"/>
              <a:gd name="connsiteX7" fmla="*/ 320843 w 1605072"/>
              <a:gd name="connsiteY7" fmla="*/ 705853 h 930442"/>
              <a:gd name="connsiteX8" fmla="*/ 529390 w 1605072"/>
              <a:gd name="connsiteY8" fmla="*/ 770021 h 930442"/>
              <a:gd name="connsiteX9" fmla="*/ 753979 w 1605072"/>
              <a:gd name="connsiteY9" fmla="*/ 786063 h 930442"/>
              <a:gd name="connsiteX10" fmla="*/ 802106 w 1605072"/>
              <a:gd name="connsiteY10" fmla="*/ 818148 h 930442"/>
              <a:gd name="connsiteX11" fmla="*/ 818148 w 1605072"/>
              <a:gd name="connsiteY11" fmla="*/ 882316 h 930442"/>
              <a:gd name="connsiteX12" fmla="*/ 850232 w 1605072"/>
              <a:gd name="connsiteY12" fmla="*/ 930442 h 930442"/>
              <a:gd name="connsiteX13" fmla="*/ 1026695 w 1605072"/>
              <a:gd name="connsiteY13" fmla="*/ 850232 h 930442"/>
              <a:gd name="connsiteX14" fmla="*/ 1122948 w 1605072"/>
              <a:gd name="connsiteY14" fmla="*/ 818148 h 930442"/>
              <a:gd name="connsiteX15" fmla="*/ 1283369 w 1605072"/>
              <a:gd name="connsiteY15" fmla="*/ 721895 h 930442"/>
              <a:gd name="connsiteX16" fmla="*/ 1411706 w 1605072"/>
              <a:gd name="connsiteY16" fmla="*/ 625642 h 930442"/>
              <a:gd name="connsiteX17" fmla="*/ 1475874 w 1605072"/>
              <a:gd name="connsiteY17" fmla="*/ 577516 h 930442"/>
              <a:gd name="connsiteX18" fmla="*/ 1524000 w 1605072"/>
              <a:gd name="connsiteY18" fmla="*/ 545432 h 930442"/>
              <a:gd name="connsiteX19" fmla="*/ 1588169 w 1605072"/>
              <a:gd name="connsiteY19" fmla="*/ 481263 h 930442"/>
              <a:gd name="connsiteX20" fmla="*/ 1588169 w 1605072"/>
              <a:gd name="connsiteY20" fmla="*/ 352927 h 930442"/>
              <a:gd name="connsiteX21" fmla="*/ 1572127 w 1605072"/>
              <a:gd name="connsiteY21" fmla="*/ 304800 h 930442"/>
              <a:gd name="connsiteX22" fmla="*/ 1524000 w 1605072"/>
              <a:gd name="connsiteY22" fmla="*/ 288758 h 930442"/>
              <a:gd name="connsiteX23" fmla="*/ 1427748 w 1605072"/>
              <a:gd name="connsiteY23" fmla="*/ 224590 h 930442"/>
              <a:gd name="connsiteX24" fmla="*/ 1347537 w 1605072"/>
              <a:gd name="connsiteY24" fmla="*/ 160421 h 930442"/>
              <a:gd name="connsiteX25" fmla="*/ 1283369 w 1605072"/>
              <a:gd name="connsiteY25" fmla="*/ 144379 h 930442"/>
              <a:gd name="connsiteX26" fmla="*/ 1235243 w 1605072"/>
              <a:gd name="connsiteY26" fmla="*/ 128337 h 930442"/>
              <a:gd name="connsiteX27" fmla="*/ 978569 w 1605072"/>
              <a:gd name="connsiteY27" fmla="*/ 144379 h 930442"/>
              <a:gd name="connsiteX28" fmla="*/ 866274 w 1605072"/>
              <a:gd name="connsiteY28" fmla="*/ 176463 h 930442"/>
              <a:gd name="connsiteX29" fmla="*/ 657727 w 1605072"/>
              <a:gd name="connsiteY29" fmla="*/ 160421 h 930442"/>
              <a:gd name="connsiteX30" fmla="*/ 561474 w 1605072"/>
              <a:gd name="connsiteY30" fmla="*/ 112295 h 930442"/>
              <a:gd name="connsiteX31" fmla="*/ 433137 w 1605072"/>
              <a:gd name="connsiteY31" fmla="*/ 48127 h 930442"/>
              <a:gd name="connsiteX32" fmla="*/ 336885 w 1605072"/>
              <a:gd name="connsiteY32" fmla="*/ 0 h 930442"/>
              <a:gd name="connsiteX33" fmla="*/ 288758 w 1605072"/>
              <a:gd name="connsiteY33" fmla="*/ 144379 h 930442"/>
              <a:gd name="connsiteX34" fmla="*/ 208548 w 1605072"/>
              <a:gd name="connsiteY34" fmla="*/ 256674 h 930442"/>
              <a:gd name="connsiteX35" fmla="*/ 144379 w 1605072"/>
              <a:gd name="connsiteY35" fmla="*/ 224590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05072" h="930442">
                <a:moveTo>
                  <a:pt x="208548" y="192505"/>
                </a:moveTo>
                <a:cubicBezTo>
                  <a:pt x="171116" y="197853"/>
                  <a:pt x="133455" y="201784"/>
                  <a:pt x="96253" y="208548"/>
                </a:cubicBezTo>
                <a:cubicBezTo>
                  <a:pt x="74561" y="212492"/>
                  <a:pt x="50430" y="212360"/>
                  <a:pt x="32085" y="224590"/>
                </a:cubicBezTo>
                <a:cubicBezTo>
                  <a:pt x="16043" y="235285"/>
                  <a:pt x="10695" y="256674"/>
                  <a:pt x="0" y="272716"/>
                </a:cubicBezTo>
                <a:cubicBezTo>
                  <a:pt x="5348" y="358274"/>
                  <a:pt x="-8590" y="447280"/>
                  <a:pt x="16043" y="529390"/>
                </a:cubicBezTo>
                <a:cubicBezTo>
                  <a:pt x="25882" y="562186"/>
                  <a:pt x="68562" y="573419"/>
                  <a:pt x="96253" y="593558"/>
                </a:cubicBezTo>
                <a:cubicBezTo>
                  <a:pt x="135972" y="622445"/>
                  <a:pt x="205416" y="670590"/>
                  <a:pt x="256674" y="689811"/>
                </a:cubicBezTo>
                <a:cubicBezTo>
                  <a:pt x="277318" y="697552"/>
                  <a:pt x="299691" y="699632"/>
                  <a:pt x="320843" y="705853"/>
                </a:cubicBezTo>
                <a:cubicBezTo>
                  <a:pt x="390620" y="726375"/>
                  <a:pt x="457874" y="756777"/>
                  <a:pt x="529390" y="770021"/>
                </a:cubicBezTo>
                <a:cubicBezTo>
                  <a:pt x="603189" y="783687"/>
                  <a:pt x="679116" y="780716"/>
                  <a:pt x="753979" y="786063"/>
                </a:cubicBezTo>
                <a:cubicBezTo>
                  <a:pt x="770021" y="796758"/>
                  <a:pt x="791411" y="802106"/>
                  <a:pt x="802106" y="818148"/>
                </a:cubicBezTo>
                <a:cubicBezTo>
                  <a:pt x="814336" y="836493"/>
                  <a:pt x="809463" y="862051"/>
                  <a:pt x="818148" y="882316"/>
                </a:cubicBezTo>
                <a:cubicBezTo>
                  <a:pt x="825743" y="900037"/>
                  <a:pt x="839537" y="914400"/>
                  <a:pt x="850232" y="930442"/>
                </a:cubicBezTo>
                <a:cubicBezTo>
                  <a:pt x="1118214" y="841116"/>
                  <a:pt x="786431" y="959442"/>
                  <a:pt x="1026695" y="850232"/>
                </a:cubicBezTo>
                <a:cubicBezTo>
                  <a:pt x="1057483" y="836237"/>
                  <a:pt x="1090864" y="828843"/>
                  <a:pt x="1122948" y="818148"/>
                </a:cubicBezTo>
                <a:cubicBezTo>
                  <a:pt x="1304160" y="636933"/>
                  <a:pt x="1054296" y="867669"/>
                  <a:pt x="1283369" y="721895"/>
                </a:cubicBezTo>
                <a:cubicBezTo>
                  <a:pt x="1486137" y="592861"/>
                  <a:pt x="1278245" y="670128"/>
                  <a:pt x="1411706" y="625642"/>
                </a:cubicBezTo>
                <a:cubicBezTo>
                  <a:pt x="1433095" y="609600"/>
                  <a:pt x="1454117" y="593056"/>
                  <a:pt x="1475874" y="577516"/>
                </a:cubicBezTo>
                <a:cubicBezTo>
                  <a:pt x="1491563" y="566310"/>
                  <a:pt x="1509361" y="557979"/>
                  <a:pt x="1524000" y="545432"/>
                </a:cubicBezTo>
                <a:cubicBezTo>
                  <a:pt x="1546967" y="525746"/>
                  <a:pt x="1588169" y="481263"/>
                  <a:pt x="1588169" y="481263"/>
                </a:cubicBezTo>
                <a:cubicBezTo>
                  <a:pt x="1611118" y="412415"/>
                  <a:pt x="1610293" y="441422"/>
                  <a:pt x="1588169" y="352927"/>
                </a:cubicBezTo>
                <a:cubicBezTo>
                  <a:pt x="1584068" y="336522"/>
                  <a:pt x="1584084" y="316757"/>
                  <a:pt x="1572127" y="304800"/>
                </a:cubicBezTo>
                <a:cubicBezTo>
                  <a:pt x="1560170" y="292843"/>
                  <a:pt x="1540042" y="294105"/>
                  <a:pt x="1524000" y="288758"/>
                </a:cubicBezTo>
                <a:cubicBezTo>
                  <a:pt x="1391238" y="155996"/>
                  <a:pt x="1551569" y="301978"/>
                  <a:pt x="1427748" y="224590"/>
                </a:cubicBezTo>
                <a:cubicBezTo>
                  <a:pt x="1398712" y="206443"/>
                  <a:pt x="1377468" y="177050"/>
                  <a:pt x="1347537" y="160421"/>
                </a:cubicBezTo>
                <a:cubicBezTo>
                  <a:pt x="1328264" y="149714"/>
                  <a:pt x="1304568" y="150436"/>
                  <a:pt x="1283369" y="144379"/>
                </a:cubicBezTo>
                <a:cubicBezTo>
                  <a:pt x="1267110" y="139734"/>
                  <a:pt x="1251285" y="133684"/>
                  <a:pt x="1235243" y="128337"/>
                </a:cubicBezTo>
                <a:cubicBezTo>
                  <a:pt x="1149685" y="133684"/>
                  <a:pt x="1063574" y="133291"/>
                  <a:pt x="978569" y="144379"/>
                </a:cubicBezTo>
                <a:cubicBezTo>
                  <a:pt x="939966" y="149414"/>
                  <a:pt x="905155" y="174519"/>
                  <a:pt x="866274" y="176463"/>
                </a:cubicBezTo>
                <a:cubicBezTo>
                  <a:pt x="796640" y="179945"/>
                  <a:pt x="727243" y="165768"/>
                  <a:pt x="657727" y="160421"/>
                </a:cubicBezTo>
                <a:cubicBezTo>
                  <a:pt x="560137" y="127892"/>
                  <a:pt x="659211" y="165606"/>
                  <a:pt x="561474" y="112295"/>
                </a:cubicBezTo>
                <a:cubicBezTo>
                  <a:pt x="519486" y="89392"/>
                  <a:pt x="472932" y="74658"/>
                  <a:pt x="433137" y="48127"/>
                </a:cubicBezTo>
                <a:cubicBezTo>
                  <a:pt x="370941" y="6662"/>
                  <a:pt x="403302" y="22139"/>
                  <a:pt x="336885" y="0"/>
                </a:cubicBezTo>
                <a:cubicBezTo>
                  <a:pt x="307691" y="116778"/>
                  <a:pt x="337087" y="11474"/>
                  <a:pt x="288758" y="144379"/>
                </a:cubicBezTo>
                <a:cubicBezTo>
                  <a:pt x="247454" y="257965"/>
                  <a:pt x="290695" y="229292"/>
                  <a:pt x="208548" y="256674"/>
                </a:cubicBezTo>
                <a:lnTo>
                  <a:pt x="144379" y="2245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831432" y="7103548"/>
            <a:ext cx="978568" cy="978569"/>
          </a:xfrm>
          <a:custGeom>
            <a:avLst/>
            <a:gdLst>
              <a:gd name="connsiteX0" fmla="*/ 240631 w 978568"/>
              <a:gd name="connsiteY0" fmla="*/ 96253 h 978569"/>
              <a:gd name="connsiteX1" fmla="*/ 32084 w 978568"/>
              <a:gd name="connsiteY1" fmla="*/ 609600 h 978569"/>
              <a:gd name="connsiteX2" fmla="*/ 16042 w 978568"/>
              <a:gd name="connsiteY2" fmla="*/ 689811 h 978569"/>
              <a:gd name="connsiteX3" fmla="*/ 0 w 978568"/>
              <a:gd name="connsiteY3" fmla="*/ 737937 h 978569"/>
              <a:gd name="connsiteX4" fmla="*/ 16042 w 978568"/>
              <a:gd name="connsiteY4" fmla="*/ 850232 h 978569"/>
              <a:gd name="connsiteX5" fmla="*/ 112294 w 978568"/>
              <a:gd name="connsiteY5" fmla="*/ 898358 h 978569"/>
              <a:gd name="connsiteX6" fmla="*/ 160421 w 978568"/>
              <a:gd name="connsiteY6" fmla="*/ 946484 h 978569"/>
              <a:gd name="connsiteX7" fmla="*/ 288758 w 978568"/>
              <a:gd name="connsiteY7" fmla="*/ 978569 h 978569"/>
              <a:gd name="connsiteX8" fmla="*/ 561473 w 978568"/>
              <a:gd name="connsiteY8" fmla="*/ 946484 h 978569"/>
              <a:gd name="connsiteX9" fmla="*/ 673768 w 978568"/>
              <a:gd name="connsiteY9" fmla="*/ 914400 h 978569"/>
              <a:gd name="connsiteX10" fmla="*/ 721894 w 978568"/>
              <a:gd name="connsiteY10" fmla="*/ 882316 h 978569"/>
              <a:gd name="connsiteX11" fmla="*/ 737937 w 978568"/>
              <a:gd name="connsiteY11" fmla="*/ 834190 h 978569"/>
              <a:gd name="connsiteX12" fmla="*/ 705852 w 978568"/>
              <a:gd name="connsiteY12" fmla="*/ 641684 h 978569"/>
              <a:gd name="connsiteX13" fmla="*/ 721894 w 978568"/>
              <a:gd name="connsiteY13" fmla="*/ 561474 h 978569"/>
              <a:gd name="connsiteX14" fmla="*/ 850231 w 978568"/>
              <a:gd name="connsiteY14" fmla="*/ 545432 h 978569"/>
              <a:gd name="connsiteX15" fmla="*/ 898358 w 978568"/>
              <a:gd name="connsiteY15" fmla="*/ 513347 h 978569"/>
              <a:gd name="connsiteX16" fmla="*/ 914400 w 978568"/>
              <a:gd name="connsiteY16" fmla="*/ 465221 h 978569"/>
              <a:gd name="connsiteX17" fmla="*/ 946484 w 978568"/>
              <a:gd name="connsiteY17" fmla="*/ 417095 h 978569"/>
              <a:gd name="connsiteX18" fmla="*/ 978568 w 978568"/>
              <a:gd name="connsiteY18" fmla="*/ 320842 h 978569"/>
              <a:gd name="connsiteX19" fmla="*/ 962526 w 978568"/>
              <a:gd name="connsiteY19" fmla="*/ 128337 h 978569"/>
              <a:gd name="connsiteX20" fmla="*/ 930442 w 978568"/>
              <a:gd name="connsiteY20" fmla="*/ 48126 h 978569"/>
              <a:gd name="connsiteX21" fmla="*/ 914400 w 978568"/>
              <a:gd name="connsiteY21" fmla="*/ 0 h 978569"/>
              <a:gd name="connsiteX22" fmla="*/ 641684 w 978568"/>
              <a:gd name="connsiteY22" fmla="*/ 16042 h 978569"/>
              <a:gd name="connsiteX23" fmla="*/ 593558 w 978568"/>
              <a:gd name="connsiteY23" fmla="*/ 48126 h 978569"/>
              <a:gd name="connsiteX24" fmla="*/ 545431 w 978568"/>
              <a:gd name="connsiteY24" fmla="*/ 64169 h 978569"/>
              <a:gd name="connsiteX25" fmla="*/ 497305 w 978568"/>
              <a:gd name="connsiteY25" fmla="*/ 96253 h 978569"/>
              <a:gd name="connsiteX26" fmla="*/ 192505 w 978568"/>
              <a:gd name="connsiteY26" fmla="*/ 112295 h 9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8568" h="978569">
                <a:moveTo>
                  <a:pt x="240631" y="96253"/>
                </a:moveTo>
                <a:cubicBezTo>
                  <a:pt x="171115" y="267369"/>
                  <a:pt x="97447" y="436855"/>
                  <a:pt x="32084" y="609600"/>
                </a:cubicBezTo>
                <a:cubicBezTo>
                  <a:pt x="22435" y="635102"/>
                  <a:pt x="22655" y="663359"/>
                  <a:pt x="16042" y="689811"/>
                </a:cubicBezTo>
                <a:cubicBezTo>
                  <a:pt x="11941" y="706216"/>
                  <a:pt x="5347" y="721895"/>
                  <a:pt x="0" y="737937"/>
                </a:cubicBezTo>
                <a:cubicBezTo>
                  <a:pt x="5347" y="775369"/>
                  <a:pt x="685" y="815679"/>
                  <a:pt x="16042" y="850232"/>
                </a:cubicBezTo>
                <a:cubicBezTo>
                  <a:pt x="26859" y="874569"/>
                  <a:pt x="90940" y="891240"/>
                  <a:pt x="112294" y="898358"/>
                </a:cubicBezTo>
                <a:cubicBezTo>
                  <a:pt x="128336" y="914400"/>
                  <a:pt x="139767" y="937096"/>
                  <a:pt x="160421" y="946484"/>
                </a:cubicBezTo>
                <a:cubicBezTo>
                  <a:pt x="200564" y="964731"/>
                  <a:pt x="288758" y="978569"/>
                  <a:pt x="288758" y="978569"/>
                </a:cubicBezTo>
                <a:cubicBezTo>
                  <a:pt x="374790" y="969965"/>
                  <a:pt x="474790" y="962244"/>
                  <a:pt x="561473" y="946484"/>
                </a:cubicBezTo>
                <a:cubicBezTo>
                  <a:pt x="577628" y="943547"/>
                  <a:pt x="654132" y="924218"/>
                  <a:pt x="673768" y="914400"/>
                </a:cubicBezTo>
                <a:cubicBezTo>
                  <a:pt x="691013" y="905778"/>
                  <a:pt x="705852" y="893011"/>
                  <a:pt x="721894" y="882316"/>
                </a:cubicBezTo>
                <a:cubicBezTo>
                  <a:pt x="727242" y="866274"/>
                  <a:pt x="737937" y="851100"/>
                  <a:pt x="737937" y="834190"/>
                </a:cubicBezTo>
                <a:cubicBezTo>
                  <a:pt x="737937" y="726737"/>
                  <a:pt x="730952" y="716984"/>
                  <a:pt x="705852" y="641684"/>
                </a:cubicBezTo>
                <a:cubicBezTo>
                  <a:pt x="711199" y="614947"/>
                  <a:pt x="699207" y="576598"/>
                  <a:pt x="721894" y="561474"/>
                </a:cubicBezTo>
                <a:cubicBezTo>
                  <a:pt x="757765" y="537560"/>
                  <a:pt x="808638" y="556776"/>
                  <a:pt x="850231" y="545432"/>
                </a:cubicBezTo>
                <a:cubicBezTo>
                  <a:pt x="868832" y="540359"/>
                  <a:pt x="882316" y="524042"/>
                  <a:pt x="898358" y="513347"/>
                </a:cubicBezTo>
                <a:cubicBezTo>
                  <a:pt x="903705" y="497305"/>
                  <a:pt x="906838" y="480346"/>
                  <a:pt x="914400" y="465221"/>
                </a:cubicBezTo>
                <a:cubicBezTo>
                  <a:pt x="923022" y="447976"/>
                  <a:pt x="938654" y="434713"/>
                  <a:pt x="946484" y="417095"/>
                </a:cubicBezTo>
                <a:cubicBezTo>
                  <a:pt x="960219" y="386190"/>
                  <a:pt x="978568" y="320842"/>
                  <a:pt x="978568" y="320842"/>
                </a:cubicBezTo>
                <a:cubicBezTo>
                  <a:pt x="973221" y="256674"/>
                  <a:pt x="973716" y="191748"/>
                  <a:pt x="962526" y="128337"/>
                </a:cubicBezTo>
                <a:cubicBezTo>
                  <a:pt x="957522" y="99979"/>
                  <a:pt x="940553" y="75089"/>
                  <a:pt x="930442" y="48126"/>
                </a:cubicBezTo>
                <a:cubicBezTo>
                  <a:pt x="924505" y="32293"/>
                  <a:pt x="919747" y="16042"/>
                  <a:pt x="914400" y="0"/>
                </a:cubicBezTo>
                <a:cubicBezTo>
                  <a:pt x="823495" y="5347"/>
                  <a:pt x="731739" y="2534"/>
                  <a:pt x="641684" y="16042"/>
                </a:cubicBezTo>
                <a:cubicBezTo>
                  <a:pt x="622617" y="18902"/>
                  <a:pt x="610803" y="39504"/>
                  <a:pt x="593558" y="48126"/>
                </a:cubicBezTo>
                <a:cubicBezTo>
                  <a:pt x="578433" y="55689"/>
                  <a:pt x="560556" y="56606"/>
                  <a:pt x="545431" y="64169"/>
                </a:cubicBezTo>
                <a:cubicBezTo>
                  <a:pt x="528186" y="72791"/>
                  <a:pt x="516349" y="93246"/>
                  <a:pt x="497305" y="96253"/>
                </a:cubicBezTo>
                <a:cubicBezTo>
                  <a:pt x="389367" y="113296"/>
                  <a:pt x="295526" y="112295"/>
                  <a:pt x="192505" y="1122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55017" y="7103548"/>
            <a:ext cx="1299411" cy="882315"/>
          </a:xfrm>
          <a:custGeom>
            <a:avLst/>
            <a:gdLst>
              <a:gd name="connsiteX0" fmla="*/ 385011 w 1299411"/>
              <a:gd name="connsiteY0" fmla="*/ 16042 h 882315"/>
              <a:gd name="connsiteX1" fmla="*/ 176463 w 1299411"/>
              <a:gd name="connsiteY1" fmla="*/ 401052 h 882315"/>
              <a:gd name="connsiteX2" fmla="*/ 160421 w 1299411"/>
              <a:gd name="connsiteY2" fmla="*/ 497305 h 882315"/>
              <a:gd name="connsiteX3" fmla="*/ 16042 w 1299411"/>
              <a:gd name="connsiteY3" fmla="*/ 577515 h 882315"/>
              <a:gd name="connsiteX4" fmla="*/ 0 w 1299411"/>
              <a:gd name="connsiteY4" fmla="*/ 625642 h 882315"/>
              <a:gd name="connsiteX5" fmla="*/ 16042 w 1299411"/>
              <a:gd name="connsiteY5" fmla="*/ 802105 h 882315"/>
              <a:gd name="connsiteX6" fmla="*/ 96253 w 1299411"/>
              <a:gd name="connsiteY6" fmla="*/ 866273 h 882315"/>
              <a:gd name="connsiteX7" fmla="*/ 192505 w 1299411"/>
              <a:gd name="connsiteY7" fmla="*/ 882315 h 882315"/>
              <a:gd name="connsiteX8" fmla="*/ 481263 w 1299411"/>
              <a:gd name="connsiteY8" fmla="*/ 866273 h 882315"/>
              <a:gd name="connsiteX9" fmla="*/ 545432 w 1299411"/>
              <a:gd name="connsiteY9" fmla="*/ 834189 h 882315"/>
              <a:gd name="connsiteX10" fmla="*/ 625642 w 1299411"/>
              <a:gd name="connsiteY10" fmla="*/ 818147 h 882315"/>
              <a:gd name="connsiteX11" fmla="*/ 689811 w 1299411"/>
              <a:gd name="connsiteY11" fmla="*/ 802105 h 882315"/>
              <a:gd name="connsiteX12" fmla="*/ 753979 w 1299411"/>
              <a:gd name="connsiteY12" fmla="*/ 673768 h 882315"/>
              <a:gd name="connsiteX13" fmla="*/ 786063 w 1299411"/>
              <a:gd name="connsiteY13" fmla="*/ 625642 h 882315"/>
              <a:gd name="connsiteX14" fmla="*/ 850232 w 1299411"/>
              <a:gd name="connsiteY14" fmla="*/ 609600 h 882315"/>
              <a:gd name="connsiteX15" fmla="*/ 962526 w 1299411"/>
              <a:gd name="connsiteY15" fmla="*/ 641684 h 882315"/>
              <a:gd name="connsiteX16" fmla="*/ 1010653 w 1299411"/>
              <a:gd name="connsiteY16" fmla="*/ 673768 h 882315"/>
              <a:gd name="connsiteX17" fmla="*/ 1122947 w 1299411"/>
              <a:gd name="connsiteY17" fmla="*/ 657726 h 882315"/>
              <a:gd name="connsiteX18" fmla="*/ 1155032 w 1299411"/>
              <a:gd name="connsiteY18" fmla="*/ 609600 h 882315"/>
              <a:gd name="connsiteX19" fmla="*/ 1187116 w 1299411"/>
              <a:gd name="connsiteY19" fmla="*/ 513347 h 882315"/>
              <a:gd name="connsiteX20" fmla="*/ 1251284 w 1299411"/>
              <a:gd name="connsiteY20" fmla="*/ 385010 h 882315"/>
              <a:gd name="connsiteX21" fmla="*/ 1283368 w 1299411"/>
              <a:gd name="connsiteY21" fmla="*/ 288758 h 882315"/>
              <a:gd name="connsiteX22" fmla="*/ 1299411 w 1299411"/>
              <a:gd name="connsiteY22" fmla="*/ 240631 h 882315"/>
              <a:gd name="connsiteX23" fmla="*/ 1267326 w 1299411"/>
              <a:gd name="connsiteY23" fmla="*/ 208547 h 882315"/>
              <a:gd name="connsiteX24" fmla="*/ 994611 w 1299411"/>
              <a:gd name="connsiteY24" fmla="*/ 160421 h 882315"/>
              <a:gd name="connsiteX25" fmla="*/ 882316 w 1299411"/>
              <a:gd name="connsiteY25" fmla="*/ 128336 h 882315"/>
              <a:gd name="connsiteX26" fmla="*/ 786063 w 1299411"/>
              <a:gd name="connsiteY26" fmla="*/ 96252 h 882315"/>
              <a:gd name="connsiteX27" fmla="*/ 737937 w 1299411"/>
              <a:gd name="connsiteY27" fmla="*/ 64168 h 882315"/>
              <a:gd name="connsiteX28" fmla="*/ 609600 w 1299411"/>
              <a:gd name="connsiteY28" fmla="*/ 32084 h 882315"/>
              <a:gd name="connsiteX29" fmla="*/ 545432 w 1299411"/>
              <a:gd name="connsiteY29" fmla="*/ 0 h 882315"/>
              <a:gd name="connsiteX30" fmla="*/ 401053 w 1299411"/>
              <a:gd name="connsiteY30" fmla="*/ 32084 h 882315"/>
              <a:gd name="connsiteX31" fmla="*/ 336884 w 1299411"/>
              <a:gd name="connsiteY31" fmla="*/ 32084 h 8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9411" h="882315">
                <a:moveTo>
                  <a:pt x="385011" y="16042"/>
                </a:moveTo>
                <a:cubicBezTo>
                  <a:pt x="315495" y="144379"/>
                  <a:pt x="238185" y="268790"/>
                  <a:pt x="176463" y="401052"/>
                </a:cubicBezTo>
                <a:cubicBezTo>
                  <a:pt x="162708" y="430527"/>
                  <a:pt x="179074" y="470658"/>
                  <a:pt x="160421" y="497305"/>
                </a:cubicBezTo>
                <a:cubicBezTo>
                  <a:pt x="126845" y="545270"/>
                  <a:pt x="67094" y="560498"/>
                  <a:pt x="16042" y="577515"/>
                </a:cubicBezTo>
                <a:cubicBezTo>
                  <a:pt x="10695" y="593557"/>
                  <a:pt x="0" y="608732"/>
                  <a:pt x="0" y="625642"/>
                </a:cubicBezTo>
                <a:cubicBezTo>
                  <a:pt x="0" y="684706"/>
                  <a:pt x="3667" y="744352"/>
                  <a:pt x="16042" y="802105"/>
                </a:cubicBezTo>
                <a:cubicBezTo>
                  <a:pt x="26070" y="848902"/>
                  <a:pt x="57407" y="857641"/>
                  <a:pt x="96253" y="866273"/>
                </a:cubicBezTo>
                <a:cubicBezTo>
                  <a:pt x="128005" y="873329"/>
                  <a:pt x="160421" y="876968"/>
                  <a:pt x="192505" y="882315"/>
                </a:cubicBezTo>
                <a:cubicBezTo>
                  <a:pt x="288758" y="876968"/>
                  <a:pt x="385746" y="879298"/>
                  <a:pt x="481263" y="866273"/>
                </a:cubicBezTo>
                <a:cubicBezTo>
                  <a:pt x="504958" y="863042"/>
                  <a:pt x="522745" y="841751"/>
                  <a:pt x="545432" y="834189"/>
                </a:cubicBezTo>
                <a:cubicBezTo>
                  <a:pt x="571299" y="825567"/>
                  <a:pt x="599025" y="824062"/>
                  <a:pt x="625642" y="818147"/>
                </a:cubicBezTo>
                <a:cubicBezTo>
                  <a:pt x="647165" y="813364"/>
                  <a:pt x="668421" y="807452"/>
                  <a:pt x="689811" y="802105"/>
                </a:cubicBezTo>
                <a:cubicBezTo>
                  <a:pt x="711200" y="759326"/>
                  <a:pt x="727449" y="713564"/>
                  <a:pt x="753979" y="673768"/>
                </a:cubicBezTo>
                <a:cubicBezTo>
                  <a:pt x="764674" y="657726"/>
                  <a:pt x="770021" y="636337"/>
                  <a:pt x="786063" y="625642"/>
                </a:cubicBezTo>
                <a:cubicBezTo>
                  <a:pt x="804408" y="613412"/>
                  <a:pt x="828842" y="614947"/>
                  <a:pt x="850232" y="609600"/>
                </a:cubicBezTo>
                <a:cubicBezTo>
                  <a:pt x="870792" y="614740"/>
                  <a:pt x="939511" y="630177"/>
                  <a:pt x="962526" y="641684"/>
                </a:cubicBezTo>
                <a:cubicBezTo>
                  <a:pt x="979771" y="650306"/>
                  <a:pt x="994611" y="663073"/>
                  <a:pt x="1010653" y="673768"/>
                </a:cubicBezTo>
                <a:cubicBezTo>
                  <a:pt x="1048084" y="668421"/>
                  <a:pt x="1088395" y="673083"/>
                  <a:pt x="1122947" y="657726"/>
                </a:cubicBezTo>
                <a:cubicBezTo>
                  <a:pt x="1140566" y="649896"/>
                  <a:pt x="1147201" y="627219"/>
                  <a:pt x="1155032" y="609600"/>
                </a:cubicBezTo>
                <a:cubicBezTo>
                  <a:pt x="1168768" y="578695"/>
                  <a:pt x="1171991" y="543596"/>
                  <a:pt x="1187116" y="513347"/>
                </a:cubicBezTo>
                <a:cubicBezTo>
                  <a:pt x="1208505" y="470568"/>
                  <a:pt x="1236159" y="430384"/>
                  <a:pt x="1251284" y="385010"/>
                </a:cubicBezTo>
                <a:lnTo>
                  <a:pt x="1283368" y="288758"/>
                </a:lnTo>
                <a:lnTo>
                  <a:pt x="1299411" y="240631"/>
                </a:lnTo>
                <a:cubicBezTo>
                  <a:pt x="1288716" y="229936"/>
                  <a:pt x="1279137" y="217995"/>
                  <a:pt x="1267326" y="208547"/>
                </a:cubicBezTo>
                <a:cubicBezTo>
                  <a:pt x="1176986" y="136276"/>
                  <a:pt x="1159662" y="172210"/>
                  <a:pt x="994611" y="160421"/>
                </a:cubicBezTo>
                <a:cubicBezTo>
                  <a:pt x="832861" y="106505"/>
                  <a:pt x="1083763" y="188771"/>
                  <a:pt x="882316" y="128336"/>
                </a:cubicBezTo>
                <a:cubicBezTo>
                  <a:pt x="849923" y="118618"/>
                  <a:pt x="814203" y="115012"/>
                  <a:pt x="786063" y="96252"/>
                </a:cubicBezTo>
                <a:cubicBezTo>
                  <a:pt x="770021" y="85557"/>
                  <a:pt x="755182" y="72790"/>
                  <a:pt x="737937" y="64168"/>
                </a:cubicBezTo>
                <a:cubicBezTo>
                  <a:pt x="705051" y="47725"/>
                  <a:pt x="640109" y="38186"/>
                  <a:pt x="609600" y="32084"/>
                </a:cubicBezTo>
                <a:cubicBezTo>
                  <a:pt x="588211" y="21389"/>
                  <a:pt x="569346" y="0"/>
                  <a:pt x="545432" y="0"/>
                </a:cubicBezTo>
                <a:cubicBezTo>
                  <a:pt x="496132" y="0"/>
                  <a:pt x="449780" y="24588"/>
                  <a:pt x="401053" y="32084"/>
                </a:cubicBezTo>
                <a:cubicBezTo>
                  <a:pt x="379912" y="35336"/>
                  <a:pt x="358274" y="32084"/>
                  <a:pt x="336884" y="320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260561" y="7086600"/>
            <a:ext cx="1104158" cy="930442"/>
          </a:xfrm>
          <a:custGeom>
            <a:avLst/>
            <a:gdLst>
              <a:gd name="connsiteX0" fmla="*/ 490542 w 1104158"/>
              <a:gd name="connsiteY0" fmla="*/ 0 h 930442"/>
              <a:gd name="connsiteX1" fmla="*/ 121574 w 1104158"/>
              <a:gd name="connsiteY1" fmla="*/ 561474 h 930442"/>
              <a:gd name="connsiteX2" fmla="*/ 137616 w 1104158"/>
              <a:gd name="connsiteY2" fmla="*/ 609600 h 930442"/>
              <a:gd name="connsiteX3" fmla="*/ 121574 w 1104158"/>
              <a:gd name="connsiteY3" fmla="*/ 721895 h 930442"/>
              <a:gd name="connsiteX4" fmla="*/ 57406 w 1104158"/>
              <a:gd name="connsiteY4" fmla="*/ 786063 h 930442"/>
              <a:gd name="connsiteX5" fmla="*/ 169700 w 1104158"/>
              <a:gd name="connsiteY5" fmla="*/ 898358 h 930442"/>
              <a:gd name="connsiteX6" fmla="*/ 281995 w 1104158"/>
              <a:gd name="connsiteY6" fmla="*/ 930442 h 930442"/>
              <a:gd name="connsiteX7" fmla="*/ 715132 w 1104158"/>
              <a:gd name="connsiteY7" fmla="*/ 914400 h 930442"/>
              <a:gd name="connsiteX8" fmla="*/ 843469 w 1104158"/>
              <a:gd name="connsiteY8" fmla="*/ 850232 h 930442"/>
              <a:gd name="connsiteX9" fmla="*/ 923679 w 1104158"/>
              <a:gd name="connsiteY9" fmla="*/ 818147 h 930442"/>
              <a:gd name="connsiteX10" fmla="*/ 1003890 w 1104158"/>
              <a:gd name="connsiteY10" fmla="*/ 802105 h 930442"/>
              <a:gd name="connsiteX11" fmla="*/ 1052016 w 1104158"/>
              <a:gd name="connsiteY11" fmla="*/ 786063 h 930442"/>
              <a:gd name="connsiteX12" fmla="*/ 1084100 w 1104158"/>
              <a:gd name="connsiteY12" fmla="*/ 737937 h 930442"/>
              <a:gd name="connsiteX13" fmla="*/ 1084100 w 1104158"/>
              <a:gd name="connsiteY13" fmla="*/ 481263 h 930442"/>
              <a:gd name="connsiteX14" fmla="*/ 1068058 w 1104158"/>
              <a:gd name="connsiteY14" fmla="*/ 401053 h 930442"/>
              <a:gd name="connsiteX15" fmla="*/ 987848 w 1104158"/>
              <a:gd name="connsiteY15" fmla="*/ 256674 h 930442"/>
              <a:gd name="connsiteX16" fmla="*/ 923679 w 1104158"/>
              <a:gd name="connsiteY16" fmla="*/ 240632 h 930442"/>
              <a:gd name="connsiteX17" fmla="*/ 891595 w 1104158"/>
              <a:gd name="connsiteY17" fmla="*/ 192505 h 930442"/>
              <a:gd name="connsiteX18" fmla="*/ 811385 w 1104158"/>
              <a:gd name="connsiteY18" fmla="*/ 160421 h 930442"/>
              <a:gd name="connsiteX19" fmla="*/ 763258 w 1104158"/>
              <a:gd name="connsiteY19" fmla="*/ 128337 h 930442"/>
              <a:gd name="connsiteX20" fmla="*/ 731174 w 1104158"/>
              <a:gd name="connsiteY20" fmla="*/ 80211 h 930442"/>
              <a:gd name="connsiteX21" fmla="*/ 683048 w 1104158"/>
              <a:gd name="connsiteY21" fmla="*/ 64168 h 930442"/>
              <a:gd name="connsiteX22" fmla="*/ 618879 w 1104158"/>
              <a:gd name="connsiteY22" fmla="*/ 48126 h 930442"/>
              <a:gd name="connsiteX23" fmla="*/ 570753 w 1104158"/>
              <a:gd name="connsiteY23" fmla="*/ 32084 h 930442"/>
              <a:gd name="connsiteX24" fmla="*/ 394290 w 1104158"/>
              <a:gd name="connsiteY24" fmla="*/ 16042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158" h="930442">
                <a:moveTo>
                  <a:pt x="490542" y="0"/>
                </a:moveTo>
                <a:cubicBezTo>
                  <a:pt x="-184248" y="863731"/>
                  <a:pt x="-7707" y="302909"/>
                  <a:pt x="121574" y="561474"/>
                </a:cubicBezTo>
                <a:cubicBezTo>
                  <a:pt x="129136" y="576599"/>
                  <a:pt x="132269" y="593558"/>
                  <a:pt x="137616" y="609600"/>
                </a:cubicBezTo>
                <a:cubicBezTo>
                  <a:pt x="132269" y="647032"/>
                  <a:pt x="137221" y="687472"/>
                  <a:pt x="121574" y="721895"/>
                </a:cubicBezTo>
                <a:cubicBezTo>
                  <a:pt x="109057" y="749433"/>
                  <a:pt x="66972" y="757366"/>
                  <a:pt x="57406" y="786063"/>
                </a:cubicBezTo>
                <a:cubicBezTo>
                  <a:pt x="25662" y="881297"/>
                  <a:pt x="115078" y="880151"/>
                  <a:pt x="169700" y="898358"/>
                </a:cubicBezTo>
                <a:cubicBezTo>
                  <a:pt x="238739" y="921371"/>
                  <a:pt x="201427" y="910300"/>
                  <a:pt x="281995" y="930442"/>
                </a:cubicBezTo>
                <a:cubicBezTo>
                  <a:pt x="426374" y="925095"/>
                  <a:pt x="570974" y="924010"/>
                  <a:pt x="715132" y="914400"/>
                </a:cubicBezTo>
                <a:cubicBezTo>
                  <a:pt x="756871" y="911617"/>
                  <a:pt x="815079" y="864427"/>
                  <a:pt x="843469" y="850232"/>
                </a:cubicBezTo>
                <a:cubicBezTo>
                  <a:pt x="869225" y="837354"/>
                  <a:pt x="896097" y="826422"/>
                  <a:pt x="923679" y="818147"/>
                </a:cubicBezTo>
                <a:cubicBezTo>
                  <a:pt x="949796" y="810312"/>
                  <a:pt x="977438" y="808718"/>
                  <a:pt x="1003890" y="802105"/>
                </a:cubicBezTo>
                <a:cubicBezTo>
                  <a:pt x="1020295" y="798004"/>
                  <a:pt x="1035974" y="791410"/>
                  <a:pt x="1052016" y="786063"/>
                </a:cubicBezTo>
                <a:cubicBezTo>
                  <a:pt x="1062711" y="770021"/>
                  <a:pt x="1075478" y="755182"/>
                  <a:pt x="1084100" y="737937"/>
                </a:cubicBezTo>
                <a:cubicBezTo>
                  <a:pt x="1124123" y="657890"/>
                  <a:pt x="1093467" y="565565"/>
                  <a:pt x="1084100" y="481263"/>
                </a:cubicBezTo>
                <a:cubicBezTo>
                  <a:pt x="1081089" y="454164"/>
                  <a:pt x="1075232" y="427358"/>
                  <a:pt x="1068058" y="401053"/>
                </a:cubicBezTo>
                <a:cubicBezTo>
                  <a:pt x="1052125" y="342632"/>
                  <a:pt x="1044241" y="288899"/>
                  <a:pt x="987848" y="256674"/>
                </a:cubicBezTo>
                <a:cubicBezTo>
                  <a:pt x="968705" y="245735"/>
                  <a:pt x="945069" y="245979"/>
                  <a:pt x="923679" y="240632"/>
                </a:cubicBezTo>
                <a:cubicBezTo>
                  <a:pt x="912984" y="224590"/>
                  <a:pt x="907284" y="203712"/>
                  <a:pt x="891595" y="192505"/>
                </a:cubicBezTo>
                <a:cubicBezTo>
                  <a:pt x="868163" y="175767"/>
                  <a:pt x="837141" y="173299"/>
                  <a:pt x="811385" y="160421"/>
                </a:cubicBezTo>
                <a:cubicBezTo>
                  <a:pt x="794140" y="151799"/>
                  <a:pt x="779300" y="139032"/>
                  <a:pt x="763258" y="128337"/>
                </a:cubicBezTo>
                <a:cubicBezTo>
                  <a:pt x="752563" y="112295"/>
                  <a:pt x="746229" y="92255"/>
                  <a:pt x="731174" y="80211"/>
                </a:cubicBezTo>
                <a:cubicBezTo>
                  <a:pt x="717970" y="69647"/>
                  <a:pt x="699307" y="68814"/>
                  <a:pt x="683048" y="64168"/>
                </a:cubicBezTo>
                <a:cubicBezTo>
                  <a:pt x="661848" y="58111"/>
                  <a:pt x="640079" y="54183"/>
                  <a:pt x="618879" y="48126"/>
                </a:cubicBezTo>
                <a:cubicBezTo>
                  <a:pt x="602620" y="43481"/>
                  <a:pt x="587466" y="34655"/>
                  <a:pt x="570753" y="32084"/>
                </a:cubicBezTo>
                <a:cubicBezTo>
                  <a:pt x="463021" y="15510"/>
                  <a:pt x="458300" y="16042"/>
                  <a:pt x="394290" y="160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04310" y="6068246"/>
            <a:ext cx="8458690" cy="923330"/>
          </a:xfrm>
          <a:prstGeom prst="rect">
            <a:avLst/>
          </a:prstGeom>
          <a:noFill/>
        </p:spPr>
        <p:txBody>
          <a:bodyPr wrap="square"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0" name="TextBox 49"/>
          <p:cNvSpPr txBox="1"/>
          <p:nvPr/>
        </p:nvSpPr>
        <p:spPr>
          <a:xfrm>
            <a:off x="223405" y="822236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1</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6" name="TextBox 55"/>
          <p:cNvSpPr txBox="1"/>
          <p:nvPr/>
        </p:nvSpPr>
        <p:spPr>
          <a:xfrm>
            <a:off x="23321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2</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7" name="TextBox 56"/>
          <p:cNvSpPr txBox="1"/>
          <p:nvPr/>
        </p:nvSpPr>
        <p:spPr>
          <a:xfrm>
            <a:off x="4618101" y="818988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3</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8" name="TextBox 57"/>
          <p:cNvSpPr txBox="1"/>
          <p:nvPr/>
        </p:nvSpPr>
        <p:spPr>
          <a:xfrm>
            <a:off x="68279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4</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Tree>
    <p:extLst>
      <p:ext uri="{BB962C8B-B14F-4D97-AF65-F5344CB8AC3E}">
        <p14:creationId xmlns:p14="http://schemas.microsoft.com/office/powerpoint/2010/main" val="13428701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2191544"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240088"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517231"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683106"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54417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sp>
        <p:nvSpPr>
          <p:cNvPr id="31" name="TextBox 30"/>
          <p:cNvSpPr txBox="1"/>
          <p:nvPr/>
        </p:nvSpPr>
        <p:spPr>
          <a:xfrm>
            <a:off x="1728788" y="3220172"/>
            <a:ext cx="404812" cy="307777"/>
          </a:xfrm>
          <a:prstGeom prst="rect">
            <a:avLst/>
          </a:prstGeom>
          <a:noFill/>
        </p:spPr>
        <p:txBody>
          <a:bodyPr wrap="square" lIns="0" rIns="0" rtlCol="0">
            <a:spAutoFit/>
          </a:bodyPr>
          <a:lstStyle/>
          <a:p>
            <a:r>
              <a:rPr lang="en-US" sz="1400" dirty="0">
                <a:solidFill>
                  <a:schemeClr val="tx1">
                    <a:lumMod val="85000"/>
                    <a:lumOff val="15000"/>
                  </a:schemeClr>
                </a:solidFill>
                <a:latin typeface="Segoe UI Semibold" panose="020B0702040204020203" pitchFamily="34" charset="0"/>
              </a:rPr>
              <a:t>All</a:t>
            </a:r>
          </a:p>
        </p:txBody>
      </p:sp>
      <p:pic>
        <p:nvPicPr>
          <p:cNvPr id="14" name="Picture 13"/>
          <p:cNvPicPr>
            <a:picLocks noChangeAspect="1"/>
          </p:cNvPicPr>
          <p:nvPr/>
        </p:nvPicPr>
        <p:blipFill rotWithShape="1">
          <a:blip r:embed="rId3"/>
          <a:srcRect l="9158" t="9895" r="14734" b="8473"/>
          <a:stretch/>
        </p:blipFill>
        <p:spPr>
          <a:xfrm>
            <a:off x="1740423" y="3782663"/>
            <a:ext cx="2157723" cy="1761408"/>
          </a:xfrm>
          <a:prstGeom prst="rect">
            <a:avLst/>
          </a:prstGeom>
        </p:spPr>
      </p:pic>
      <p:pic>
        <p:nvPicPr>
          <p:cNvPr id="15" name="Picture 14"/>
          <p:cNvPicPr>
            <a:picLocks noChangeAspect="1"/>
          </p:cNvPicPr>
          <p:nvPr/>
        </p:nvPicPr>
        <p:blipFill rotWithShape="1">
          <a:blip r:embed="rId4"/>
          <a:srcRect t="10204" r="998" b="8163"/>
          <a:stretch/>
        </p:blipFill>
        <p:spPr>
          <a:xfrm>
            <a:off x="6522150" y="3782664"/>
            <a:ext cx="2157723" cy="1761407"/>
          </a:xfrm>
          <a:prstGeom prst="rect">
            <a:avLst/>
          </a:prstGeom>
        </p:spPr>
      </p:pic>
      <p:pic>
        <p:nvPicPr>
          <p:cNvPr id="16" name="Picture 15"/>
          <p:cNvPicPr>
            <a:picLocks noChangeAspect="1"/>
          </p:cNvPicPr>
          <p:nvPr/>
        </p:nvPicPr>
        <p:blipFill rotWithShape="1">
          <a:blip r:embed="rId5"/>
          <a:srcRect l="719" t="9680" r="1867" b="8686"/>
          <a:stretch/>
        </p:blipFill>
        <p:spPr>
          <a:xfrm>
            <a:off x="4131286" y="3782663"/>
            <a:ext cx="2157723" cy="1761408"/>
          </a:xfrm>
          <a:prstGeom prst="rect">
            <a:avLst/>
          </a:prstGeom>
        </p:spPr>
      </p:pic>
      <p:pic>
        <p:nvPicPr>
          <p:cNvPr id="17" name="Picture 16"/>
          <p:cNvPicPr>
            <a:picLocks noChangeAspect="1"/>
          </p:cNvPicPr>
          <p:nvPr/>
        </p:nvPicPr>
        <p:blipFill rotWithShape="1">
          <a:blip r:embed="rId6"/>
          <a:srcRect l="10406" t="6803" r="3116" b="11564"/>
          <a:stretch/>
        </p:blipFill>
        <p:spPr>
          <a:xfrm>
            <a:off x="1740423" y="6256416"/>
            <a:ext cx="2157723" cy="1761407"/>
          </a:xfrm>
          <a:prstGeom prst="rect">
            <a:avLst/>
          </a:prstGeom>
        </p:spPr>
      </p:pic>
      <p:pic>
        <p:nvPicPr>
          <p:cNvPr id="27" name="Picture 26"/>
          <p:cNvPicPr>
            <a:picLocks noChangeAspect="1"/>
          </p:cNvPicPr>
          <p:nvPr/>
        </p:nvPicPr>
        <p:blipFill rotWithShape="1">
          <a:blip r:embed="rId7"/>
          <a:srcRect l="389" t="9775" r="-389" b="12024"/>
          <a:stretch/>
        </p:blipFill>
        <p:spPr>
          <a:xfrm>
            <a:off x="4131286" y="6256416"/>
            <a:ext cx="2157723" cy="1761407"/>
          </a:xfrm>
          <a:prstGeom prst="rect">
            <a:avLst/>
          </a:prstGeom>
        </p:spPr>
      </p:pic>
      <p:pic>
        <p:nvPicPr>
          <p:cNvPr id="28" name="Picture 27"/>
          <p:cNvPicPr>
            <a:picLocks noChangeAspect="1"/>
          </p:cNvPicPr>
          <p:nvPr/>
        </p:nvPicPr>
        <p:blipFill rotWithShape="1">
          <a:blip r:embed="rId8"/>
          <a:srcRect b="20645"/>
          <a:stretch/>
        </p:blipFill>
        <p:spPr>
          <a:xfrm>
            <a:off x="6518842" y="6276432"/>
            <a:ext cx="2157723" cy="1761407"/>
          </a:xfrm>
          <a:prstGeom prst="rect">
            <a:avLst/>
          </a:prstGeom>
        </p:spPr>
      </p:pic>
      <p:sp>
        <p:nvSpPr>
          <p:cNvPr id="29" name="TextBox 28"/>
          <p:cNvSpPr txBox="1"/>
          <p:nvPr/>
        </p:nvSpPr>
        <p:spPr>
          <a:xfrm>
            <a:off x="35232" y="3742929"/>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725288"/>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6072758"/>
            <a:ext cx="565949" cy="466526"/>
          </a:xfrm>
          <a:prstGeom prst="rect">
            <a:avLst/>
          </a:prstGeom>
        </p:spPr>
      </p:pic>
      <p:sp>
        <p:nvSpPr>
          <p:cNvPr id="24" name="TextBox 23"/>
          <p:cNvSpPr txBox="1"/>
          <p:nvPr/>
        </p:nvSpPr>
        <p:spPr>
          <a:xfrm>
            <a:off x="1740423" y="559872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SharedPhys</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Mixed-reality live physiological learning tool</a:t>
            </a:r>
          </a:p>
        </p:txBody>
      </p:sp>
      <p:sp>
        <p:nvSpPr>
          <p:cNvPr id="25" name="TextBox 24"/>
          <p:cNvSpPr txBox="1"/>
          <p:nvPr/>
        </p:nvSpPr>
        <p:spPr>
          <a:xfrm>
            <a:off x="4131285" y="559872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ILikeThisShirt</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Imbuing physical objects with social media</a:t>
            </a:r>
          </a:p>
        </p:txBody>
      </p:sp>
      <p:sp>
        <p:nvSpPr>
          <p:cNvPr id="26" name="TextBox 25"/>
          <p:cNvSpPr txBox="1"/>
          <p:nvPr/>
        </p:nvSpPr>
        <p:spPr>
          <a:xfrm>
            <a:off x="6518842" y="5598722"/>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Pervasive Thermography</a:t>
            </a:r>
          </a:p>
          <a:p>
            <a:r>
              <a:rPr lang="en-US" sz="700" dirty="0">
                <a:solidFill>
                  <a:srgbClr val="464D59"/>
                </a:solidFill>
                <a:latin typeface="Adelle Rg" panose="02000503060000020004" pitchFamily="2" charset="0"/>
              </a:rPr>
              <a:t>Investigating future of thermography</a:t>
            </a:r>
          </a:p>
        </p:txBody>
      </p:sp>
      <p:sp>
        <p:nvSpPr>
          <p:cNvPr id="32" name="TextBox 31"/>
          <p:cNvSpPr txBox="1"/>
          <p:nvPr/>
        </p:nvSpPr>
        <p:spPr>
          <a:xfrm>
            <a:off x="1740423" y="804297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BodyVis</a:t>
            </a:r>
          </a:p>
          <a:p>
            <a:r>
              <a:rPr lang="en-US" sz="700" dirty="0">
                <a:solidFill>
                  <a:srgbClr val="464D59"/>
                </a:solidFill>
                <a:latin typeface="Adelle Rg" panose="02000503060000020004" pitchFamily="2" charset="0"/>
              </a:rPr>
              <a:t>E-textiles for body learning &amp; scientific inquiry</a:t>
            </a:r>
          </a:p>
        </p:txBody>
      </p:sp>
      <p:sp>
        <p:nvSpPr>
          <p:cNvPr id="33" name="TextBox 32"/>
          <p:cNvSpPr txBox="1"/>
          <p:nvPr/>
        </p:nvSpPr>
        <p:spPr>
          <a:xfrm>
            <a:off x="4129885" y="804297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Star Wars</a:t>
            </a:r>
          </a:p>
          <a:p>
            <a:r>
              <a:rPr lang="en-US" sz="700" dirty="0">
                <a:solidFill>
                  <a:srgbClr val="464D59"/>
                </a:solidFill>
                <a:latin typeface="Adelle Rg" panose="02000503060000020004" pitchFamily="2" charset="0"/>
              </a:rPr>
              <a:t>Mustaches and brown hair</a:t>
            </a:r>
          </a:p>
        </p:txBody>
      </p:sp>
      <p:sp>
        <p:nvSpPr>
          <p:cNvPr id="34" name="TextBox 33"/>
          <p:cNvSpPr txBox="1"/>
          <p:nvPr/>
        </p:nvSpPr>
        <p:spPr>
          <a:xfrm>
            <a:off x="6500090" y="804297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Red Guy Face</a:t>
            </a:r>
          </a:p>
          <a:p>
            <a:r>
              <a:rPr lang="en-US" sz="700" dirty="0">
                <a:solidFill>
                  <a:srgbClr val="464D59"/>
                </a:solidFill>
                <a:latin typeface="Adelle Rg" panose="02000503060000020004" pitchFamily="2" charset="0"/>
              </a:rPr>
              <a:t>Very funny, laugh </a:t>
            </a:r>
            <a:r>
              <a:rPr lang="en-US" sz="700" dirty="0" err="1">
                <a:solidFill>
                  <a:srgbClr val="464D59"/>
                </a:solidFill>
                <a:latin typeface="Adelle Rg" panose="02000503060000020004" pitchFamily="2" charset="0"/>
              </a:rPr>
              <a:t>laugh</a:t>
            </a:r>
            <a:r>
              <a:rPr lang="en-US" sz="700" dirty="0">
                <a:solidFill>
                  <a:srgbClr val="464D59"/>
                </a:solidFill>
                <a:latin typeface="Adelle Rg" panose="02000503060000020004" pitchFamily="2" charset="0"/>
              </a:rPr>
              <a:t> </a:t>
            </a:r>
            <a:r>
              <a:rPr lang="en-US" sz="700" dirty="0" err="1">
                <a:solidFill>
                  <a:srgbClr val="464D59"/>
                </a:solidFill>
                <a:latin typeface="Adelle Rg" panose="02000503060000020004" pitchFamily="2" charset="0"/>
              </a:rPr>
              <a:t>lauh</a:t>
            </a:r>
            <a:endParaRPr lang="en-US" sz="700" dirty="0">
              <a:solidFill>
                <a:srgbClr val="464D59"/>
              </a:solidFill>
              <a:latin typeface="Adelle Rg" panose="02000503060000020004" pitchFamily="2" charset="0"/>
            </a:endParaRPr>
          </a:p>
        </p:txBody>
      </p:sp>
      <p:sp>
        <p:nvSpPr>
          <p:cNvPr id="36" name="TextBox 35"/>
          <p:cNvSpPr txBox="1"/>
          <p:nvPr/>
        </p:nvSpPr>
        <p:spPr>
          <a:xfrm>
            <a:off x="626589" y="6009165"/>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38" name="TextBox 37"/>
          <p:cNvSpPr txBox="1"/>
          <p:nvPr/>
        </p:nvSpPr>
        <p:spPr>
          <a:xfrm>
            <a:off x="614518" y="6578977"/>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4" name="Picture 3"/>
          <p:cNvPicPr>
            <a:picLocks noChangeAspect="1"/>
          </p:cNvPicPr>
          <p:nvPr/>
        </p:nvPicPr>
        <p:blipFill>
          <a:blip r:embed="rId10"/>
          <a:stretch>
            <a:fillRect/>
          </a:stretch>
        </p:blipFill>
        <p:spPr>
          <a:xfrm>
            <a:off x="111334" y="6654908"/>
            <a:ext cx="566928" cy="447685"/>
          </a:xfrm>
          <a:prstGeom prst="rect">
            <a:avLst/>
          </a:prstGeom>
        </p:spPr>
      </p:pic>
      <p:sp>
        <p:nvSpPr>
          <p:cNvPr id="39" name="TextBox 38"/>
          <p:cNvSpPr txBox="1"/>
          <p:nvPr/>
        </p:nvSpPr>
        <p:spPr>
          <a:xfrm>
            <a:off x="0" y="7218217"/>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40" name="Picture 39"/>
          <p:cNvPicPr>
            <a:picLocks noChangeAspect="1"/>
          </p:cNvPicPr>
          <p:nvPr/>
        </p:nvPicPr>
        <p:blipFill rotWithShape="1">
          <a:blip r:embed="rId6"/>
          <a:srcRect l="10406" t="6803" r="3116" b="11564"/>
          <a:stretch/>
        </p:blipFill>
        <p:spPr>
          <a:xfrm>
            <a:off x="101328" y="7539455"/>
            <a:ext cx="559432" cy="456679"/>
          </a:xfrm>
          <a:prstGeom prst="rect">
            <a:avLst/>
          </a:prstGeom>
        </p:spPr>
      </p:pic>
      <p:pic>
        <p:nvPicPr>
          <p:cNvPr id="41" name="Picture 40"/>
          <p:cNvPicPr>
            <a:picLocks noChangeAspect="1"/>
          </p:cNvPicPr>
          <p:nvPr/>
        </p:nvPicPr>
        <p:blipFill rotWithShape="1">
          <a:blip r:embed="rId5"/>
          <a:srcRect l="719" t="9680" r="1867" b="8686"/>
          <a:stretch/>
        </p:blipFill>
        <p:spPr>
          <a:xfrm>
            <a:off x="781827" y="7544443"/>
            <a:ext cx="553320" cy="451691"/>
          </a:xfrm>
          <a:prstGeom prst="rect">
            <a:avLst/>
          </a:prstGeom>
        </p:spPr>
      </p:pic>
      <p:pic>
        <p:nvPicPr>
          <p:cNvPr id="42" name="Picture 41"/>
          <p:cNvPicPr>
            <a:picLocks noChangeAspect="1"/>
          </p:cNvPicPr>
          <p:nvPr/>
        </p:nvPicPr>
        <p:blipFill rotWithShape="1">
          <a:blip r:embed="rId4"/>
          <a:srcRect t="10204" r="998" b="8163"/>
          <a:stretch/>
        </p:blipFill>
        <p:spPr>
          <a:xfrm>
            <a:off x="99886" y="8116713"/>
            <a:ext cx="560874" cy="457856"/>
          </a:xfrm>
          <a:prstGeom prst="rect">
            <a:avLst/>
          </a:prstGeom>
        </p:spPr>
      </p:pic>
      <p:pic>
        <p:nvPicPr>
          <p:cNvPr id="43" name="Picture 42"/>
          <p:cNvPicPr>
            <a:picLocks noChangeAspect="1"/>
          </p:cNvPicPr>
          <p:nvPr/>
        </p:nvPicPr>
        <p:blipFill rotWithShape="1">
          <a:blip r:embed="rId7"/>
          <a:srcRect l="389" t="9775" r="-389" b="12024"/>
          <a:stretch/>
        </p:blipFill>
        <p:spPr>
          <a:xfrm>
            <a:off x="774515" y="8116713"/>
            <a:ext cx="560873" cy="457856"/>
          </a:xfrm>
          <a:prstGeom prst="rect">
            <a:avLst/>
          </a:prstGeom>
        </p:spPr>
      </p:pic>
      <p:pic>
        <p:nvPicPr>
          <p:cNvPr id="44" name="Picture 43"/>
          <p:cNvPicPr>
            <a:picLocks noChangeAspect="1"/>
          </p:cNvPicPr>
          <p:nvPr/>
        </p:nvPicPr>
        <p:blipFill rotWithShape="1">
          <a:blip r:embed="rId3"/>
          <a:srcRect l="9158" t="9895" r="14734" b="8473"/>
          <a:stretch/>
        </p:blipFill>
        <p:spPr>
          <a:xfrm>
            <a:off x="1737115" y="8522923"/>
            <a:ext cx="2157723" cy="1761408"/>
          </a:xfrm>
          <a:prstGeom prst="rect">
            <a:avLst/>
          </a:prstGeom>
        </p:spPr>
      </p:pic>
      <p:pic>
        <p:nvPicPr>
          <p:cNvPr id="45" name="Picture 44"/>
          <p:cNvPicPr>
            <a:picLocks noChangeAspect="1"/>
          </p:cNvPicPr>
          <p:nvPr/>
        </p:nvPicPr>
        <p:blipFill rotWithShape="1">
          <a:blip r:embed="rId4"/>
          <a:srcRect t="10204" r="998" b="8163"/>
          <a:stretch/>
        </p:blipFill>
        <p:spPr>
          <a:xfrm>
            <a:off x="6518842" y="8522924"/>
            <a:ext cx="2157723" cy="1761407"/>
          </a:xfrm>
          <a:prstGeom prst="rect">
            <a:avLst/>
          </a:prstGeom>
        </p:spPr>
      </p:pic>
      <p:pic>
        <p:nvPicPr>
          <p:cNvPr id="46" name="Picture 45"/>
          <p:cNvPicPr>
            <a:picLocks noChangeAspect="1"/>
          </p:cNvPicPr>
          <p:nvPr/>
        </p:nvPicPr>
        <p:blipFill rotWithShape="1">
          <a:blip r:embed="rId5"/>
          <a:srcRect l="719" t="9680" r="1867" b="8686"/>
          <a:stretch/>
        </p:blipFill>
        <p:spPr>
          <a:xfrm>
            <a:off x="4127978" y="8522923"/>
            <a:ext cx="2157723" cy="1761408"/>
          </a:xfrm>
          <a:prstGeom prst="rect">
            <a:avLst/>
          </a:prstGeom>
        </p:spPr>
      </p:pic>
      <p:pic>
        <p:nvPicPr>
          <p:cNvPr id="47" name="Picture 46"/>
          <p:cNvPicPr>
            <a:picLocks noChangeAspect="1"/>
          </p:cNvPicPr>
          <p:nvPr/>
        </p:nvPicPr>
        <p:blipFill rotWithShape="1">
          <a:blip r:embed="rId6"/>
          <a:srcRect l="10406" t="6803" r="3116" b="11564"/>
          <a:stretch/>
        </p:blipFill>
        <p:spPr>
          <a:xfrm>
            <a:off x="1737115" y="10996676"/>
            <a:ext cx="2157723" cy="1761407"/>
          </a:xfrm>
          <a:prstGeom prst="rect">
            <a:avLst/>
          </a:prstGeom>
        </p:spPr>
      </p:pic>
      <p:pic>
        <p:nvPicPr>
          <p:cNvPr id="48" name="Picture 47"/>
          <p:cNvPicPr>
            <a:picLocks noChangeAspect="1"/>
          </p:cNvPicPr>
          <p:nvPr/>
        </p:nvPicPr>
        <p:blipFill rotWithShape="1">
          <a:blip r:embed="rId7"/>
          <a:srcRect l="389" t="9775" r="-389" b="12024"/>
          <a:stretch/>
        </p:blipFill>
        <p:spPr>
          <a:xfrm>
            <a:off x="4127978" y="10996676"/>
            <a:ext cx="2157723" cy="1761407"/>
          </a:xfrm>
          <a:prstGeom prst="rect">
            <a:avLst/>
          </a:prstGeom>
        </p:spPr>
      </p:pic>
      <p:pic>
        <p:nvPicPr>
          <p:cNvPr id="49" name="Picture 48"/>
          <p:cNvPicPr>
            <a:picLocks noChangeAspect="1"/>
          </p:cNvPicPr>
          <p:nvPr/>
        </p:nvPicPr>
        <p:blipFill rotWithShape="1">
          <a:blip r:embed="rId8"/>
          <a:srcRect b="20645"/>
          <a:stretch/>
        </p:blipFill>
        <p:spPr>
          <a:xfrm>
            <a:off x="6515534" y="11016692"/>
            <a:ext cx="2157723" cy="1761407"/>
          </a:xfrm>
          <a:prstGeom prst="rect">
            <a:avLst/>
          </a:prstGeom>
        </p:spPr>
      </p:pic>
      <p:sp>
        <p:nvSpPr>
          <p:cNvPr id="50" name="TextBox 49"/>
          <p:cNvSpPr txBox="1"/>
          <p:nvPr/>
        </p:nvSpPr>
        <p:spPr>
          <a:xfrm>
            <a:off x="1737115" y="1033898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SharedPhys</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Mixed-reality live physiological learning tool</a:t>
            </a:r>
          </a:p>
        </p:txBody>
      </p:sp>
      <p:sp>
        <p:nvSpPr>
          <p:cNvPr id="51" name="TextBox 50"/>
          <p:cNvSpPr txBox="1"/>
          <p:nvPr/>
        </p:nvSpPr>
        <p:spPr>
          <a:xfrm>
            <a:off x="4127977" y="10338982"/>
            <a:ext cx="2157723" cy="323165"/>
          </a:xfrm>
          <a:prstGeom prst="rect">
            <a:avLst/>
          </a:prstGeom>
          <a:noFill/>
        </p:spPr>
        <p:txBody>
          <a:bodyPr wrap="square" lIns="0" tIns="0" rIns="0" bIns="0" rtlCol="0">
            <a:spAutoFit/>
          </a:bodyPr>
          <a:lstStyle/>
          <a:p>
            <a:r>
              <a:rPr lang="en-US" sz="1400" b="1" dirty="0" err="1">
                <a:solidFill>
                  <a:srgbClr val="212830"/>
                </a:solidFill>
                <a:latin typeface="Adelle Rg" panose="02000503060000020004" pitchFamily="2" charset="0"/>
              </a:rPr>
              <a:t>ILikeThisShirt</a:t>
            </a:r>
            <a:endParaRPr lang="en-US" sz="1400" b="1" dirty="0">
              <a:solidFill>
                <a:srgbClr val="212830"/>
              </a:solidFill>
              <a:latin typeface="Adelle Rg" panose="02000503060000020004" pitchFamily="2" charset="0"/>
            </a:endParaRPr>
          </a:p>
          <a:p>
            <a:r>
              <a:rPr lang="en-US" sz="700" dirty="0">
                <a:solidFill>
                  <a:srgbClr val="464D59"/>
                </a:solidFill>
                <a:latin typeface="Adelle Rg" panose="02000503060000020004" pitchFamily="2" charset="0"/>
              </a:rPr>
              <a:t>Imbuing physical objects with social media</a:t>
            </a:r>
          </a:p>
        </p:txBody>
      </p:sp>
      <p:sp>
        <p:nvSpPr>
          <p:cNvPr id="52" name="TextBox 51"/>
          <p:cNvSpPr txBox="1"/>
          <p:nvPr/>
        </p:nvSpPr>
        <p:spPr>
          <a:xfrm>
            <a:off x="6515534" y="10338982"/>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Pervasive Thermography</a:t>
            </a:r>
          </a:p>
          <a:p>
            <a:r>
              <a:rPr lang="en-US" sz="700" dirty="0">
                <a:solidFill>
                  <a:srgbClr val="464D59"/>
                </a:solidFill>
                <a:latin typeface="Adelle Rg" panose="02000503060000020004" pitchFamily="2" charset="0"/>
              </a:rPr>
              <a:t>Investigating future of thermography</a:t>
            </a:r>
          </a:p>
        </p:txBody>
      </p:sp>
      <p:sp>
        <p:nvSpPr>
          <p:cNvPr id="53" name="TextBox 52"/>
          <p:cNvSpPr txBox="1"/>
          <p:nvPr/>
        </p:nvSpPr>
        <p:spPr>
          <a:xfrm>
            <a:off x="1737115" y="1278323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BodyVis</a:t>
            </a:r>
          </a:p>
          <a:p>
            <a:r>
              <a:rPr lang="en-US" sz="700" dirty="0">
                <a:solidFill>
                  <a:srgbClr val="464D59"/>
                </a:solidFill>
                <a:latin typeface="Adelle Rg" panose="02000503060000020004" pitchFamily="2" charset="0"/>
              </a:rPr>
              <a:t>E-textiles for body learning &amp; scientific inquiry</a:t>
            </a:r>
          </a:p>
        </p:txBody>
      </p:sp>
      <p:sp>
        <p:nvSpPr>
          <p:cNvPr id="54" name="TextBox 53"/>
          <p:cNvSpPr txBox="1"/>
          <p:nvPr/>
        </p:nvSpPr>
        <p:spPr>
          <a:xfrm>
            <a:off x="4126577" y="1278323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Star Wars</a:t>
            </a:r>
          </a:p>
          <a:p>
            <a:r>
              <a:rPr lang="en-US" sz="700" dirty="0">
                <a:solidFill>
                  <a:srgbClr val="464D59"/>
                </a:solidFill>
                <a:latin typeface="Adelle Rg" panose="02000503060000020004" pitchFamily="2" charset="0"/>
              </a:rPr>
              <a:t>Mustaches and brown hair</a:t>
            </a:r>
          </a:p>
        </p:txBody>
      </p:sp>
      <p:sp>
        <p:nvSpPr>
          <p:cNvPr id="55" name="TextBox 54"/>
          <p:cNvSpPr txBox="1"/>
          <p:nvPr/>
        </p:nvSpPr>
        <p:spPr>
          <a:xfrm>
            <a:off x="6496782" y="12783235"/>
            <a:ext cx="2188740" cy="323165"/>
          </a:xfrm>
          <a:prstGeom prst="rect">
            <a:avLst/>
          </a:prstGeom>
          <a:noFill/>
        </p:spPr>
        <p:txBody>
          <a:bodyPr wrap="square" lIns="0" tIns="0" rIns="0" bIns="0" rtlCol="0">
            <a:spAutoFit/>
          </a:bodyPr>
          <a:lstStyle/>
          <a:p>
            <a:r>
              <a:rPr lang="en-US" sz="1400" b="1" dirty="0">
                <a:solidFill>
                  <a:srgbClr val="212830"/>
                </a:solidFill>
                <a:latin typeface="Adelle Rg" panose="02000503060000020004" pitchFamily="2" charset="0"/>
              </a:rPr>
              <a:t>Red Guy Face</a:t>
            </a:r>
          </a:p>
          <a:p>
            <a:r>
              <a:rPr lang="en-US" sz="700" dirty="0">
                <a:solidFill>
                  <a:srgbClr val="464D59"/>
                </a:solidFill>
                <a:latin typeface="Adelle Rg" panose="02000503060000020004" pitchFamily="2" charset="0"/>
              </a:rPr>
              <a:t>Very funny, laugh </a:t>
            </a:r>
            <a:r>
              <a:rPr lang="en-US" sz="700" dirty="0" err="1">
                <a:solidFill>
                  <a:srgbClr val="464D59"/>
                </a:solidFill>
                <a:latin typeface="Adelle Rg" panose="02000503060000020004" pitchFamily="2" charset="0"/>
              </a:rPr>
              <a:t>laugh</a:t>
            </a:r>
            <a:r>
              <a:rPr lang="en-US" sz="700" dirty="0">
                <a:solidFill>
                  <a:srgbClr val="464D59"/>
                </a:solidFill>
                <a:latin typeface="Adelle Rg" panose="02000503060000020004" pitchFamily="2" charset="0"/>
              </a:rPr>
              <a:t> </a:t>
            </a:r>
            <a:r>
              <a:rPr lang="en-US" sz="700" dirty="0" err="1">
                <a:solidFill>
                  <a:srgbClr val="464D59"/>
                </a:solidFill>
                <a:latin typeface="Adelle Rg" panose="02000503060000020004" pitchFamily="2" charset="0"/>
              </a:rPr>
              <a:t>lauh</a:t>
            </a:r>
            <a:endParaRPr lang="en-US" sz="700" dirty="0">
              <a:solidFill>
                <a:srgbClr val="464D59"/>
              </a:solidFill>
              <a:latin typeface="Adelle Rg" panose="02000503060000020004" pitchFamily="2" charset="0"/>
            </a:endParaRPr>
          </a:p>
        </p:txBody>
      </p:sp>
    </p:spTree>
    <p:extLst>
      <p:ext uri="{BB962C8B-B14F-4D97-AF65-F5344CB8AC3E}">
        <p14:creationId xmlns:p14="http://schemas.microsoft.com/office/powerpoint/2010/main" val="185313226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2191544"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240088"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517231"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683106"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54417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sp>
        <p:nvSpPr>
          <p:cNvPr id="31" name="TextBox 30"/>
          <p:cNvSpPr txBox="1"/>
          <p:nvPr/>
        </p:nvSpPr>
        <p:spPr>
          <a:xfrm>
            <a:off x="1728788" y="3220172"/>
            <a:ext cx="404812" cy="307777"/>
          </a:xfrm>
          <a:prstGeom prst="rect">
            <a:avLst/>
          </a:prstGeom>
          <a:noFill/>
        </p:spPr>
        <p:txBody>
          <a:bodyPr wrap="square" lIns="0" rIns="0" rtlCol="0">
            <a:spAutoFit/>
          </a:bodyPr>
          <a:lstStyle/>
          <a:p>
            <a:r>
              <a:rPr lang="en-US" sz="1400" dirty="0">
                <a:solidFill>
                  <a:schemeClr val="tx1">
                    <a:lumMod val="85000"/>
                    <a:lumOff val="15000"/>
                  </a:schemeClr>
                </a:solidFill>
                <a:latin typeface="Segoe UI Semibold" panose="020B0702040204020203" pitchFamily="34" charset="0"/>
              </a:rPr>
              <a:t>All</a:t>
            </a:r>
          </a:p>
        </p:txBody>
      </p:sp>
      <p:pic>
        <p:nvPicPr>
          <p:cNvPr id="14" name="Picture 13"/>
          <p:cNvPicPr>
            <a:picLocks noChangeAspect="1"/>
          </p:cNvPicPr>
          <p:nvPr/>
        </p:nvPicPr>
        <p:blipFill rotWithShape="1">
          <a:blip r:embed="rId3"/>
          <a:srcRect l="9158" t="9895" r="14734" b="8473"/>
          <a:stretch/>
        </p:blipFill>
        <p:spPr>
          <a:xfrm>
            <a:off x="1740423" y="3697334"/>
            <a:ext cx="2157723" cy="1761408"/>
          </a:xfrm>
          <a:prstGeom prst="rect">
            <a:avLst/>
          </a:prstGeom>
        </p:spPr>
      </p:pic>
      <p:pic>
        <p:nvPicPr>
          <p:cNvPr id="15" name="Picture 14"/>
          <p:cNvPicPr>
            <a:picLocks noChangeAspect="1"/>
          </p:cNvPicPr>
          <p:nvPr/>
        </p:nvPicPr>
        <p:blipFill rotWithShape="1">
          <a:blip r:embed="rId4"/>
          <a:srcRect t="10204" r="998" b="8163"/>
          <a:stretch/>
        </p:blipFill>
        <p:spPr>
          <a:xfrm>
            <a:off x="6522150" y="3697335"/>
            <a:ext cx="2157723" cy="1761407"/>
          </a:xfrm>
          <a:prstGeom prst="rect">
            <a:avLst/>
          </a:prstGeom>
        </p:spPr>
      </p:pic>
      <p:pic>
        <p:nvPicPr>
          <p:cNvPr id="16" name="Picture 15"/>
          <p:cNvPicPr>
            <a:picLocks noChangeAspect="1"/>
          </p:cNvPicPr>
          <p:nvPr/>
        </p:nvPicPr>
        <p:blipFill rotWithShape="1">
          <a:blip r:embed="rId5"/>
          <a:srcRect l="719" t="9680" r="1867" b="8686"/>
          <a:stretch/>
        </p:blipFill>
        <p:spPr>
          <a:xfrm>
            <a:off x="4131286" y="3697334"/>
            <a:ext cx="2157723" cy="1761408"/>
          </a:xfrm>
          <a:prstGeom prst="rect">
            <a:avLst/>
          </a:prstGeom>
        </p:spPr>
      </p:pic>
      <p:pic>
        <p:nvPicPr>
          <p:cNvPr id="17" name="Picture 16"/>
          <p:cNvPicPr>
            <a:picLocks noChangeAspect="1"/>
          </p:cNvPicPr>
          <p:nvPr/>
        </p:nvPicPr>
        <p:blipFill rotWithShape="1">
          <a:blip r:embed="rId6"/>
          <a:srcRect l="10406" t="6803" r="3116" b="11564"/>
          <a:stretch/>
        </p:blipFill>
        <p:spPr>
          <a:xfrm>
            <a:off x="1740423" y="5971310"/>
            <a:ext cx="2157723" cy="1761407"/>
          </a:xfrm>
          <a:prstGeom prst="rect">
            <a:avLst/>
          </a:prstGeom>
        </p:spPr>
      </p:pic>
      <p:pic>
        <p:nvPicPr>
          <p:cNvPr id="27" name="Picture 26"/>
          <p:cNvPicPr>
            <a:picLocks noChangeAspect="1"/>
          </p:cNvPicPr>
          <p:nvPr/>
        </p:nvPicPr>
        <p:blipFill rotWithShape="1">
          <a:blip r:embed="rId7"/>
          <a:srcRect l="389" t="9775" r="-389" b="12024"/>
          <a:stretch/>
        </p:blipFill>
        <p:spPr>
          <a:xfrm>
            <a:off x="4131286" y="5971310"/>
            <a:ext cx="2157723" cy="1761407"/>
          </a:xfrm>
          <a:prstGeom prst="rect">
            <a:avLst/>
          </a:prstGeom>
        </p:spPr>
      </p:pic>
      <p:pic>
        <p:nvPicPr>
          <p:cNvPr id="28" name="Picture 27"/>
          <p:cNvPicPr>
            <a:picLocks noChangeAspect="1"/>
          </p:cNvPicPr>
          <p:nvPr/>
        </p:nvPicPr>
        <p:blipFill rotWithShape="1">
          <a:blip r:embed="rId8"/>
          <a:srcRect b="20645"/>
          <a:stretch/>
        </p:blipFill>
        <p:spPr>
          <a:xfrm>
            <a:off x="6518842" y="5991326"/>
            <a:ext cx="2157723" cy="1761407"/>
          </a:xfrm>
          <a:prstGeom prst="rect">
            <a:avLst/>
          </a:prstGeom>
        </p:spPr>
      </p:pic>
      <p:sp>
        <p:nvSpPr>
          <p:cNvPr id="29" name="TextBox 28"/>
          <p:cNvSpPr txBox="1"/>
          <p:nvPr/>
        </p:nvSpPr>
        <p:spPr>
          <a:xfrm>
            <a:off x="35232" y="3657600"/>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639959"/>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5987429"/>
            <a:ext cx="565949" cy="466526"/>
          </a:xfrm>
          <a:prstGeom prst="rect">
            <a:avLst/>
          </a:prstGeom>
        </p:spPr>
      </p:pic>
      <p:sp>
        <p:nvSpPr>
          <p:cNvPr id="24" name="TextBox 23"/>
          <p:cNvSpPr txBox="1"/>
          <p:nvPr/>
        </p:nvSpPr>
        <p:spPr>
          <a:xfrm>
            <a:off x="1740423" y="547141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SharedPhys</a:t>
            </a:r>
            <a:endParaRPr lang="en-US" sz="800" dirty="0">
              <a:solidFill>
                <a:srgbClr val="464D59"/>
              </a:solidFill>
              <a:latin typeface="Segoe UI Light" panose="020B0502040204020203" pitchFamily="34" charset="0"/>
            </a:endParaRPr>
          </a:p>
        </p:txBody>
      </p:sp>
      <p:sp>
        <p:nvSpPr>
          <p:cNvPr id="25" name="TextBox 24"/>
          <p:cNvSpPr txBox="1"/>
          <p:nvPr/>
        </p:nvSpPr>
        <p:spPr>
          <a:xfrm>
            <a:off x="4131285" y="547141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ILikeThisShirt</a:t>
            </a:r>
            <a:endParaRPr lang="en-US" sz="1600" dirty="0">
              <a:solidFill>
                <a:srgbClr val="212830"/>
              </a:solidFill>
              <a:latin typeface="Segoe UI Light" panose="020B0502040204020203" pitchFamily="34" charset="0"/>
            </a:endParaRPr>
          </a:p>
        </p:txBody>
      </p:sp>
      <p:sp>
        <p:nvSpPr>
          <p:cNvPr id="26" name="TextBox 25"/>
          <p:cNvSpPr txBox="1"/>
          <p:nvPr/>
        </p:nvSpPr>
        <p:spPr>
          <a:xfrm>
            <a:off x="6518842" y="5471410"/>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Pervasive Thermography</a:t>
            </a:r>
          </a:p>
        </p:txBody>
      </p:sp>
      <p:sp>
        <p:nvSpPr>
          <p:cNvPr id="32" name="TextBox 31"/>
          <p:cNvSpPr txBox="1"/>
          <p:nvPr/>
        </p:nvSpPr>
        <p:spPr>
          <a:xfrm>
            <a:off x="1740423" y="774287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BodyVis</a:t>
            </a:r>
          </a:p>
        </p:txBody>
      </p:sp>
      <p:sp>
        <p:nvSpPr>
          <p:cNvPr id="33" name="TextBox 32"/>
          <p:cNvSpPr txBox="1"/>
          <p:nvPr/>
        </p:nvSpPr>
        <p:spPr>
          <a:xfrm>
            <a:off x="4129885" y="774287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Star Wars</a:t>
            </a:r>
          </a:p>
        </p:txBody>
      </p:sp>
      <p:sp>
        <p:nvSpPr>
          <p:cNvPr id="34" name="TextBox 33"/>
          <p:cNvSpPr txBox="1"/>
          <p:nvPr/>
        </p:nvSpPr>
        <p:spPr>
          <a:xfrm>
            <a:off x="6500090" y="774287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Red Guy Face</a:t>
            </a:r>
          </a:p>
        </p:txBody>
      </p:sp>
      <p:sp>
        <p:nvSpPr>
          <p:cNvPr id="36" name="TextBox 35"/>
          <p:cNvSpPr txBox="1"/>
          <p:nvPr/>
        </p:nvSpPr>
        <p:spPr>
          <a:xfrm>
            <a:off x="626589" y="5923836"/>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38" name="TextBox 37"/>
          <p:cNvSpPr txBox="1"/>
          <p:nvPr/>
        </p:nvSpPr>
        <p:spPr>
          <a:xfrm>
            <a:off x="614518" y="6493648"/>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4" name="Picture 3"/>
          <p:cNvPicPr>
            <a:picLocks noChangeAspect="1"/>
          </p:cNvPicPr>
          <p:nvPr/>
        </p:nvPicPr>
        <p:blipFill>
          <a:blip r:embed="rId10"/>
          <a:stretch>
            <a:fillRect/>
          </a:stretch>
        </p:blipFill>
        <p:spPr>
          <a:xfrm>
            <a:off x="111334" y="6569579"/>
            <a:ext cx="566928" cy="447685"/>
          </a:xfrm>
          <a:prstGeom prst="rect">
            <a:avLst/>
          </a:prstGeom>
        </p:spPr>
      </p:pic>
      <p:sp>
        <p:nvSpPr>
          <p:cNvPr id="39" name="TextBox 38"/>
          <p:cNvSpPr txBox="1"/>
          <p:nvPr/>
        </p:nvSpPr>
        <p:spPr>
          <a:xfrm>
            <a:off x="0" y="7132888"/>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40" name="Picture 39"/>
          <p:cNvPicPr>
            <a:picLocks noChangeAspect="1"/>
          </p:cNvPicPr>
          <p:nvPr/>
        </p:nvPicPr>
        <p:blipFill rotWithShape="1">
          <a:blip r:embed="rId6"/>
          <a:srcRect l="10406" t="6803" r="3116" b="11564"/>
          <a:stretch/>
        </p:blipFill>
        <p:spPr>
          <a:xfrm>
            <a:off x="101328" y="7454126"/>
            <a:ext cx="559432" cy="456679"/>
          </a:xfrm>
          <a:prstGeom prst="rect">
            <a:avLst/>
          </a:prstGeom>
        </p:spPr>
      </p:pic>
      <p:pic>
        <p:nvPicPr>
          <p:cNvPr id="41" name="Picture 40"/>
          <p:cNvPicPr>
            <a:picLocks noChangeAspect="1"/>
          </p:cNvPicPr>
          <p:nvPr/>
        </p:nvPicPr>
        <p:blipFill rotWithShape="1">
          <a:blip r:embed="rId5"/>
          <a:srcRect l="719" t="9680" r="1867" b="8686"/>
          <a:stretch/>
        </p:blipFill>
        <p:spPr>
          <a:xfrm>
            <a:off x="781827" y="7459114"/>
            <a:ext cx="553320" cy="451691"/>
          </a:xfrm>
          <a:prstGeom prst="rect">
            <a:avLst/>
          </a:prstGeom>
        </p:spPr>
      </p:pic>
      <p:pic>
        <p:nvPicPr>
          <p:cNvPr id="42" name="Picture 41"/>
          <p:cNvPicPr>
            <a:picLocks noChangeAspect="1"/>
          </p:cNvPicPr>
          <p:nvPr/>
        </p:nvPicPr>
        <p:blipFill rotWithShape="1">
          <a:blip r:embed="rId4"/>
          <a:srcRect t="10204" r="998" b="8163"/>
          <a:stretch/>
        </p:blipFill>
        <p:spPr>
          <a:xfrm>
            <a:off x="99886" y="8031384"/>
            <a:ext cx="560874" cy="457856"/>
          </a:xfrm>
          <a:prstGeom prst="rect">
            <a:avLst/>
          </a:prstGeom>
        </p:spPr>
      </p:pic>
      <p:pic>
        <p:nvPicPr>
          <p:cNvPr id="43" name="Picture 42"/>
          <p:cNvPicPr>
            <a:picLocks noChangeAspect="1"/>
          </p:cNvPicPr>
          <p:nvPr/>
        </p:nvPicPr>
        <p:blipFill rotWithShape="1">
          <a:blip r:embed="rId7"/>
          <a:srcRect l="389" t="9775" r="-389" b="12024"/>
          <a:stretch/>
        </p:blipFill>
        <p:spPr>
          <a:xfrm>
            <a:off x="774515" y="8031384"/>
            <a:ext cx="560873" cy="457856"/>
          </a:xfrm>
          <a:prstGeom prst="rect">
            <a:avLst/>
          </a:prstGeom>
        </p:spPr>
      </p:pic>
      <p:pic>
        <p:nvPicPr>
          <p:cNvPr id="44" name="Picture 43"/>
          <p:cNvPicPr>
            <a:picLocks noChangeAspect="1"/>
          </p:cNvPicPr>
          <p:nvPr/>
        </p:nvPicPr>
        <p:blipFill rotWithShape="1">
          <a:blip r:embed="rId3"/>
          <a:srcRect l="9158" t="9895" r="14734" b="8473"/>
          <a:stretch/>
        </p:blipFill>
        <p:spPr>
          <a:xfrm>
            <a:off x="1737115" y="8181110"/>
            <a:ext cx="2157723" cy="1761408"/>
          </a:xfrm>
          <a:prstGeom prst="rect">
            <a:avLst/>
          </a:prstGeom>
        </p:spPr>
      </p:pic>
      <p:pic>
        <p:nvPicPr>
          <p:cNvPr id="45" name="Picture 44"/>
          <p:cNvPicPr>
            <a:picLocks noChangeAspect="1"/>
          </p:cNvPicPr>
          <p:nvPr/>
        </p:nvPicPr>
        <p:blipFill rotWithShape="1">
          <a:blip r:embed="rId4"/>
          <a:srcRect t="10204" r="998" b="8163"/>
          <a:stretch/>
        </p:blipFill>
        <p:spPr>
          <a:xfrm>
            <a:off x="6518842" y="8181111"/>
            <a:ext cx="2157723" cy="1761407"/>
          </a:xfrm>
          <a:prstGeom prst="rect">
            <a:avLst/>
          </a:prstGeom>
        </p:spPr>
      </p:pic>
      <p:pic>
        <p:nvPicPr>
          <p:cNvPr id="46" name="Picture 45"/>
          <p:cNvPicPr>
            <a:picLocks noChangeAspect="1"/>
          </p:cNvPicPr>
          <p:nvPr/>
        </p:nvPicPr>
        <p:blipFill rotWithShape="1">
          <a:blip r:embed="rId5"/>
          <a:srcRect l="719" t="9680" r="1867" b="8686"/>
          <a:stretch/>
        </p:blipFill>
        <p:spPr>
          <a:xfrm>
            <a:off x="4127978" y="8181110"/>
            <a:ext cx="2157723" cy="1761408"/>
          </a:xfrm>
          <a:prstGeom prst="rect">
            <a:avLst/>
          </a:prstGeom>
        </p:spPr>
      </p:pic>
      <p:pic>
        <p:nvPicPr>
          <p:cNvPr id="47" name="Picture 46"/>
          <p:cNvPicPr>
            <a:picLocks noChangeAspect="1"/>
          </p:cNvPicPr>
          <p:nvPr/>
        </p:nvPicPr>
        <p:blipFill rotWithShape="1">
          <a:blip r:embed="rId6"/>
          <a:srcRect l="10406" t="6803" r="3116" b="11564"/>
          <a:stretch/>
        </p:blipFill>
        <p:spPr>
          <a:xfrm>
            <a:off x="1737115" y="10543310"/>
            <a:ext cx="2157723" cy="1761407"/>
          </a:xfrm>
          <a:prstGeom prst="rect">
            <a:avLst/>
          </a:prstGeom>
        </p:spPr>
      </p:pic>
      <p:pic>
        <p:nvPicPr>
          <p:cNvPr id="48" name="Picture 47"/>
          <p:cNvPicPr>
            <a:picLocks noChangeAspect="1"/>
          </p:cNvPicPr>
          <p:nvPr/>
        </p:nvPicPr>
        <p:blipFill rotWithShape="1">
          <a:blip r:embed="rId7"/>
          <a:srcRect l="389" t="9775" r="-389" b="12024"/>
          <a:stretch/>
        </p:blipFill>
        <p:spPr>
          <a:xfrm>
            <a:off x="4127978" y="10543310"/>
            <a:ext cx="2157723" cy="1761407"/>
          </a:xfrm>
          <a:prstGeom prst="rect">
            <a:avLst/>
          </a:prstGeom>
        </p:spPr>
      </p:pic>
      <p:pic>
        <p:nvPicPr>
          <p:cNvPr id="49" name="Picture 48"/>
          <p:cNvPicPr>
            <a:picLocks noChangeAspect="1"/>
          </p:cNvPicPr>
          <p:nvPr/>
        </p:nvPicPr>
        <p:blipFill rotWithShape="1">
          <a:blip r:embed="rId8"/>
          <a:srcRect b="20645"/>
          <a:stretch/>
        </p:blipFill>
        <p:spPr>
          <a:xfrm>
            <a:off x="6515534" y="10563326"/>
            <a:ext cx="2157723" cy="1761407"/>
          </a:xfrm>
          <a:prstGeom prst="rect">
            <a:avLst/>
          </a:prstGeom>
        </p:spPr>
      </p:pic>
      <p:sp>
        <p:nvSpPr>
          <p:cNvPr id="50" name="TextBox 49"/>
          <p:cNvSpPr txBox="1"/>
          <p:nvPr/>
        </p:nvSpPr>
        <p:spPr>
          <a:xfrm>
            <a:off x="1737115" y="995097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SharedPhys</a:t>
            </a:r>
            <a:endParaRPr lang="en-US" sz="1600" dirty="0">
              <a:solidFill>
                <a:srgbClr val="212830"/>
              </a:solidFill>
              <a:latin typeface="Segoe UI Light" panose="020B0502040204020203" pitchFamily="34" charset="0"/>
            </a:endParaRPr>
          </a:p>
        </p:txBody>
      </p:sp>
      <p:sp>
        <p:nvSpPr>
          <p:cNvPr id="51" name="TextBox 50"/>
          <p:cNvSpPr txBox="1"/>
          <p:nvPr/>
        </p:nvSpPr>
        <p:spPr>
          <a:xfrm>
            <a:off x="4127977" y="9950970"/>
            <a:ext cx="2157723" cy="246221"/>
          </a:xfrm>
          <a:prstGeom prst="rect">
            <a:avLst/>
          </a:prstGeom>
          <a:noFill/>
        </p:spPr>
        <p:txBody>
          <a:bodyPr wrap="square" lIns="0" tIns="0" rIns="0" bIns="0" rtlCol="0">
            <a:spAutoFit/>
          </a:bodyPr>
          <a:lstStyle/>
          <a:p>
            <a:r>
              <a:rPr lang="en-US" sz="1600" dirty="0" err="1">
                <a:solidFill>
                  <a:srgbClr val="212830"/>
                </a:solidFill>
                <a:latin typeface="Segoe UI Light" panose="020B0502040204020203" pitchFamily="34" charset="0"/>
              </a:rPr>
              <a:t>ILikeThisShirt</a:t>
            </a:r>
            <a:endParaRPr lang="en-US" sz="1600" dirty="0">
              <a:solidFill>
                <a:srgbClr val="212830"/>
              </a:solidFill>
              <a:latin typeface="Segoe UI Light" panose="020B0502040204020203" pitchFamily="34" charset="0"/>
            </a:endParaRPr>
          </a:p>
        </p:txBody>
      </p:sp>
      <p:sp>
        <p:nvSpPr>
          <p:cNvPr id="52" name="TextBox 51"/>
          <p:cNvSpPr txBox="1"/>
          <p:nvPr/>
        </p:nvSpPr>
        <p:spPr>
          <a:xfrm>
            <a:off x="6515534" y="9950970"/>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Pervasive Thermography</a:t>
            </a:r>
          </a:p>
        </p:txBody>
      </p:sp>
      <p:sp>
        <p:nvSpPr>
          <p:cNvPr id="53" name="TextBox 52"/>
          <p:cNvSpPr txBox="1"/>
          <p:nvPr/>
        </p:nvSpPr>
        <p:spPr>
          <a:xfrm>
            <a:off x="1737115" y="1232986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BodyVis</a:t>
            </a:r>
          </a:p>
        </p:txBody>
      </p:sp>
      <p:sp>
        <p:nvSpPr>
          <p:cNvPr id="54" name="TextBox 53"/>
          <p:cNvSpPr txBox="1"/>
          <p:nvPr/>
        </p:nvSpPr>
        <p:spPr>
          <a:xfrm>
            <a:off x="4126577" y="1232986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Star Wars</a:t>
            </a:r>
          </a:p>
        </p:txBody>
      </p:sp>
      <p:sp>
        <p:nvSpPr>
          <p:cNvPr id="55" name="TextBox 54"/>
          <p:cNvSpPr txBox="1"/>
          <p:nvPr/>
        </p:nvSpPr>
        <p:spPr>
          <a:xfrm>
            <a:off x="6496782" y="12329869"/>
            <a:ext cx="2188740" cy="246221"/>
          </a:xfrm>
          <a:prstGeom prst="rect">
            <a:avLst/>
          </a:prstGeom>
          <a:noFill/>
        </p:spPr>
        <p:txBody>
          <a:bodyPr wrap="square" lIns="0" tIns="0" rIns="0" bIns="0" rtlCol="0">
            <a:spAutoFit/>
          </a:bodyPr>
          <a:lstStyle/>
          <a:p>
            <a:r>
              <a:rPr lang="en-US" sz="1600" dirty="0">
                <a:solidFill>
                  <a:srgbClr val="212830"/>
                </a:solidFill>
                <a:latin typeface="Segoe UI Light" panose="020B0502040204020203" pitchFamily="34" charset="0"/>
              </a:rPr>
              <a:t>Red Guy Face</a:t>
            </a:r>
          </a:p>
        </p:txBody>
      </p:sp>
    </p:spTree>
    <p:extLst>
      <p:ext uri="{BB962C8B-B14F-4D97-AF65-F5344CB8AC3E}">
        <p14:creationId xmlns:p14="http://schemas.microsoft.com/office/powerpoint/2010/main" val="1214956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30000" b="20000"/>
          <a:stretch/>
        </p:blipFill>
        <p:spPr>
          <a:xfrm>
            <a:off x="0" y="0"/>
            <a:ext cx="9144000" cy="3048000"/>
          </a:xfrm>
          <a:prstGeom prst="rect">
            <a:avLst/>
          </a:prstGeom>
        </p:spPr>
      </p:pic>
      <p:sp>
        <p:nvSpPr>
          <p:cNvPr id="9" name="Rectangle 8"/>
          <p:cNvSpPr/>
          <p:nvPr/>
        </p:nvSpPr>
        <p:spPr>
          <a:xfrm>
            <a:off x="0" y="0"/>
            <a:ext cx="9144000" cy="3048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95288" y="21261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
        <p:nvSpPr>
          <p:cNvPr id="18" name="TextBox 17"/>
          <p:cNvSpPr txBox="1"/>
          <p:nvPr/>
        </p:nvSpPr>
        <p:spPr>
          <a:xfrm>
            <a:off x="2191544" y="3220172"/>
            <a:ext cx="990600" cy="307777"/>
          </a:xfrm>
          <a:prstGeom prst="rect">
            <a:avLst/>
          </a:prstGeom>
          <a:noFill/>
        </p:spPr>
        <p:txBody>
          <a:bodyPr wrap="square" lIns="0" rIns="0" rtlCol="0">
            <a:spAutoFit/>
          </a:bodyPr>
          <a:lstStyle/>
          <a:p>
            <a:pPr algn="ctr"/>
            <a:r>
              <a:rPr lang="en-US" sz="1400" dirty="0">
                <a:solidFill>
                  <a:schemeClr val="tx1">
                    <a:lumMod val="85000"/>
                    <a:lumOff val="15000"/>
                  </a:schemeClr>
                </a:solidFill>
                <a:latin typeface="Segoe UI Light" panose="020B0502040204020203" pitchFamily="34" charset="0"/>
              </a:rPr>
              <a:t>Wearables</a:t>
            </a:r>
          </a:p>
        </p:txBody>
      </p:sp>
      <p:sp>
        <p:nvSpPr>
          <p:cNvPr id="19" name="TextBox 18"/>
          <p:cNvSpPr txBox="1"/>
          <p:nvPr/>
        </p:nvSpPr>
        <p:spPr>
          <a:xfrm>
            <a:off x="3240088" y="3220173"/>
            <a:ext cx="121919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Accessibility</a:t>
            </a:r>
          </a:p>
        </p:txBody>
      </p:sp>
      <p:sp>
        <p:nvSpPr>
          <p:cNvPr id="20" name="TextBox 19"/>
          <p:cNvSpPr txBox="1"/>
          <p:nvPr/>
        </p:nvSpPr>
        <p:spPr>
          <a:xfrm>
            <a:off x="4517231" y="3220173"/>
            <a:ext cx="1107931"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Smart Cities</a:t>
            </a:r>
          </a:p>
        </p:txBody>
      </p:sp>
      <p:sp>
        <p:nvSpPr>
          <p:cNvPr id="21" name="TextBox 20"/>
          <p:cNvSpPr txBox="1"/>
          <p:nvPr/>
        </p:nvSpPr>
        <p:spPr>
          <a:xfrm>
            <a:off x="5683106" y="3220173"/>
            <a:ext cx="803129"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Health</a:t>
            </a:r>
          </a:p>
        </p:txBody>
      </p:sp>
      <p:sp>
        <p:nvSpPr>
          <p:cNvPr id="22" name="TextBox 21"/>
          <p:cNvSpPr txBox="1"/>
          <p:nvPr/>
        </p:nvSpPr>
        <p:spPr>
          <a:xfrm>
            <a:off x="6544179" y="3220173"/>
            <a:ext cx="928038" cy="307777"/>
          </a:xfrm>
          <a:prstGeom prst="rect">
            <a:avLst/>
          </a:prstGeom>
          <a:noFill/>
        </p:spPr>
        <p:txBody>
          <a:bodyPr wrap="square" rtlCol="0">
            <a:spAutoFit/>
          </a:bodyPr>
          <a:lstStyle/>
          <a:p>
            <a:pPr algn="ctr"/>
            <a:r>
              <a:rPr lang="en-US" sz="1400" dirty="0">
                <a:solidFill>
                  <a:schemeClr val="tx1">
                    <a:lumMod val="85000"/>
                    <a:lumOff val="15000"/>
                  </a:schemeClr>
                </a:solidFill>
                <a:latin typeface="Segoe UI Light" panose="020B0502040204020203" pitchFamily="34" charset="0"/>
              </a:rPr>
              <a:t>Education</a:t>
            </a:r>
          </a:p>
        </p:txBody>
      </p:sp>
      <p:sp>
        <p:nvSpPr>
          <p:cNvPr id="23" name="TextBox 22"/>
          <p:cNvSpPr txBox="1"/>
          <p:nvPr/>
        </p:nvSpPr>
        <p:spPr>
          <a:xfrm>
            <a:off x="7530162" y="3220173"/>
            <a:ext cx="1163565" cy="307777"/>
          </a:xfrm>
          <a:prstGeom prst="rect">
            <a:avLst/>
          </a:prstGeom>
          <a:noFill/>
        </p:spPr>
        <p:txBody>
          <a:bodyPr wrap="square" rIns="0" rtlCol="0">
            <a:spAutoFit/>
          </a:bodyPr>
          <a:lstStyle>
            <a:defPPr>
              <a:defRPr lang="en-US"/>
            </a:defPPr>
            <a:lvl1pPr algn="r">
              <a:defRPr sz="1400">
                <a:solidFill>
                  <a:schemeClr val="tx1">
                    <a:lumMod val="85000"/>
                    <a:lumOff val="15000"/>
                  </a:schemeClr>
                </a:solidFill>
                <a:latin typeface="Segoe UI Light" panose="020B0502040204020203" pitchFamily="34" charset="0"/>
              </a:defRPr>
            </a:lvl1pPr>
          </a:lstStyle>
          <a:p>
            <a:r>
              <a:rPr lang="en-US" dirty="0"/>
              <a:t>Sustainability</a:t>
            </a:r>
          </a:p>
        </p:txBody>
      </p:sp>
      <p:sp>
        <p:nvSpPr>
          <p:cNvPr id="31" name="TextBox 30"/>
          <p:cNvSpPr txBox="1"/>
          <p:nvPr/>
        </p:nvSpPr>
        <p:spPr>
          <a:xfrm>
            <a:off x="1728788" y="3220172"/>
            <a:ext cx="404812" cy="307777"/>
          </a:xfrm>
          <a:prstGeom prst="rect">
            <a:avLst/>
          </a:prstGeom>
          <a:noFill/>
        </p:spPr>
        <p:txBody>
          <a:bodyPr wrap="square" lIns="0" rIns="0" rtlCol="0">
            <a:spAutoFit/>
          </a:bodyPr>
          <a:lstStyle/>
          <a:p>
            <a:r>
              <a:rPr lang="en-US" sz="1400" dirty="0">
                <a:solidFill>
                  <a:schemeClr val="tx1">
                    <a:lumMod val="85000"/>
                    <a:lumOff val="15000"/>
                  </a:schemeClr>
                </a:solidFill>
                <a:latin typeface="Segoe UI Semibold" panose="020B0702040204020203" pitchFamily="34" charset="0"/>
              </a:rPr>
              <a:t>All</a:t>
            </a:r>
          </a:p>
        </p:txBody>
      </p:sp>
      <p:pic>
        <p:nvPicPr>
          <p:cNvPr id="14" name="Picture 13"/>
          <p:cNvPicPr>
            <a:picLocks noChangeAspect="1"/>
          </p:cNvPicPr>
          <p:nvPr/>
        </p:nvPicPr>
        <p:blipFill rotWithShape="1">
          <a:blip r:embed="rId3"/>
          <a:srcRect l="9158" t="9895" r="14734" b="8473"/>
          <a:stretch/>
        </p:blipFill>
        <p:spPr>
          <a:xfrm>
            <a:off x="1740422" y="3697334"/>
            <a:ext cx="2331720" cy="1903446"/>
          </a:xfrm>
          <a:prstGeom prst="rect">
            <a:avLst/>
          </a:prstGeom>
        </p:spPr>
      </p:pic>
      <p:pic>
        <p:nvPicPr>
          <p:cNvPr id="15" name="Picture 14"/>
          <p:cNvPicPr>
            <a:picLocks noChangeAspect="1"/>
          </p:cNvPicPr>
          <p:nvPr/>
        </p:nvPicPr>
        <p:blipFill rotWithShape="1">
          <a:blip r:embed="rId4"/>
          <a:srcRect t="10204" r="998" b="8163"/>
          <a:stretch/>
        </p:blipFill>
        <p:spPr>
          <a:xfrm>
            <a:off x="6404108" y="3697335"/>
            <a:ext cx="2331720" cy="1903445"/>
          </a:xfrm>
          <a:prstGeom prst="rect">
            <a:avLst/>
          </a:prstGeom>
        </p:spPr>
      </p:pic>
      <p:pic>
        <p:nvPicPr>
          <p:cNvPr id="16" name="Picture 15"/>
          <p:cNvPicPr>
            <a:picLocks noChangeAspect="1"/>
          </p:cNvPicPr>
          <p:nvPr/>
        </p:nvPicPr>
        <p:blipFill rotWithShape="1">
          <a:blip r:embed="rId5"/>
          <a:srcRect l="719" t="9680" r="1867" b="8686"/>
          <a:stretch/>
        </p:blipFill>
        <p:spPr>
          <a:xfrm>
            <a:off x="4072265" y="3697334"/>
            <a:ext cx="2331720" cy="1903446"/>
          </a:xfrm>
          <a:prstGeom prst="rect">
            <a:avLst/>
          </a:prstGeom>
        </p:spPr>
      </p:pic>
      <p:pic>
        <p:nvPicPr>
          <p:cNvPr id="17" name="Picture 16"/>
          <p:cNvPicPr>
            <a:picLocks noChangeAspect="1"/>
          </p:cNvPicPr>
          <p:nvPr/>
        </p:nvPicPr>
        <p:blipFill rotWithShape="1">
          <a:blip r:embed="rId6"/>
          <a:srcRect l="10406" t="6803" r="3116" b="11564"/>
          <a:stretch/>
        </p:blipFill>
        <p:spPr>
          <a:xfrm>
            <a:off x="1740422" y="5485287"/>
            <a:ext cx="2331720" cy="1903445"/>
          </a:xfrm>
          <a:prstGeom prst="rect">
            <a:avLst/>
          </a:prstGeom>
        </p:spPr>
      </p:pic>
      <p:pic>
        <p:nvPicPr>
          <p:cNvPr id="27" name="Picture 26"/>
          <p:cNvPicPr>
            <a:picLocks noChangeAspect="1"/>
          </p:cNvPicPr>
          <p:nvPr/>
        </p:nvPicPr>
        <p:blipFill rotWithShape="1">
          <a:blip r:embed="rId7"/>
          <a:srcRect l="389" t="9775" r="-389" b="12024"/>
          <a:stretch/>
        </p:blipFill>
        <p:spPr>
          <a:xfrm>
            <a:off x="4070611" y="5467985"/>
            <a:ext cx="2331720" cy="1903445"/>
          </a:xfrm>
          <a:prstGeom prst="rect">
            <a:avLst/>
          </a:prstGeom>
        </p:spPr>
      </p:pic>
      <p:pic>
        <p:nvPicPr>
          <p:cNvPr id="28" name="Picture 27"/>
          <p:cNvPicPr>
            <a:picLocks noChangeAspect="1"/>
          </p:cNvPicPr>
          <p:nvPr/>
        </p:nvPicPr>
        <p:blipFill rotWithShape="1">
          <a:blip r:embed="rId8"/>
          <a:srcRect b="20645"/>
          <a:stretch/>
        </p:blipFill>
        <p:spPr>
          <a:xfrm>
            <a:off x="6400800" y="5505303"/>
            <a:ext cx="2331720" cy="1903445"/>
          </a:xfrm>
          <a:prstGeom prst="rect">
            <a:avLst/>
          </a:prstGeom>
        </p:spPr>
      </p:pic>
      <p:sp>
        <p:nvSpPr>
          <p:cNvPr id="29" name="TextBox 28"/>
          <p:cNvSpPr txBox="1"/>
          <p:nvPr/>
        </p:nvSpPr>
        <p:spPr>
          <a:xfrm>
            <a:off x="35232" y="3657600"/>
            <a:ext cx="1564968" cy="2031325"/>
          </a:xfrm>
          <a:prstGeom prst="rect">
            <a:avLst/>
          </a:prstGeom>
          <a:noFill/>
        </p:spPr>
        <p:txBody>
          <a:bodyPr wrap="square" rtlCol="0">
            <a:spAutoFit/>
          </a:bodyPr>
          <a:lstStyle/>
          <a:p>
            <a:r>
              <a:rPr lang="en-US" sz="1400" b="1" dirty="0">
                <a:latin typeface="Segoe Condensed" panose="020B0606040200020203" pitchFamily="34" charset="0"/>
              </a:rPr>
              <a:t>Project Categories</a:t>
            </a:r>
          </a:p>
          <a:p>
            <a:r>
              <a:rPr lang="en-US" sz="1400" dirty="0">
                <a:latin typeface="Segoe Condensed" panose="020B0606040200020203" pitchFamily="34" charset="0"/>
              </a:rPr>
              <a:t>Wearables (8)</a:t>
            </a:r>
          </a:p>
          <a:p>
            <a:r>
              <a:rPr lang="en-US" sz="1400" dirty="0">
                <a:latin typeface="Segoe Condensed" panose="020B0606040200020203" pitchFamily="34" charset="0"/>
              </a:rPr>
              <a:t>Accessibility (5)</a:t>
            </a:r>
          </a:p>
          <a:p>
            <a:r>
              <a:rPr lang="en-US" sz="1400" dirty="0">
                <a:latin typeface="Segoe Condensed" panose="020B0606040200020203" pitchFamily="34" charset="0"/>
              </a:rPr>
              <a:t>Smart Cities (3)</a:t>
            </a:r>
          </a:p>
          <a:p>
            <a:r>
              <a:rPr lang="en-US" sz="1400" dirty="0">
                <a:latin typeface="Segoe Condensed" panose="020B0606040200020203" pitchFamily="34" charset="0"/>
              </a:rPr>
              <a:t>Health (5)</a:t>
            </a:r>
          </a:p>
          <a:p>
            <a:r>
              <a:rPr lang="en-US" sz="1400" dirty="0">
                <a:latin typeface="Segoe Condensed" panose="020B0606040200020203" pitchFamily="34" charset="0"/>
              </a:rPr>
              <a:t>Education (4)</a:t>
            </a:r>
          </a:p>
          <a:p>
            <a:r>
              <a:rPr lang="en-US" sz="1400" dirty="0">
                <a:latin typeface="Segoe Condensed" panose="020B0606040200020203" pitchFamily="34" charset="0"/>
              </a:rPr>
              <a:t>Sustainability (8)</a:t>
            </a:r>
          </a:p>
          <a:p>
            <a:r>
              <a:rPr lang="en-US" sz="1400" dirty="0">
                <a:latin typeface="Segoe Condensed" panose="020B0606040200020203" pitchFamily="34" charset="0"/>
              </a:rPr>
              <a:t>Creativity Support (2)</a:t>
            </a:r>
          </a:p>
          <a:p>
            <a:endParaRPr lang="en-US" sz="1400" dirty="0">
              <a:latin typeface="Segoe Condensed" panose="020B0606040200020203" pitchFamily="34" charset="0"/>
            </a:endParaRPr>
          </a:p>
        </p:txBody>
      </p:sp>
      <p:sp>
        <p:nvSpPr>
          <p:cNvPr id="35" name="TextBox 34"/>
          <p:cNvSpPr txBox="1"/>
          <p:nvPr/>
        </p:nvSpPr>
        <p:spPr>
          <a:xfrm>
            <a:off x="20184" y="5639959"/>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30" name="Picture 29"/>
          <p:cNvPicPr>
            <a:picLocks noChangeAspect="1"/>
          </p:cNvPicPr>
          <p:nvPr/>
        </p:nvPicPr>
        <p:blipFill>
          <a:blip r:embed="rId9"/>
          <a:stretch>
            <a:fillRect/>
          </a:stretch>
        </p:blipFill>
        <p:spPr>
          <a:xfrm>
            <a:off x="112313" y="5987429"/>
            <a:ext cx="565949" cy="466526"/>
          </a:xfrm>
          <a:prstGeom prst="rect">
            <a:avLst/>
          </a:prstGeom>
        </p:spPr>
      </p:pic>
      <p:sp>
        <p:nvSpPr>
          <p:cNvPr id="36" name="TextBox 35"/>
          <p:cNvSpPr txBox="1"/>
          <p:nvPr/>
        </p:nvSpPr>
        <p:spPr>
          <a:xfrm>
            <a:off x="626589" y="5923836"/>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38" name="TextBox 37"/>
          <p:cNvSpPr txBox="1"/>
          <p:nvPr/>
        </p:nvSpPr>
        <p:spPr>
          <a:xfrm>
            <a:off x="614518" y="6493648"/>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4" name="Picture 3"/>
          <p:cNvPicPr>
            <a:picLocks noChangeAspect="1"/>
          </p:cNvPicPr>
          <p:nvPr/>
        </p:nvPicPr>
        <p:blipFill>
          <a:blip r:embed="rId10"/>
          <a:stretch>
            <a:fillRect/>
          </a:stretch>
        </p:blipFill>
        <p:spPr>
          <a:xfrm>
            <a:off x="111334" y="6569579"/>
            <a:ext cx="566928" cy="447685"/>
          </a:xfrm>
          <a:prstGeom prst="rect">
            <a:avLst/>
          </a:prstGeom>
        </p:spPr>
      </p:pic>
      <p:sp>
        <p:nvSpPr>
          <p:cNvPr id="39" name="TextBox 38"/>
          <p:cNvSpPr txBox="1"/>
          <p:nvPr/>
        </p:nvSpPr>
        <p:spPr>
          <a:xfrm>
            <a:off x="0" y="7132888"/>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40" name="Picture 39"/>
          <p:cNvPicPr>
            <a:picLocks noChangeAspect="1"/>
          </p:cNvPicPr>
          <p:nvPr/>
        </p:nvPicPr>
        <p:blipFill rotWithShape="1">
          <a:blip r:embed="rId6"/>
          <a:srcRect l="10406" t="6803" r="3116" b="11564"/>
          <a:stretch/>
        </p:blipFill>
        <p:spPr>
          <a:xfrm>
            <a:off x="101328" y="7454126"/>
            <a:ext cx="559432" cy="456679"/>
          </a:xfrm>
          <a:prstGeom prst="rect">
            <a:avLst/>
          </a:prstGeom>
        </p:spPr>
      </p:pic>
      <p:pic>
        <p:nvPicPr>
          <p:cNvPr id="41" name="Picture 40"/>
          <p:cNvPicPr>
            <a:picLocks noChangeAspect="1"/>
          </p:cNvPicPr>
          <p:nvPr/>
        </p:nvPicPr>
        <p:blipFill rotWithShape="1">
          <a:blip r:embed="rId5"/>
          <a:srcRect l="719" t="9680" r="1867" b="8686"/>
          <a:stretch/>
        </p:blipFill>
        <p:spPr>
          <a:xfrm>
            <a:off x="781827" y="7459114"/>
            <a:ext cx="553320" cy="451691"/>
          </a:xfrm>
          <a:prstGeom prst="rect">
            <a:avLst/>
          </a:prstGeom>
        </p:spPr>
      </p:pic>
      <p:pic>
        <p:nvPicPr>
          <p:cNvPr id="42" name="Picture 41"/>
          <p:cNvPicPr>
            <a:picLocks noChangeAspect="1"/>
          </p:cNvPicPr>
          <p:nvPr/>
        </p:nvPicPr>
        <p:blipFill rotWithShape="1">
          <a:blip r:embed="rId4"/>
          <a:srcRect t="10204" r="998" b="8163"/>
          <a:stretch/>
        </p:blipFill>
        <p:spPr>
          <a:xfrm>
            <a:off x="99886" y="8031384"/>
            <a:ext cx="560874" cy="457856"/>
          </a:xfrm>
          <a:prstGeom prst="rect">
            <a:avLst/>
          </a:prstGeom>
        </p:spPr>
      </p:pic>
      <p:pic>
        <p:nvPicPr>
          <p:cNvPr id="43" name="Picture 42"/>
          <p:cNvPicPr>
            <a:picLocks noChangeAspect="1"/>
          </p:cNvPicPr>
          <p:nvPr/>
        </p:nvPicPr>
        <p:blipFill rotWithShape="1">
          <a:blip r:embed="rId7"/>
          <a:srcRect l="389" t="9775" r="-389" b="12024"/>
          <a:stretch/>
        </p:blipFill>
        <p:spPr>
          <a:xfrm>
            <a:off x="774515" y="8031384"/>
            <a:ext cx="560873" cy="457856"/>
          </a:xfrm>
          <a:prstGeom prst="rect">
            <a:avLst/>
          </a:prstGeom>
        </p:spPr>
      </p:pic>
      <p:pic>
        <p:nvPicPr>
          <p:cNvPr id="44" name="Picture 43"/>
          <p:cNvPicPr>
            <a:picLocks noChangeAspect="1"/>
          </p:cNvPicPr>
          <p:nvPr/>
        </p:nvPicPr>
        <p:blipFill rotWithShape="1">
          <a:blip r:embed="rId3"/>
          <a:srcRect l="9158" t="9895" r="14734" b="8473"/>
          <a:stretch/>
        </p:blipFill>
        <p:spPr>
          <a:xfrm>
            <a:off x="1737114" y="7315200"/>
            <a:ext cx="2331720" cy="1903446"/>
          </a:xfrm>
          <a:prstGeom prst="rect">
            <a:avLst/>
          </a:prstGeom>
        </p:spPr>
      </p:pic>
      <p:pic>
        <p:nvPicPr>
          <p:cNvPr id="45" name="Picture 44"/>
          <p:cNvPicPr>
            <a:picLocks noChangeAspect="1"/>
          </p:cNvPicPr>
          <p:nvPr/>
        </p:nvPicPr>
        <p:blipFill rotWithShape="1">
          <a:blip r:embed="rId4"/>
          <a:srcRect t="10204" r="998" b="8163"/>
          <a:stretch/>
        </p:blipFill>
        <p:spPr>
          <a:xfrm>
            <a:off x="6400800" y="7315201"/>
            <a:ext cx="2331720" cy="1903445"/>
          </a:xfrm>
          <a:prstGeom prst="rect">
            <a:avLst/>
          </a:prstGeom>
        </p:spPr>
      </p:pic>
      <p:pic>
        <p:nvPicPr>
          <p:cNvPr id="46" name="Picture 45"/>
          <p:cNvPicPr>
            <a:picLocks noChangeAspect="1"/>
          </p:cNvPicPr>
          <p:nvPr/>
        </p:nvPicPr>
        <p:blipFill rotWithShape="1">
          <a:blip r:embed="rId5"/>
          <a:srcRect l="719" t="9680" r="1867" b="8686"/>
          <a:stretch/>
        </p:blipFill>
        <p:spPr>
          <a:xfrm>
            <a:off x="4068957" y="7315200"/>
            <a:ext cx="2331720" cy="1903446"/>
          </a:xfrm>
          <a:prstGeom prst="rect">
            <a:avLst/>
          </a:prstGeom>
        </p:spPr>
      </p:pic>
      <p:pic>
        <p:nvPicPr>
          <p:cNvPr id="47" name="Picture 46"/>
          <p:cNvPicPr>
            <a:picLocks noChangeAspect="1"/>
          </p:cNvPicPr>
          <p:nvPr/>
        </p:nvPicPr>
        <p:blipFill rotWithShape="1">
          <a:blip r:embed="rId6"/>
          <a:srcRect l="10406" t="6803" r="3116" b="11564"/>
          <a:stretch/>
        </p:blipFill>
        <p:spPr>
          <a:xfrm>
            <a:off x="1737115" y="9648577"/>
            <a:ext cx="2157723" cy="1761407"/>
          </a:xfrm>
          <a:prstGeom prst="rect">
            <a:avLst/>
          </a:prstGeom>
        </p:spPr>
      </p:pic>
      <p:pic>
        <p:nvPicPr>
          <p:cNvPr id="48" name="Picture 47"/>
          <p:cNvPicPr>
            <a:picLocks noChangeAspect="1"/>
          </p:cNvPicPr>
          <p:nvPr/>
        </p:nvPicPr>
        <p:blipFill rotWithShape="1">
          <a:blip r:embed="rId7"/>
          <a:srcRect l="389" t="9775" r="-389" b="12024"/>
          <a:stretch/>
        </p:blipFill>
        <p:spPr>
          <a:xfrm>
            <a:off x="4127978" y="9648577"/>
            <a:ext cx="2157723" cy="1761407"/>
          </a:xfrm>
          <a:prstGeom prst="rect">
            <a:avLst/>
          </a:prstGeom>
        </p:spPr>
      </p:pic>
      <p:pic>
        <p:nvPicPr>
          <p:cNvPr id="49" name="Picture 48"/>
          <p:cNvPicPr>
            <a:picLocks noChangeAspect="1"/>
          </p:cNvPicPr>
          <p:nvPr/>
        </p:nvPicPr>
        <p:blipFill rotWithShape="1">
          <a:blip r:embed="rId8"/>
          <a:srcRect b="20645"/>
          <a:stretch/>
        </p:blipFill>
        <p:spPr>
          <a:xfrm>
            <a:off x="6515534" y="9668593"/>
            <a:ext cx="2157723" cy="1761407"/>
          </a:xfrm>
          <a:prstGeom prst="rect">
            <a:avLst/>
          </a:prstGeom>
        </p:spPr>
      </p:pic>
    </p:spTree>
    <p:extLst>
      <p:ext uri="{BB962C8B-B14F-4D97-AF65-F5344CB8AC3E}">
        <p14:creationId xmlns:p14="http://schemas.microsoft.com/office/powerpoint/2010/main" val="32070207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print">
            <a:extLst>
              <a:ext uri="{28A0092B-C50C-407E-A947-70E740481C1C}">
                <a14:useLocalDpi xmlns:a14="http://schemas.microsoft.com/office/drawing/2010/main" val="0"/>
              </a:ext>
            </a:extLst>
          </a:blip>
          <a:srcRect t="15001" b="22499"/>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Projects</a:t>
            </a:r>
          </a:p>
        </p:txBody>
      </p:sp>
    </p:spTree>
    <p:extLst>
      <p:ext uri="{BB962C8B-B14F-4D97-AF65-F5344CB8AC3E}">
        <p14:creationId xmlns:p14="http://schemas.microsoft.com/office/powerpoint/2010/main" val="9660888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46563" y="6442502"/>
            <a:ext cx="7250875" cy="1569660"/>
          </a:xfrm>
          <a:prstGeom prst="rect">
            <a:avLst/>
          </a:prstGeom>
          <a:noFill/>
        </p:spPr>
        <p:txBody>
          <a:bodyPr wrap="square" lIns="0" rIns="0" rtlCol="0">
            <a:spAutoFit/>
          </a:bodyPr>
          <a:lstStyle/>
          <a:p>
            <a:pPr algn="ctr"/>
            <a:r>
              <a:rPr lang="en-US" sz="4800" b="1" cap="small" dirty="0">
                <a:solidFill>
                  <a:srgbClr val="212830"/>
                </a:solidFill>
                <a:latin typeface="Adelle Rg" panose="02000503060000020004" pitchFamily="2" charset="0"/>
              </a:rPr>
              <a:t>Individual Project </a:t>
            </a:r>
            <a:br>
              <a:rPr lang="en-US" sz="4800" b="1" cap="small" dirty="0">
                <a:solidFill>
                  <a:srgbClr val="212830"/>
                </a:solidFill>
                <a:latin typeface="Adelle Rg" panose="02000503060000020004" pitchFamily="2" charset="0"/>
              </a:rPr>
            </a:br>
            <a:r>
              <a:rPr lang="en-US" sz="4800" b="1" cap="small" dirty="0">
                <a:solidFill>
                  <a:srgbClr val="212830"/>
                </a:solidFill>
                <a:latin typeface="Adelle Rg" panose="02000503060000020004" pitchFamily="2" charset="0"/>
              </a:rPr>
              <a:t>Page Mocks</a:t>
            </a:r>
          </a:p>
        </p:txBody>
      </p:sp>
    </p:spTree>
    <p:extLst>
      <p:ext uri="{BB962C8B-B14F-4D97-AF65-F5344CB8AC3E}">
        <p14:creationId xmlns:p14="http://schemas.microsoft.com/office/powerpoint/2010/main" val="253743382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6" name="TextBox 5"/>
          <p:cNvSpPr txBox="1"/>
          <p:nvPr/>
        </p:nvSpPr>
        <p:spPr>
          <a:xfrm>
            <a:off x="76200" y="6567084"/>
            <a:ext cx="4724400" cy="5078313"/>
          </a:xfrm>
          <a:prstGeom prst="rect">
            <a:avLst/>
          </a:prstGeom>
          <a:noFill/>
        </p:spPr>
        <p:txBody>
          <a:bodyPr wrap="square" rtlCol="0">
            <a:spAutoFit/>
          </a:bodyPr>
          <a:lstStyle/>
          <a:p>
            <a:r>
              <a:rPr lang="en-US" sz="1800" dirty="0">
                <a:latin typeface="Segoe Condensed" panose="020B0606040200020203" pitchFamily="34" charset="0"/>
              </a:rPr>
              <a:t>As an interdisciplinary team from Computer Science, Education, and Information Studies, we are creating new types of learning experiences that incorporate wearable physiological sensing, electronic textiles, and information visualization. Using participatory design methods with local elementary school teachers and children, we have developed two new tools called BodyVis and </a:t>
            </a:r>
            <a:r>
              <a:rPr lang="en-US" sz="1800" dirty="0" err="1">
                <a:latin typeface="Segoe Condensed" panose="020B0606040200020203" pitchFamily="34" charset="0"/>
              </a:rPr>
              <a:t>SharedPhys</a:t>
            </a:r>
            <a:r>
              <a:rPr lang="en-US" sz="1800" dirty="0">
                <a:latin typeface="Segoe Condensed" panose="020B0606040200020203" pitchFamily="34" charset="0"/>
              </a:rPr>
              <a:t>. </a:t>
            </a:r>
          </a:p>
          <a:p>
            <a:endParaRPr lang="en-US" sz="1800" dirty="0">
              <a:latin typeface="Segoe Condensed" panose="020B0606040200020203" pitchFamily="34" charset="0"/>
            </a:endParaRPr>
          </a:p>
          <a:p>
            <a:r>
              <a:rPr lang="en-US" sz="1800" dirty="0">
                <a:latin typeface="Segoe Condensed" panose="020B0606040200020203" pitchFamily="34" charset="0"/>
              </a:rPr>
              <a:t>While our primary content area is the human body, we use the body and physical activity as a pathway to other STEM areas such as biology, health, and mathematics. Our initial work focuses on identifying key design considerations, exploring the understandability and aesthetics of our prototypes, and examining how BodyVis and </a:t>
            </a:r>
            <a:r>
              <a:rPr lang="en-US" sz="1800" dirty="0" err="1">
                <a:latin typeface="Segoe Condensed" panose="020B0606040200020203" pitchFamily="34" charset="0"/>
              </a:rPr>
              <a:t>SharedPhys</a:t>
            </a:r>
            <a:r>
              <a:rPr lang="en-US" sz="1800" dirty="0">
                <a:latin typeface="Segoe Condensed" panose="020B0606040200020203" pitchFamily="34" charset="0"/>
              </a:rPr>
              <a:t> engage children in learning and inquiry. </a:t>
            </a:r>
          </a:p>
          <a:p>
            <a:endParaRPr lang="en-US" sz="1800" dirty="0">
              <a:latin typeface="Segoe Condensed" panose="020B0606040200020203" pitchFamily="34" charset="0"/>
            </a:endParaRPr>
          </a:p>
        </p:txBody>
      </p:sp>
    </p:spTree>
    <p:extLst>
      <p:ext uri="{BB962C8B-B14F-4D97-AF65-F5344CB8AC3E}">
        <p14:creationId xmlns:p14="http://schemas.microsoft.com/office/powerpoint/2010/main" val="42290929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6" name="TextBox 5"/>
          <p:cNvSpPr txBox="1"/>
          <p:nvPr/>
        </p:nvSpPr>
        <p:spPr>
          <a:xfrm>
            <a:off x="76200" y="6656487"/>
            <a:ext cx="4724400" cy="5078313"/>
          </a:xfrm>
          <a:prstGeom prst="rect">
            <a:avLst/>
          </a:prstGeom>
          <a:noFill/>
        </p:spPr>
        <p:txBody>
          <a:bodyPr wrap="square" rtlCol="0">
            <a:spAutoFit/>
          </a:bodyPr>
          <a:lstStyle/>
          <a:p>
            <a:r>
              <a:rPr lang="en-US" sz="1800" dirty="0">
                <a:latin typeface="Segoe Condensed" panose="020B0606040200020203" pitchFamily="34" charset="0"/>
              </a:rPr>
              <a:t>As an interdisciplinary team from Computer Science, Education, and Information Studies, we are creating new types of learning experiences that incorporate wearable physiological sensing, electronic textiles, and information visualization. Using participatory design methods with local elementary school teachers and children, we have developed two new tools called BodyVis and </a:t>
            </a:r>
            <a:r>
              <a:rPr lang="en-US" sz="1800" dirty="0" err="1">
                <a:latin typeface="Segoe Condensed" panose="020B0606040200020203" pitchFamily="34" charset="0"/>
              </a:rPr>
              <a:t>SharedPhys</a:t>
            </a:r>
            <a:r>
              <a:rPr lang="en-US" sz="1800" dirty="0">
                <a:latin typeface="Segoe Condensed" panose="020B0606040200020203" pitchFamily="34" charset="0"/>
              </a:rPr>
              <a:t>. </a:t>
            </a:r>
          </a:p>
          <a:p>
            <a:endParaRPr lang="en-US" sz="1800" dirty="0">
              <a:latin typeface="Segoe Condensed" panose="020B0606040200020203" pitchFamily="34" charset="0"/>
            </a:endParaRPr>
          </a:p>
          <a:p>
            <a:r>
              <a:rPr lang="en-US" sz="1800" dirty="0">
                <a:latin typeface="Segoe Condensed" panose="020B0606040200020203" pitchFamily="34" charset="0"/>
              </a:rPr>
              <a:t>While our primary content area is the human body, we use the body and physical activity as a pathway to other STEM areas such as biology, health, and mathematics. Our initial work focuses on identifying key design considerations, exploring the understandability and aesthetics of our prototypes, and examining how BodyVis and </a:t>
            </a:r>
            <a:r>
              <a:rPr lang="en-US" sz="1800" dirty="0" err="1">
                <a:latin typeface="Segoe Condensed" panose="020B0606040200020203" pitchFamily="34" charset="0"/>
              </a:rPr>
              <a:t>SharedPhys</a:t>
            </a:r>
            <a:r>
              <a:rPr lang="en-US" sz="1800" dirty="0">
                <a:latin typeface="Segoe Condensed" panose="020B0606040200020203" pitchFamily="34" charset="0"/>
              </a:rPr>
              <a:t> engage children in learning and inquiry. </a:t>
            </a:r>
          </a:p>
          <a:p>
            <a:endParaRPr lang="en-US" sz="1800" dirty="0">
              <a:latin typeface="Segoe Condensed" panose="020B0606040200020203" pitchFamily="34" charset="0"/>
            </a:endParaRPr>
          </a:p>
        </p:txBody>
      </p:sp>
      <p:sp>
        <p:nvSpPr>
          <p:cNvPr id="10" name="TextBox 9"/>
          <p:cNvSpPr txBox="1"/>
          <p:nvPr/>
        </p:nvSpPr>
        <p:spPr>
          <a:xfrm>
            <a:off x="4572000" y="6791980"/>
            <a:ext cx="1564968" cy="523220"/>
          </a:xfrm>
          <a:prstGeom prst="rect">
            <a:avLst/>
          </a:prstGeom>
          <a:noFill/>
        </p:spPr>
        <p:txBody>
          <a:bodyPr wrap="square" rtlCol="0">
            <a:spAutoFit/>
          </a:bodyPr>
          <a:lstStyle/>
          <a:p>
            <a:r>
              <a:rPr lang="en-US" sz="1400" b="1" dirty="0">
                <a:latin typeface="Segoe Condensed" panose="020B0606040200020203" pitchFamily="34" charset="0"/>
              </a:rPr>
              <a:t>Photo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3" name="TextBox 12"/>
          <p:cNvSpPr txBox="1"/>
          <p:nvPr/>
        </p:nvSpPr>
        <p:spPr>
          <a:xfrm>
            <a:off x="4572000" y="3962400"/>
            <a:ext cx="1564968" cy="523220"/>
          </a:xfrm>
          <a:prstGeom prst="rect">
            <a:avLst/>
          </a:prstGeom>
          <a:noFill/>
        </p:spPr>
        <p:txBody>
          <a:bodyPr wrap="square" rtlCol="0">
            <a:spAutoFit/>
          </a:bodyPr>
          <a:lstStyle/>
          <a:p>
            <a:r>
              <a:rPr lang="en-US" sz="1400" b="1" dirty="0">
                <a:latin typeface="Segoe Condensed" panose="020B0606040200020203" pitchFamily="34" charset="0"/>
              </a:rPr>
              <a:t>Video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4" name="TextBox 13"/>
          <p:cNvSpPr txBox="1"/>
          <p:nvPr/>
        </p:nvSpPr>
        <p:spPr>
          <a:xfrm>
            <a:off x="83723" y="3887367"/>
            <a:ext cx="1564968" cy="307777"/>
          </a:xfrm>
          <a:prstGeom prst="rect">
            <a:avLst/>
          </a:prstGeom>
          <a:noFill/>
        </p:spPr>
        <p:txBody>
          <a:bodyPr wrap="square" rtlCol="0">
            <a:spAutoFit/>
          </a:bodyPr>
          <a:lstStyle/>
          <a:p>
            <a:r>
              <a:rPr lang="en-US" sz="1400" b="1" dirty="0">
                <a:latin typeface="Segoe Condensed" panose="020B0606040200020203" pitchFamily="34" charset="0"/>
              </a:rPr>
              <a:t>About</a:t>
            </a:r>
            <a:endParaRPr lang="en-US" sz="1400" dirty="0">
              <a:latin typeface="Segoe Condensed" panose="020B0606040200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1" y="7120844"/>
            <a:ext cx="1371600" cy="91496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3813" y="7120844"/>
            <a:ext cx="1370930" cy="9144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099362"/>
            <a:ext cx="609897" cy="9144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9903" y="8099362"/>
            <a:ext cx="609898" cy="91440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8756" y="7120844"/>
            <a:ext cx="1370931" cy="91440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58756" y="10048938"/>
            <a:ext cx="609898" cy="914400"/>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58756" y="8099362"/>
            <a:ext cx="1370931" cy="914400"/>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8756" y="9067800"/>
            <a:ext cx="1370931" cy="91440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03813" y="8099362"/>
            <a:ext cx="1370931" cy="914400"/>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03476" y="10065192"/>
            <a:ext cx="1370931" cy="91440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5346" y="10055043"/>
            <a:ext cx="1370931" cy="914400"/>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48198" y="9082277"/>
            <a:ext cx="1370931" cy="914400"/>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03476" y="9082277"/>
            <a:ext cx="1370931" cy="914400"/>
          </a:xfrm>
          <a:prstGeom prst="rect">
            <a:avLst/>
          </a:prstGeom>
        </p:spPr>
      </p:pic>
    </p:spTree>
    <p:extLst>
      <p:ext uri="{BB962C8B-B14F-4D97-AF65-F5344CB8AC3E}">
        <p14:creationId xmlns:p14="http://schemas.microsoft.com/office/powerpoint/2010/main" val="38627799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0" name="TextBox 9"/>
          <p:cNvSpPr txBox="1"/>
          <p:nvPr/>
        </p:nvSpPr>
        <p:spPr>
          <a:xfrm>
            <a:off x="4572000" y="6791980"/>
            <a:ext cx="1564968" cy="523220"/>
          </a:xfrm>
          <a:prstGeom prst="rect">
            <a:avLst/>
          </a:prstGeom>
          <a:noFill/>
        </p:spPr>
        <p:txBody>
          <a:bodyPr wrap="square" rtlCol="0">
            <a:spAutoFit/>
          </a:bodyPr>
          <a:lstStyle/>
          <a:p>
            <a:r>
              <a:rPr lang="en-US" sz="1400" b="1" dirty="0">
                <a:latin typeface="Segoe Condensed" panose="020B0606040200020203" pitchFamily="34" charset="0"/>
              </a:rPr>
              <a:t>Photo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3" name="TextBox 12"/>
          <p:cNvSpPr txBox="1"/>
          <p:nvPr/>
        </p:nvSpPr>
        <p:spPr>
          <a:xfrm>
            <a:off x="4572000" y="3962400"/>
            <a:ext cx="1564968" cy="523220"/>
          </a:xfrm>
          <a:prstGeom prst="rect">
            <a:avLst/>
          </a:prstGeom>
          <a:noFill/>
        </p:spPr>
        <p:txBody>
          <a:bodyPr wrap="square" rtlCol="0">
            <a:spAutoFit/>
          </a:bodyPr>
          <a:lstStyle/>
          <a:p>
            <a:r>
              <a:rPr lang="en-US" sz="1400" b="1" dirty="0">
                <a:latin typeface="Segoe Condensed" panose="020B0606040200020203" pitchFamily="34" charset="0"/>
              </a:rPr>
              <a:t>Video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4" name="TextBox 13"/>
          <p:cNvSpPr txBox="1"/>
          <p:nvPr/>
        </p:nvSpPr>
        <p:spPr>
          <a:xfrm>
            <a:off x="83723" y="3887367"/>
            <a:ext cx="1564968" cy="307777"/>
          </a:xfrm>
          <a:prstGeom prst="rect">
            <a:avLst/>
          </a:prstGeom>
          <a:noFill/>
        </p:spPr>
        <p:txBody>
          <a:bodyPr wrap="square" rtlCol="0">
            <a:spAutoFit/>
          </a:bodyPr>
          <a:lstStyle/>
          <a:p>
            <a:r>
              <a:rPr lang="en-US" sz="1400" b="1" dirty="0">
                <a:latin typeface="Segoe Condensed" panose="020B0606040200020203" pitchFamily="34" charset="0"/>
              </a:rPr>
              <a:t>About</a:t>
            </a:r>
            <a:endParaRPr lang="en-US" sz="1400" dirty="0">
              <a:latin typeface="Segoe Condensed" panose="020B0606040200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8201" y="7120844"/>
            <a:ext cx="1371600" cy="914965"/>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3813" y="7120844"/>
            <a:ext cx="1370930" cy="91440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8200" y="8099362"/>
            <a:ext cx="609897" cy="91440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9903" y="8099362"/>
            <a:ext cx="609898" cy="91440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8756" y="7120844"/>
            <a:ext cx="1370931" cy="91440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850451" y="9570949"/>
            <a:ext cx="609898" cy="914400"/>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58756" y="8099362"/>
            <a:ext cx="1370931" cy="914400"/>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8756" y="9067800"/>
            <a:ext cx="1370931" cy="91440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03813" y="8099362"/>
            <a:ext cx="1370931" cy="914400"/>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03476" y="10065192"/>
            <a:ext cx="1370931" cy="91440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5346" y="10055043"/>
            <a:ext cx="1370931" cy="914400"/>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48198" y="9082277"/>
            <a:ext cx="1370931" cy="914400"/>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103476" y="9082277"/>
            <a:ext cx="1370931" cy="914400"/>
          </a:xfrm>
          <a:prstGeom prst="rect">
            <a:avLst/>
          </a:prstGeom>
        </p:spPr>
      </p:pic>
      <p:pic>
        <p:nvPicPr>
          <p:cNvPr id="26" name="Picture 2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8756" y="10065192"/>
            <a:ext cx="1370931" cy="914400"/>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43719" y="11049000"/>
            <a:ext cx="1371600" cy="914965"/>
          </a:xfrm>
          <a:prstGeom prst="rect">
            <a:avLst/>
          </a:prstGeom>
        </p:spPr>
      </p:pic>
      <p:pic>
        <p:nvPicPr>
          <p:cNvPr id="28" name="Picture 2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9331" y="11049000"/>
            <a:ext cx="1370930" cy="914400"/>
          </a:xfrm>
          <a:prstGeom prst="rect">
            <a:avLst/>
          </a:prstGeom>
        </p:spPr>
      </p:pic>
      <p:pic>
        <p:nvPicPr>
          <p:cNvPr id="29" name="Picture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43718" y="12027518"/>
            <a:ext cx="609897" cy="914400"/>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405421" y="12027518"/>
            <a:ext cx="609898" cy="91440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554274" y="11049000"/>
            <a:ext cx="1370931" cy="91440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554274" y="12027518"/>
            <a:ext cx="1370931" cy="914400"/>
          </a:xfrm>
          <a:prstGeom prst="rect">
            <a:avLst/>
          </a:prstGeom>
        </p:spPr>
      </p:pic>
      <p:pic>
        <p:nvPicPr>
          <p:cNvPr id="33" name="Picture 3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4274" y="12995956"/>
            <a:ext cx="1370931" cy="91440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99331" y="12027518"/>
            <a:ext cx="1370931" cy="914400"/>
          </a:xfrm>
          <a:prstGeom prst="rect">
            <a:avLst/>
          </a:prstGeom>
        </p:spPr>
      </p:pic>
      <p:pic>
        <p:nvPicPr>
          <p:cNvPr id="35" name="Picture 3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98994" y="13993348"/>
            <a:ext cx="1370931" cy="914400"/>
          </a:xfrm>
          <a:prstGeom prst="rect">
            <a:avLst/>
          </a:prstGeom>
        </p:spPr>
      </p:pic>
      <p:pic>
        <p:nvPicPr>
          <p:cNvPr id="36" name="Picture 3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640864" y="13983199"/>
            <a:ext cx="1370931" cy="914400"/>
          </a:xfrm>
          <a:prstGeom prst="rect">
            <a:avLst/>
          </a:prstGeom>
        </p:spPr>
      </p:pic>
      <p:pic>
        <p:nvPicPr>
          <p:cNvPr id="37" name="Picture 3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643716" y="13010433"/>
            <a:ext cx="1370931" cy="914400"/>
          </a:xfrm>
          <a:prstGeom prst="rect">
            <a:avLst/>
          </a:prstGeom>
        </p:spPr>
      </p:pic>
      <p:pic>
        <p:nvPicPr>
          <p:cNvPr id="38" name="Picture 3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98994" y="13010433"/>
            <a:ext cx="1370931" cy="914400"/>
          </a:xfrm>
          <a:prstGeom prst="rect">
            <a:avLst/>
          </a:prstGeom>
        </p:spPr>
      </p:pic>
      <p:pic>
        <p:nvPicPr>
          <p:cNvPr id="39" name="Picture 3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554274" y="13993348"/>
            <a:ext cx="1370931" cy="914400"/>
          </a:xfrm>
          <a:prstGeom prst="rect">
            <a:avLst/>
          </a:prstGeom>
        </p:spPr>
      </p:pic>
      <p:pic>
        <p:nvPicPr>
          <p:cNvPr id="40" name="Picture 39"/>
          <p:cNvPicPr>
            <a:picLocks noChangeAspect="1"/>
          </p:cNvPicPr>
          <p:nvPr/>
        </p:nvPicPr>
        <p:blipFill>
          <a:blip r:embed="rId17"/>
          <a:stretch>
            <a:fillRect/>
          </a:stretch>
        </p:blipFill>
        <p:spPr>
          <a:xfrm>
            <a:off x="152400" y="6952280"/>
            <a:ext cx="757084" cy="943832"/>
          </a:xfrm>
          <a:prstGeom prst="rect">
            <a:avLst/>
          </a:prstGeom>
          <a:ln w="6350">
            <a:solidFill>
              <a:schemeClr val="bg1">
                <a:lumMod val="50000"/>
              </a:schemeClr>
            </a:solidFill>
          </a:ln>
        </p:spPr>
      </p:pic>
      <p:sp>
        <p:nvSpPr>
          <p:cNvPr id="41" name="Rectangle 40"/>
          <p:cNvSpPr/>
          <p:nvPr/>
        </p:nvSpPr>
        <p:spPr>
          <a:xfrm>
            <a:off x="993497" y="6934200"/>
            <a:ext cx="3349904" cy="1161857"/>
          </a:xfrm>
          <a:prstGeom prst="rect">
            <a:avLst/>
          </a:prstGeom>
        </p:spPr>
        <p:txBody>
          <a:bodyPr wrap="square" lIns="0">
            <a:spAutoFit/>
          </a:bodyPr>
          <a:lstStyle/>
          <a:p>
            <a:r>
              <a:rPr lang="en-US" sz="1050" dirty="0">
                <a:latin typeface="Adelle" charset="0"/>
                <a:ea typeface="Adelle" charset="0"/>
                <a:cs typeface="Adelle" charset="0"/>
              </a:rPr>
              <a:t>SharedPhys: Live Physiological Sensing, Whole-Body Interaction, and Large-Screen Visualizations to Support Shared Inquiry Experiences</a:t>
            </a:r>
            <a:br>
              <a:rPr lang="en-US" sz="1100" dirty="0"/>
            </a:br>
            <a:r>
              <a:rPr lang="en-US" sz="900" dirty="0" err="1">
                <a:solidFill>
                  <a:srgbClr val="444444"/>
                </a:solidFill>
                <a:latin typeface="Adelle" charset="0"/>
                <a:ea typeface="Adelle" charset="0"/>
                <a:cs typeface="Adelle" charset="0"/>
              </a:rPr>
              <a:t>Seokbin</a:t>
            </a:r>
            <a:r>
              <a:rPr lang="en-US" sz="900" dirty="0">
                <a:solidFill>
                  <a:srgbClr val="444444"/>
                </a:solidFill>
                <a:latin typeface="Adelle" charset="0"/>
                <a:ea typeface="Adelle" charset="0"/>
                <a:cs typeface="Adelle" charset="0"/>
              </a:rPr>
              <a:t> Kang, Leyla </a:t>
            </a:r>
            <a:r>
              <a:rPr lang="en-US" sz="900" dirty="0" err="1">
                <a:solidFill>
                  <a:srgbClr val="444444"/>
                </a:solidFill>
                <a:latin typeface="Adelle" charset="0"/>
                <a:ea typeface="Adelle" charset="0"/>
                <a:cs typeface="Adelle" charset="0"/>
              </a:rPr>
              <a:t>Norooz</a:t>
            </a:r>
            <a:r>
              <a:rPr lang="en-US" sz="900" dirty="0">
                <a:solidFill>
                  <a:srgbClr val="444444"/>
                </a:solidFill>
                <a:latin typeface="Adelle" charset="0"/>
                <a:ea typeface="Adelle" charset="0"/>
                <a:cs typeface="Adelle" charset="0"/>
              </a:rPr>
              <a:t>, Vanessa </a:t>
            </a:r>
            <a:r>
              <a:rPr lang="en-US" sz="900" dirty="0" err="1">
                <a:solidFill>
                  <a:srgbClr val="444444"/>
                </a:solidFill>
                <a:latin typeface="Adelle" charset="0"/>
                <a:ea typeface="Adelle" charset="0"/>
                <a:cs typeface="Adelle" charset="0"/>
              </a:rPr>
              <a:t>Oguamanam</a:t>
            </a:r>
            <a:r>
              <a:rPr lang="en-US" sz="900" dirty="0">
                <a:solidFill>
                  <a:srgbClr val="444444"/>
                </a:solidFill>
                <a:latin typeface="Adelle" charset="0"/>
                <a:ea typeface="Adelle" charset="0"/>
                <a:cs typeface="Adelle" charset="0"/>
              </a:rPr>
              <a:t>, </a:t>
            </a:r>
            <a:r>
              <a:rPr lang="en-US" sz="900" dirty="0" err="1">
                <a:solidFill>
                  <a:srgbClr val="444444"/>
                </a:solidFill>
                <a:latin typeface="Adelle" charset="0"/>
                <a:ea typeface="Adelle" charset="0"/>
                <a:cs typeface="Adelle" charset="0"/>
              </a:rPr>
              <a:t>Angelisa</a:t>
            </a:r>
            <a:r>
              <a:rPr lang="en-US" sz="900" dirty="0">
                <a:solidFill>
                  <a:srgbClr val="444444"/>
                </a:solidFill>
                <a:latin typeface="Adelle" charset="0"/>
                <a:ea typeface="Adelle" charset="0"/>
                <a:cs typeface="Adelle" charset="0"/>
              </a:rPr>
              <a:t> Plane, Tamara L. Clegg, Jon E. Froehlich</a:t>
            </a:r>
            <a:br>
              <a:rPr lang="en-US" sz="1100" dirty="0"/>
            </a:br>
            <a:r>
              <a:rPr lang="en-US" sz="1000" dirty="0">
                <a:solidFill>
                  <a:srgbClr val="7F7F7F"/>
                </a:solidFill>
                <a:latin typeface="SegoeUILightWeb" charset="0"/>
              </a:rPr>
              <a:t>Proceedings of IDC 2016 </a:t>
            </a:r>
            <a:r>
              <a:rPr lang="en-US" sz="1000" i="1" dirty="0">
                <a:solidFill>
                  <a:srgbClr val="7F7F7F"/>
                </a:solidFill>
                <a:latin typeface="SegoeUILightWeb" charset="0"/>
              </a:rPr>
              <a:t>To Appear</a:t>
            </a:r>
            <a:br>
              <a:rPr lang="en-US" sz="1000" dirty="0"/>
            </a:br>
            <a:endParaRPr lang="en-US" sz="1000" dirty="0"/>
          </a:p>
        </p:txBody>
      </p:sp>
      <p:pic>
        <p:nvPicPr>
          <p:cNvPr id="42" name="Picture 41"/>
          <p:cNvPicPr>
            <a:picLocks noChangeAspect="1"/>
          </p:cNvPicPr>
          <p:nvPr/>
        </p:nvPicPr>
        <p:blipFill>
          <a:blip r:embed="rId18"/>
          <a:stretch>
            <a:fillRect/>
          </a:stretch>
        </p:blipFill>
        <p:spPr>
          <a:xfrm>
            <a:off x="195071" y="8460099"/>
            <a:ext cx="714413" cy="885872"/>
          </a:xfrm>
          <a:prstGeom prst="rect">
            <a:avLst/>
          </a:prstGeom>
          <a:ln w="6350">
            <a:solidFill>
              <a:schemeClr val="bg1">
                <a:lumMod val="50000"/>
              </a:schemeClr>
            </a:solidFill>
          </a:ln>
        </p:spPr>
      </p:pic>
      <p:sp>
        <p:nvSpPr>
          <p:cNvPr id="43" name="Rectangle 42"/>
          <p:cNvSpPr/>
          <p:nvPr/>
        </p:nvSpPr>
        <p:spPr>
          <a:xfrm>
            <a:off x="988310" y="8435946"/>
            <a:ext cx="3400890" cy="1154162"/>
          </a:xfrm>
          <a:prstGeom prst="rect">
            <a:avLst/>
          </a:prstGeom>
        </p:spPr>
        <p:txBody>
          <a:bodyPr wrap="square" lIns="0">
            <a:spAutoFit/>
          </a:bodyPr>
          <a:lstStyle/>
          <a:p>
            <a:r>
              <a:rPr lang="en-US" sz="1050" dirty="0">
                <a:latin typeface="Adelle" charset="0"/>
                <a:ea typeface="Adelle" charset="0"/>
                <a:cs typeface="Adelle" charset="0"/>
              </a:rPr>
              <a:t>BodyVis: A New Approach to Body Learning Through Wearable Sensing and Visualization</a:t>
            </a:r>
            <a:br>
              <a:rPr lang="en-US" sz="1200" dirty="0"/>
            </a:br>
            <a:r>
              <a:rPr lang="en-US" sz="1050" dirty="0">
                <a:solidFill>
                  <a:srgbClr val="000000"/>
                </a:solidFill>
                <a:latin typeface="SegoeUILightWeb" charset="0"/>
              </a:rPr>
              <a:t>Leyla Norooz, Matthew Mauriello, Anita Jorgensen, Brenna McNally, </a:t>
            </a:r>
            <a:r>
              <a:rPr lang="en-US" sz="1050" dirty="0">
                <a:solidFill>
                  <a:srgbClr val="000000"/>
                </a:solidFill>
                <a:latin typeface="SegoeUISemiboldWeb" charset="0"/>
              </a:rPr>
              <a:t>Jon E. Froehlich</a:t>
            </a:r>
            <a:br>
              <a:rPr lang="en-US" sz="1050" dirty="0"/>
            </a:br>
            <a:r>
              <a:rPr lang="en-US" sz="900" dirty="0">
                <a:solidFill>
                  <a:srgbClr val="7F7F7F"/>
                </a:solidFill>
                <a:latin typeface="SegoeUILightWeb" charset="0"/>
              </a:rPr>
              <a:t>Proceedings of CHI 2015 | </a:t>
            </a:r>
            <a:r>
              <a:rPr lang="en-US" sz="900" dirty="0">
                <a:solidFill>
                  <a:srgbClr val="C25059"/>
                </a:solidFill>
                <a:latin typeface="SegoeUILightWeb" charset="0"/>
              </a:rPr>
              <a:t>Best Paper Honorable Mention</a:t>
            </a:r>
            <a:r>
              <a:rPr lang="en-US" sz="900" dirty="0">
                <a:solidFill>
                  <a:srgbClr val="7F7F7F"/>
                </a:solidFill>
                <a:latin typeface="SegoeUILightWeb" charset="0"/>
              </a:rPr>
              <a:t> | Acceptance Rate: 23% (495/2150)</a:t>
            </a:r>
            <a:br>
              <a:rPr lang="en-US" sz="900" dirty="0"/>
            </a:br>
            <a:endParaRPr lang="en-US" sz="900" dirty="0"/>
          </a:p>
        </p:txBody>
      </p:sp>
    </p:spTree>
    <p:extLst>
      <p:ext uri="{BB962C8B-B14F-4D97-AF65-F5344CB8AC3E}">
        <p14:creationId xmlns:p14="http://schemas.microsoft.com/office/powerpoint/2010/main" val="992213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9664" y="4114800"/>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572000" y="3962400"/>
            <a:ext cx="1564968" cy="523220"/>
          </a:xfrm>
          <a:prstGeom prst="rect">
            <a:avLst/>
          </a:prstGeom>
          <a:noFill/>
        </p:spPr>
        <p:txBody>
          <a:bodyPr wrap="square" rtlCol="0">
            <a:spAutoFit/>
          </a:bodyPr>
          <a:lstStyle/>
          <a:p>
            <a:r>
              <a:rPr lang="en-US" sz="1400" b="1" dirty="0">
                <a:latin typeface="Segoe Condensed" panose="020B0606040200020203" pitchFamily="34" charset="0"/>
              </a:rPr>
              <a:t>Video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sp>
        <p:nvSpPr>
          <p:cNvPr id="14" name="TextBox 13"/>
          <p:cNvSpPr txBox="1"/>
          <p:nvPr/>
        </p:nvSpPr>
        <p:spPr>
          <a:xfrm>
            <a:off x="83723" y="3887367"/>
            <a:ext cx="1564968" cy="307777"/>
          </a:xfrm>
          <a:prstGeom prst="rect">
            <a:avLst/>
          </a:prstGeom>
          <a:noFill/>
        </p:spPr>
        <p:txBody>
          <a:bodyPr wrap="square" rtlCol="0">
            <a:spAutoFit/>
          </a:bodyPr>
          <a:lstStyle/>
          <a:p>
            <a:r>
              <a:rPr lang="en-US" sz="1400" b="1" dirty="0">
                <a:latin typeface="Segoe Condensed" panose="020B0606040200020203" pitchFamily="34" charset="0"/>
              </a:rPr>
              <a:t>About</a:t>
            </a:r>
            <a:endParaRPr lang="en-US" sz="1400" dirty="0">
              <a:latin typeface="Segoe Condensed" panose="020B0606040200020203" pitchFamily="34" charset="0"/>
            </a:endParaRPr>
          </a:p>
        </p:txBody>
      </p:sp>
      <p:sp>
        <p:nvSpPr>
          <p:cNvPr id="10" name="TextBox 9"/>
          <p:cNvSpPr txBox="1"/>
          <p:nvPr/>
        </p:nvSpPr>
        <p:spPr>
          <a:xfrm>
            <a:off x="102076" y="6864820"/>
            <a:ext cx="2234683" cy="747128"/>
          </a:xfrm>
          <a:prstGeom prst="rect">
            <a:avLst/>
          </a:prstGeom>
          <a:noFill/>
        </p:spPr>
        <p:txBody>
          <a:bodyPr wrap="square" rtlCol="0">
            <a:spAutoFit/>
          </a:bodyPr>
          <a:lstStyle/>
          <a:p>
            <a:r>
              <a:rPr lang="en-US" sz="1400" b="1" dirty="0">
                <a:latin typeface="Segoe Condensed" panose="020B0606040200020203" pitchFamily="34" charset="0"/>
              </a:rPr>
              <a:t>Photo Gallery</a:t>
            </a:r>
            <a:endParaRPr lang="en-US" sz="1400" dirty="0">
              <a:latin typeface="Segoe Condensed" panose="020B0606040200020203" pitchFamily="34" charset="0"/>
            </a:endParaRPr>
          </a:p>
          <a:p>
            <a:endParaRPr lang="en-US" sz="1400" dirty="0">
              <a:latin typeface="Segoe Condensed" panose="020B0606040200020203" pitchFamily="34" charset="0"/>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2677" y="7334419"/>
            <a:ext cx="1958565" cy="130651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38881" y="7334419"/>
            <a:ext cx="1957608" cy="1305710"/>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675" y="8731686"/>
            <a:ext cx="870898" cy="1305710"/>
          </a:xfrm>
          <a:prstGeom prst="rect">
            <a:avLst/>
          </a:prstGeom>
        </p:spPr>
      </p:pic>
      <p:pic>
        <p:nvPicPr>
          <p:cNvPr id="15" name="Picture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98553" y="8731686"/>
            <a:ext cx="870899" cy="1305710"/>
          </a:xfrm>
          <a:prstGeom prst="rect">
            <a:avLst/>
          </a:prstGeom>
        </p:spPr>
      </p:pic>
      <p:pic>
        <p:nvPicPr>
          <p:cNvPr id="16" name="Picture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663589" y="7334419"/>
            <a:ext cx="1957610" cy="1305710"/>
          </a:xfrm>
          <a:prstGeom prst="rect">
            <a:avLst/>
          </a:prstGeom>
        </p:spPr>
      </p:pic>
      <p:pic>
        <p:nvPicPr>
          <p:cNvPr id="17" name="Picture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63589" y="11515567"/>
            <a:ext cx="870899" cy="1305710"/>
          </a:xfrm>
          <a:prstGeom prst="rect">
            <a:avLst/>
          </a:prstGeom>
        </p:spPr>
      </p:pic>
      <p:pic>
        <p:nvPicPr>
          <p:cNvPr id="18" name="Picture 1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663589" y="8731686"/>
            <a:ext cx="1957610" cy="1305710"/>
          </a:xfrm>
          <a:prstGeom prst="rect">
            <a:avLst/>
          </a:prstGeom>
        </p:spPr>
      </p:pic>
      <p:pic>
        <p:nvPicPr>
          <p:cNvPr id="19" name="Pictur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63589" y="10114559"/>
            <a:ext cx="1957610" cy="1305710"/>
          </a:xfrm>
          <a:prstGeom prst="rect">
            <a:avLst/>
          </a:prstGeom>
        </p:spPr>
      </p:pic>
      <p:pic>
        <p:nvPicPr>
          <p:cNvPr id="20" name="Picture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438881" y="8731686"/>
            <a:ext cx="1957610" cy="1305710"/>
          </a:xfrm>
          <a:prstGeom prst="rect">
            <a:avLst/>
          </a:prstGeom>
        </p:spPr>
      </p:pic>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438400" y="11538777"/>
            <a:ext cx="1957610" cy="130571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8600" y="11524285"/>
            <a:ext cx="1957610" cy="1305710"/>
          </a:xfrm>
          <a:prstGeom prst="rect">
            <a:avLst/>
          </a:prstGeom>
        </p:spPr>
      </p:pic>
      <p:pic>
        <p:nvPicPr>
          <p:cNvPr id="23" name="Picture 2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32672" y="10135231"/>
            <a:ext cx="1957610" cy="1305710"/>
          </a:xfrm>
          <a:prstGeom prst="rect">
            <a:avLst/>
          </a:prstGeom>
        </p:spPr>
      </p:pic>
      <p:pic>
        <p:nvPicPr>
          <p:cNvPr id="24" name="Picture 23"/>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438400" y="10135231"/>
            <a:ext cx="1957610" cy="1305710"/>
          </a:xfrm>
          <a:prstGeom prst="rect">
            <a:avLst/>
          </a:prstGeom>
        </p:spPr>
      </p:pic>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58501" y="11538777"/>
            <a:ext cx="870899" cy="1305710"/>
          </a:xfrm>
          <a:prstGeom prst="rect">
            <a:avLst/>
          </a:prstGeom>
        </p:spPr>
      </p:pic>
      <p:pic>
        <p:nvPicPr>
          <p:cNvPr id="28" name="Picture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925122" y="7319236"/>
            <a:ext cx="1958565" cy="1306517"/>
          </a:xfrm>
          <a:prstGeom prst="rect">
            <a:avLst/>
          </a:prstGeom>
        </p:spPr>
      </p:pic>
      <p:pic>
        <p:nvPicPr>
          <p:cNvPr id="30" name="Picture 29"/>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921045" y="11509102"/>
            <a:ext cx="1957610" cy="1305710"/>
          </a:xfrm>
          <a:prstGeom prst="rect">
            <a:avLst/>
          </a:prstGeom>
        </p:spPr>
      </p:pic>
      <p:pic>
        <p:nvPicPr>
          <p:cNvPr id="31" name="Picture 30"/>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925117" y="10120048"/>
            <a:ext cx="1957610" cy="1305710"/>
          </a:xfrm>
          <a:prstGeom prst="rect">
            <a:avLst/>
          </a:prstGeom>
        </p:spPr>
      </p:pic>
      <p:pic>
        <p:nvPicPr>
          <p:cNvPr id="32" name="Picture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10826" y="8733722"/>
            <a:ext cx="1957608" cy="1305710"/>
          </a:xfrm>
          <a:prstGeom prst="rect">
            <a:avLst/>
          </a:prstGeom>
        </p:spPr>
      </p:pic>
    </p:spTree>
    <p:extLst>
      <p:ext uri="{BB962C8B-B14F-4D97-AF65-F5344CB8AC3E}">
        <p14:creationId xmlns:p14="http://schemas.microsoft.com/office/powerpoint/2010/main" val="160210745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277380"/>
            <a:ext cx="4281487" cy="2376084"/>
          </a:xfrm>
          <a:prstGeom prst="rect">
            <a:avLst/>
          </a:prstGeom>
        </p:spPr>
      </p:pic>
      <p:sp>
        <p:nvSpPr>
          <p:cNvPr id="5" name="Rectangle 4"/>
          <p:cNvSpPr/>
          <p:nvPr/>
        </p:nvSpPr>
        <p:spPr>
          <a:xfrm>
            <a:off x="76200" y="4260379"/>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572000" y="3962400"/>
            <a:ext cx="1564968" cy="707886"/>
          </a:xfrm>
          <a:prstGeom prst="rect">
            <a:avLst/>
          </a:prstGeom>
          <a:noFill/>
        </p:spPr>
        <p:txBody>
          <a:bodyPr wrap="square" lIns="0" rtlCol="0">
            <a:spAutoFit/>
          </a:bodyPr>
          <a:lstStyle/>
          <a:p>
            <a:r>
              <a:rPr lang="en-US" sz="2000" b="1" dirty="0">
                <a:latin typeface="Segoe Condensed" panose="020B0606040200020203" pitchFamily="34" charset="0"/>
              </a:rPr>
              <a:t>Video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sp>
        <p:nvSpPr>
          <p:cNvPr id="14" name="TextBox 13"/>
          <p:cNvSpPr txBox="1"/>
          <p:nvPr/>
        </p:nvSpPr>
        <p:spPr>
          <a:xfrm>
            <a:off x="181900" y="3887367"/>
            <a:ext cx="1564968" cy="400110"/>
          </a:xfrm>
          <a:prstGeom prst="rect">
            <a:avLst/>
          </a:prstGeom>
          <a:noFill/>
        </p:spPr>
        <p:txBody>
          <a:bodyPr wrap="square" lIns="0" rtlCol="0">
            <a:spAutoFit/>
          </a:bodyPr>
          <a:lstStyle/>
          <a:p>
            <a:r>
              <a:rPr lang="en-US" sz="2000" b="1" dirty="0">
                <a:latin typeface="Segoe Condensed" panose="020B0606040200020203" pitchFamily="34" charset="0"/>
              </a:rPr>
              <a:t>About</a:t>
            </a:r>
            <a:endParaRPr lang="en-US" sz="2000" dirty="0">
              <a:latin typeface="Segoe Condensed" panose="020B0606040200020203" pitchFamily="34" charset="0"/>
            </a:endParaRPr>
          </a:p>
        </p:txBody>
      </p:sp>
      <p:sp>
        <p:nvSpPr>
          <p:cNvPr id="10" name="TextBox 9"/>
          <p:cNvSpPr txBox="1"/>
          <p:nvPr/>
        </p:nvSpPr>
        <p:spPr>
          <a:xfrm>
            <a:off x="152400" y="6864820"/>
            <a:ext cx="2234683" cy="707886"/>
          </a:xfrm>
          <a:prstGeom prst="rect">
            <a:avLst/>
          </a:prstGeom>
          <a:noFill/>
        </p:spPr>
        <p:txBody>
          <a:bodyPr wrap="square" lIns="0" rtlCol="0">
            <a:spAutoFit/>
          </a:bodyPr>
          <a:lstStyle/>
          <a:p>
            <a:r>
              <a:rPr lang="en-US" sz="2000" b="1" dirty="0">
                <a:latin typeface="Segoe Condensed" panose="020B0606040200020203" pitchFamily="34" charset="0"/>
              </a:rPr>
              <a:t>Photo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11415014"/>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11438224"/>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7425169"/>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615035"/>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225981"/>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8919005"/>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771" y="7334417"/>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52895" y="7334417"/>
            <a:ext cx="2878954" cy="1920240"/>
          </a:xfrm>
          <a:prstGeom prst="rect">
            <a:avLst/>
          </a:prstGeom>
        </p:spPr>
      </p:pic>
      <p:grpSp>
        <p:nvGrpSpPr>
          <p:cNvPr id="26" name="Group 25"/>
          <p:cNvGrpSpPr>
            <a:grpSpLocks noChangeAspect="1"/>
          </p:cNvGrpSpPr>
          <p:nvPr/>
        </p:nvGrpSpPr>
        <p:grpSpPr>
          <a:xfrm>
            <a:off x="-3705333" y="8611740"/>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47931" y="7334417"/>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47931" y="9357889"/>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47931" y="11371996"/>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52895" y="9357889"/>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152248" y="13430710"/>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77282" y="13411200"/>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2764" y="11399826"/>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52248" y="11399826"/>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127213" y="13461106"/>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771" y="9366341"/>
            <a:ext cx="2878956" cy="1920240"/>
          </a:xfrm>
          <a:prstGeom prst="rect">
            <a:avLst/>
          </a:prstGeom>
        </p:spPr>
      </p:pic>
    </p:spTree>
    <p:extLst>
      <p:ext uri="{BB962C8B-B14F-4D97-AF65-F5344CB8AC3E}">
        <p14:creationId xmlns:p14="http://schemas.microsoft.com/office/powerpoint/2010/main" val="10640545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2155092"/>
            <a:ext cx="1600200" cy="683414"/>
          </a:xfrm>
          <a:prstGeom prst="rect">
            <a:avLst/>
          </a:prstGeom>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1200481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6154528"/>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nvGrpSpPr>
          <p:cNvPr id="60" name="Group 59"/>
          <p:cNvGrpSpPr/>
          <p:nvPr/>
        </p:nvGrpSpPr>
        <p:grpSpPr>
          <a:xfrm>
            <a:off x="313191" y="12322733"/>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3" name="Freeform 2"/>
          <p:cNvSpPr/>
          <p:nvPr/>
        </p:nvSpPr>
        <p:spPr>
          <a:xfrm>
            <a:off x="762000" y="7119550"/>
            <a:ext cx="804111" cy="930442"/>
          </a:xfrm>
          <a:custGeom>
            <a:avLst/>
            <a:gdLst>
              <a:gd name="connsiteX0" fmla="*/ 208548 w 1605072"/>
              <a:gd name="connsiteY0" fmla="*/ 192505 h 930442"/>
              <a:gd name="connsiteX1" fmla="*/ 96253 w 1605072"/>
              <a:gd name="connsiteY1" fmla="*/ 208548 h 930442"/>
              <a:gd name="connsiteX2" fmla="*/ 32085 w 1605072"/>
              <a:gd name="connsiteY2" fmla="*/ 224590 h 930442"/>
              <a:gd name="connsiteX3" fmla="*/ 0 w 1605072"/>
              <a:gd name="connsiteY3" fmla="*/ 272716 h 930442"/>
              <a:gd name="connsiteX4" fmla="*/ 16043 w 1605072"/>
              <a:gd name="connsiteY4" fmla="*/ 529390 h 930442"/>
              <a:gd name="connsiteX5" fmla="*/ 96253 w 1605072"/>
              <a:gd name="connsiteY5" fmla="*/ 593558 h 930442"/>
              <a:gd name="connsiteX6" fmla="*/ 256674 w 1605072"/>
              <a:gd name="connsiteY6" fmla="*/ 689811 h 930442"/>
              <a:gd name="connsiteX7" fmla="*/ 320843 w 1605072"/>
              <a:gd name="connsiteY7" fmla="*/ 705853 h 930442"/>
              <a:gd name="connsiteX8" fmla="*/ 529390 w 1605072"/>
              <a:gd name="connsiteY8" fmla="*/ 770021 h 930442"/>
              <a:gd name="connsiteX9" fmla="*/ 753979 w 1605072"/>
              <a:gd name="connsiteY9" fmla="*/ 786063 h 930442"/>
              <a:gd name="connsiteX10" fmla="*/ 802106 w 1605072"/>
              <a:gd name="connsiteY10" fmla="*/ 818148 h 930442"/>
              <a:gd name="connsiteX11" fmla="*/ 818148 w 1605072"/>
              <a:gd name="connsiteY11" fmla="*/ 882316 h 930442"/>
              <a:gd name="connsiteX12" fmla="*/ 850232 w 1605072"/>
              <a:gd name="connsiteY12" fmla="*/ 930442 h 930442"/>
              <a:gd name="connsiteX13" fmla="*/ 1026695 w 1605072"/>
              <a:gd name="connsiteY13" fmla="*/ 850232 h 930442"/>
              <a:gd name="connsiteX14" fmla="*/ 1122948 w 1605072"/>
              <a:gd name="connsiteY14" fmla="*/ 818148 h 930442"/>
              <a:gd name="connsiteX15" fmla="*/ 1283369 w 1605072"/>
              <a:gd name="connsiteY15" fmla="*/ 721895 h 930442"/>
              <a:gd name="connsiteX16" fmla="*/ 1411706 w 1605072"/>
              <a:gd name="connsiteY16" fmla="*/ 625642 h 930442"/>
              <a:gd name="connsiteX17" fmla="*/ 1475874 w 1605072"/>
              <a:gd name="connsiteY17" fmla="*/ 577516 h 930442"/>
              <a:gd name="connsiteX18" fmla="*/ 1524000 w 1605072"/>
              <a:gd name="connsiteY18" fmla="*/ 545432 h 930442"/>
              <a:gd name="connsiteX19" fmla="*/ 1588169 w 1605072"/>
              <a:gd name="connsiteY19" fmla="*/ 481263 h 930442"/>
              <a:gd name="connsiteX20" fmla="*/ 1588169 w 1605072"/>
              <a:gd name="connsiteY20" fmla="*/ 352927 h 930442"/>
              <a:gd name="connsiteX21" fmla="*/ 1572127 w 1605072"/>
              <a:gd name="connsiteY21" fmla="*/ 304800 h 930442"/>
              <a:gd name="connsiteX22" fmla="*/ 1524000 w 1605072"/>
              <a:gd name="connsiteY22" fmla="*/ 288758 h 930442"/>
              <a:gd name="connsiteX23" fmla="*/ 1427748 w 1605072"/>
              <a:gd name="connsiteY23" fmla="*/ 224590 h 930442"/>
              <a:gd name="connsiteX24" fmla="*/ 1347537 w 1605072"/>
              <a:gd name="connsiteY24" fmla="*/ 160421 h 930442"/>
              <a:gd name="connsiteX25" fmla="*/ 1283369 w 1605072"/>
              <a:gd name="connsiteY25" fmla="*/ 144379 h 930442"/>
              <a:gd name="connsiteX26" fmla="*/ 1235243 w 1605072"/>
              <a:gd name="connsiteY26" fmla="*/ 128337 h 930442"/>
              <a:gd name="connsiteX27" fmla="*/ 978569 w 1605072"/>
              <a:gd name="connsiteY27" fmla="*/ 144379 h 930442"/>
              <a:gd name="connsiteX28" fmla="*/ 866274 w 1605072"/>
              <a:gd name="connsiteY28" fmla="*/ 176463 h 930442"/>
              <a:gd name="connsiteX29" fmla="*/ 657727 w 1605072"/>
              <a:gd name="connsiteY29" fmla="*/ 160421 h 930442"/>
              <a:gd name="connsiteX30" fmla="*/ 561474 w 1605072"/>
              <a:gd name="connsiteY30" fmla="*/ 112295 h 930442"/>
              <a:gd name="connsiteX31" fmla="*/ 433137 w 1605072"/>
              <a:gd name="connsiteY31" fmla="*/ 48127 h 930442"/>
              <a:gd name="connsiteX32" fmla="*/ 336885 w 1605072"/>
              <a:gd name="connsiteY32" fmla="*/ 0 h 930442"/>
              <a:gd name="connsiteX33" fmla="*/ 288758 w 1605072"/>
              <a:gd name="connsiteY33" fmla="*/ 144379 h 930442"/>
              <a:gd name="connsiteX34" fmla="*/ 208548 w 1605072"/>
              <a:gd name="connsiteY34" fmla="*/ 256674 h 930442"/>
              <a:gd name="connsiteX35" fmla="*/ 144379 w 1605072"/>
              <a:gd name="connsiteY35" fmla="*/ 224590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05072" h="930442">
                <a:moveTo>
                  <a:pt x="208548" y="192505"/>
                </a:moveTo>
                <a:cubicBezTo>
                  <a:pt x="171116" y="197853"/>
                  <a:pt x="133455" y="201784"/>
                  <a:pt x="96253" y="208548"/>
                </a:cubicBezTo>
                <a:cubicBezTo>
                  <a:pt x="74561" y="212492"/>
                  <a:pt x="50430" y="212360"/>
                  <a:pt x="32085" y="224590"/>
                </a:cubicBezTo>
                <a:cubicBezTo>
                  <a:pt x="16043" y="235285"/>
                  <a:pt x="10695" y="256674"/>
                  <a:pt x="0" y="272716"/>
                </a:cubicBezTo>
                <a:cubicBezTo>
                  <a:pt x="5348" y="358274"/>
                  <a:pt x="-8590" y="447280"/>
                  <a:pt x="16043" y="529390"/>
                </a:cubicBezTo>
                <a:cubicBezTo>
                  <a:pt x="25882" y="562186"/>
                  <a:pt x="68562" y="573419"/>
                  <a:pt x="96253" y="593558"/>
                </a:cubicBezTo>
                <a:cubicBezTo>
                  <a:pt x="135972" y="622445"/>
                  <a:pt x="205416" y="670590"/>
                  <a:pt x="256674" y="689811"/>
                </a:cubicBezTo>
                <a:cubicBezTo>
                  <a:pt x="277318" y="697552"/>
                  <a:pt x="299691" y="699632"/>
                  <a:pt x="320843" y="705853"/>
                </a:cubicBezTo>
                <a:cubicBezTo>
                  <a:pt x="390620" y="726375"/>
                  <a:pt x="457874" y="756777"/>
                  <a:pt x="529390" y="770021"/>
                </a:cubicBezTo>
                <a:cubicBezTo>
                  <a:pt x="603189" y="783687"/>
                  <a:pt x="679116" y="780716"/>
                  <a:pt x="753979" y="786063"/>
                </a:cubicBezTo>
                <a:cubicBezTo>
                  <a:pt x="770021" y="796758"/>
                  <a:pt x="791411" y="802106"/>
                  <a:pt x="802106" y="818148"/>
                </a:cubicBezTo>
                <a:cubicBezTo>
                  <a:pt x="814336" y="836493"/>
                  <a:pt x="809463" y="862051"/>
                  <a:pt x="818148" y="882316"/>
                </a:cubicBezTo>
                <a:cubicBezTo>
                  <a:pt x="825743" y="900037"/>
                  <a:pt x="839537" y="914400"/>
                  <a:pt x="850232" y="930442"/>
                </a:cubicBezTo>
                <a:cubicBezTo>
                  <a:pt x="1118214" y="841116"/>
                  <a:pt x="786431" y="959442"/>
                  <a:pt x="1026695" y="850232"/>
                </a:cubicBezTo>
                <a:cubicBezTo>
                  <a:pt x="1057483" y="836237"/>
                  <a:pt x="1090864" y="828843"/>
                  <a:pt x="1122948" y="818148"/>
                </a:cubicBezTo>
                <a:cubicBezTo>
                  <a:pt x="1304160" y="636933"/>
                  <a:pt x="1054296" y="867669"/>
                  <a:pt x="1283369" y="721895"/>
                </a:cubicBezTo>
                <a:cubicBezTo>
                  <a:pt x="1486137" y="592861"/>
                  <a:pt x="1278245" y="670128"/>
                  <a:pt x="1411706" y="625642"/>
                </a:cubicBezTo>
                <a:cubicBezTo>
                  <a:pt x="1433095" y="609600"/>
                  <a:pt x="1454117" y="593056"/>
                  <a:pt x="1475874" y="577516"/>
                </a:cubicBezTo>
                <a:cubicBezTo>
                  <a:pt x="1491563" y="566310"/>
                  <a:pt x="1509361" y="557979"/>
                  <a:pt x="1524000" y="545432"/>
                </a:cubicBezTo>
                <a:cubicBezTo>
                  <a:pt x="1546967" y="525746"/>
                  <a:pt x="1588169" y="481263"/>
                  <a:pt x="1588169" y="481263"/>
                </a:cubicBezTo>
                <a:cubicBezTo>
                  <a:pt x="1611118" y="412415"/>
                  <a:pt x="1610293" y="441422"/>
                  <a:pt x="1588169" y="352927"/>
                </a:cubicBezTo>
                <a:cubicBezTo>
                  <a:pt x="1584068" y="336522"/>
                  <a:pt x="1584084" y="316757"/>
                  <a:pt x="1572127" y="304800"/>
                </a:cubicBezTo>
                <a:cubicBezTo>
                  <a:pt x="1560170" y="292843"/>
                  <a:pt x="1540042" y="294105"/>
                  <a:pt x="1524000" y="288758"/>
                </a:cubicBezTo>
                <a:cubicBezTo>
                  <a:pt x="1391238" y="155996"/>
                  <a:pt x="1551569" y="301978"/>
                  <a:pt x="1427748" y="224590"/>
                </a:cubicBezTo>
                <a:cubicBezTo>
                  <a:pt x="1398712" y="206443"/>
                  <a:pt x="1377468" y="177050"/>
                  <a:pt x="1347537" y="160421"/>
                </a:cubicBezTo>
                <a:cubicBezTo>
                  <a:pt x="1328264" y="149714"/>
                  <a:pt x="1304568" y="150436"/>
                  <a:pt x="1283369" y="144379"/>
                </a:cubicBezTo>
                <a:cubicBezTo>
                  <a:pt x="1267110" y="139734"/>
                  <a:pt x="1251285" y="133684"/>
                  <a:pt x="1235243" y="128337"/>
                </a:cubicBezTo>
                <a:cubicBezTo>
                  <a:pt x="1149685" y="133684"/>
                  <a:pt x="1063574" y="133291"/>
                  <a:pt x="978569" y="144379"/>
                </a:cubicBezTo>
                <a:cubicBezTo>
                  <a:pt x="939966" y="149414"/>
                  <a:pt x="905155" y="174519"/>
                  <a:pt x="866274" y="176463"/>
                </a:cubicBezTo>
                <a:cubicBezTo>
                  <a:pt x="796640" y="179945"/>
                  <a:pt x="727243" y="165768"/>
                  <a:pt x="657727" y="160421"/>
                </a:cubicBezTo>
                <a:cubicBezTo>
                  <a:pt x="560137" y="127892"/>
                  <a:pt x="659211" y="165606"/>
                  <a:pt x="561474" y="112295"/>
                </a:cubicBezTo>
                <a:cubicBezTo>
                  <a:pt x="519486" y="89392"/>
                  <a:pt x="472932" y="74658"/>
                  <a:pt x="433137" y="48127"/>
                </a:cubicBezTo>
                <a:cubicBezTo>
                  <a:pt x="370941" y="6662"/>
                  <a:pt x="403302" y="22139"/>
                  <a:pt x="336885" y="0"/>
                </a:cubicBezTo>
                <a:cubicBezTo>
                  <a:pt x="307691" y="116778"/>
                  <a:pt x="337087" y="11474"/>
                  <a:pt x="288758" y="144379"/>
                </a:cubicBezTo>
                <a:cubicBezTo>
                  <a:pt x="247454" y="257965"/>
                  <a:pt x="290695" y="229292"/>
                  <a:pt x="208548" y="256674"/>
                </a:cubicBezTo>
                <a:lnTo>
                  <a:pt x="144379" y="2245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831432" y="7103548"/>
            <a:ext cx="978568" cy="978569"/>
          </a:xfrm>
          <a:custGeom>
            <a:avLst/>
            <a:gdLst>
              <a:gd name="connsiteX0" fmla="*/ 240631 w 978568"/>
              <a:gd name="connsiteY0" fmla="*/ 96253 h 978569"/>
              <a:gd name="connsiteX1" fmla="*/ 32084 w 978568"/>
              <a:gd name="connsiteY1" fmla="*/ 609600 h 978569"/>
              <a:gd name="connsiteX2" fmla="*/ 16042 w 978568"/>
              <a:gd name="connsiteY2" fmla="*/ 689811 h 978569"/>
              <a:gd name="connsiteX3" fmla="*/ 0 w 978568"/>
              <a:gd name="connsiteY3" fmla="*/ 737937 h 978569"/>
              <a:gd name="connsiteX4" fmla="*/ 16042 w 978568"/>
              <a:gd name="connsiteY4" fmla="*/ 850232 h 978569"/>
              <a:gd name="connsiteX5" fmla="*/ 112294 w 978568"/>
              <a:gd name="connsiteY5" fmla="*/ 898358 h 978569"/>
              <a:gd name="connsiteX6" fmla="*/ 160421 w 978568"/>
              <a:gd name="connsiteY6" fmla="*/ 946484 h 978569"/>
              <a:gd name="connsiteX7" fmla="*/ 288758 w 978568"/>
              <a:gd name="connsiteY7" fmla="*/ 978569 h 978569"/>
              <a:gd name="connsiteX8" fmla="*/ 561473 w 978568"/>
              <a:gd name="connsiteY8" fmla="*/ 946484 h 978569"/>
              <a:gd name="connsiteX9" fmla="*/ 673768 w 978568"/>
              <a:gd name="connsiteY9" fmla="*/ 914400 h 978569"/>
              <a:gd name="connsiteX10" fmla="*/ 721894 w 978568"/>
              <a:gd name="connsiteY10" fmla="*/ 882316 h 978569"/>
              <a:gd name="connsiteX11" fmla="*/ 737937 w 978568"/>
              <a:gd name="connsiteY11" fmla="*/ 834190 h 978569"/>
              <a:gd name="connsiteX12" fmla="*/ 705852 w 978568"/>
              <a:gd name="connsiteY12" fmla="*/ 641684 h 978569"/>
              <a:gd name="connsiteX13" fmla="*/ 721894 w 978568"/>
              <a:gd name="connsiteY13" fmla="*/ 561474 h 978569"/>
              <a:gd name="connsiteX14" fmla="*/ 850231 w 978568"/>
              <a:gd name="connsiteY14" fmla="*/ 545432 h 978569"/>
              <a:gd name="connsiteX15" fmla="*/ 898358 w 978568"/>
              <a:gd name="connsiteY15" fmla="*/ 513347 h 978569"/>
              <a:gd name="connsiteX16" fmla="*/ 914400 w 978568"/>
              <a:gd name="connsiteY16" fmla="*/ 465221 h 978569"/>
              <a:gd name="connsiteX17" fmla="*/ 946484 w 978568"/>
              <a:gd name="connsiteY17" fmla="*/ 417095 h 978569"/>
              <a:gd name="connsiteX18" fmla="*/ 978568 w 978568"/>
              <a:gd name="connsiteY18" fmla="*/ 320842 h 978569"/>
              <a:gd name="connsiteX19" fmla="*/ 962526 w 978568"/>
              <a:gd name="connsiteY19" fmla="*/ 128337 h 978569"/>
              <a:gd name="connsiteX20" fmla="*/ 930442 w 978568"/>
              <a:gd name="connsiteY20" fmla="*/ 48126 h 978569"/>
              <a:gd name="connsiteX21" fmla="*/ 914400 w 978568"/>
              <a:gd name="connsiteY21" fmla="*/ 0 h 978569"/>
              <a:gd name="connsiteX22" fmla="*/ 641684 w 978568"/>
              <a:gd name="connsiteY22" fmla="*/ 16042 h 978569"/>
              <a:gd name="connsiteX23" fmla="*/ 593558 w 978568"/>
              <a:gd name="connsiteY23" fmla="*/ 48126 h 978569"/>
              <a:gd name="connsiteX24" fmla="*/ 545431 w 978568"/>
              <a:gd name="connsiteY24" fmla="*/ 64169 h 978569"/>
              <a:gd name="connsiteX25" fmla="*/ 497305 w 978568"/>
              <a:gd name="connsiteY25" fmla="*/ 96253 h 978569"/>
              <a:gd name="connsiteX26" fmla="*/ 192505 w 978568"/>
              <a:gd name="connsiteY26" fmla="*/ 112295 h 9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8568" h="978569">
                <a:moveTo>
                  <a:pt x="240631" y="96253"/>
                </a:moveTo>
                <a:cubicBezTo>
                  <a:pt x="171115" y="267369"/>
                  <a:pt x="97447" y="436855"/>
                  <a:pt x="32084" y="609600"/>
                </a:cubicBezTo>
                <a:cubicBezTo>
                  <a:pt x="22435" y="635102"/>
                  <a:pt x="22655" y="663359"/>
                  <a:pt x="16042" y="689811"/>
                </a:cubicBezTo>
                <a:cubicBezTo>
                  <a:pt x="11941" y="706216"/>
                  <a:pt x="5347" y="721895"/>
                  <a:pt x="0" y="737937"/>
                </a:cubicBezTo>
                <a:cubicBezTo>
                  <a:pt x="5347" y="775369"/>
                  <a:pt x="685" y="815679"/>
                  <a:pt x="16042" y="850232"/>
                </a:cubicBezTo>
                <a:cubicBezTo>
                  <a:pt x="26859" y="874569"/>
                  <a:pt x="90940" y="891240"/>
                  <a:pt x="112294" y="898358"/>
                </a:cubicBezTo>
                <a:cubicBezTo>
                  <a:pt x="128336" y="914400"/>
                  <a:pt x="139767" y="937096"/>
                  <a:pt x="160421" y="946484"/>
                </a:cubicBezTo>
                <a:cubicBezTo>
                  <a:pt x="200564" y="964731"/>
                  <a:pt x="288758" y="978569"/>
                  <a:pt x="288758" y="978569"/>
                </a:cubicBezTo>
                <a:cubicBezTo>
                  <a:pt x="374790" y="969965"/>
                  <a:pt x="474790" y="962244"/>
                  <a:pt x="561473" y="946484"/>
                </a:cubicBezTo>
                <a:cubicBezTo>
                  <a:pt x="577628" y="943547"/>
                  <a:pt x="654132" y="924218"/>
                  <a:pt x="673768" y="914400"/>
                </a:cubicBezTo>
                <a:cubicBezTo>
                  <a:pt x="691013" y="905778"/>
                  <a:pt x="705852" y="893011"/>
                  <a:pt x="721894" y="882316"/>
                </a:cubicBezTo>
                <a:cubicBezTo>
                  <a:pt x="727242" y="866274"/>
                  <a:pt x="737937" y="851100"/>
                  <a:pt x="737937" y="834190"/>
                </a:cubicBezTo>
                <a:cubicBezTo>
                  <a:pt x="737937" y="726737"/>
                  <a:pt x="730952" y="716984"/>
                  <a:pt x="705852" y="641684"/>
                </a:cubicBezTo>
                <a:cubicBezTo>
                  <a:pt x="711199" y="614947"/>
                  <a:pt x="699207" y="576598"/>
                  <a:pt x="721894" y="561474"/>
                </a:cubicBezTo>
                <a:cubicBezTo>
                  <a:pt x="757765" y="537560"/>
                  <a:pt x="808638" y="556776"/>
                  <a:pt x="850231" y="545432"/>
                </a:cubicBezTo>
                <a:cubicBezTo>
                  <a:pt x="868832" y="540359"/>
                  <a:pt x="882316" y="524042"/>
                  <a:pt x="898358" y="513347"/>
                </a:cubicBezTo>
                <a:cubicBezTo>
                  <a:pt x="903705" y="497305"/>
                  <a:pt x="906838" y="480346"/>
                  <a:pt x="914400" y="465221"/>
                </a:cubicBezTo>
                <a:cubicBezTo>
                  <a:pt x="923022" y="447976"/>
                  <a:pt x="938654" y="434713"/>
                  <a:pt x="946484" y="417095"/>
                </a:cubicBezTo>
                <a:cubicBezTo>
                  <a:pt x="960219" y="386190"/>
                  <a:pt x="978568" y="320842"/>
                  <a:pt x="978568" y="320842"/>
                </a:cubicBezTo>
                <a:cubicBezTo>
                  <a:pt x="973221" y="256674"/>
                  <a:pt x="973716" y="191748"/>
                  <a:pt x="962526" y="128337"/>
                </a:cubicBezTo>
                <a:cubicBezTo>
                  <a:pt x="957522" y="99979"/>
                  <a:pt x="940553" y="75089"/>
                  <a:pt x="930442" y="48126"/>
                </a:cubicBezTo>
                <a:cubicBezTo>
                  <a:pt x="924505" y="32293"/>
                  <a:pt x="919747" y="16042"/>
                  <a:pt x="914400" y="0"/>
                </a:cubicBezTo>
                <a:cubicBezTo>
                  <a:pt x="823495" y="5347"/>
                  <a:pt x="731739" y="2534"/>
                  <a:pt x="641684" y="16042"/>
                </a:cubicBezTo>
                <a:cubicBezTo>
                  <a:pt x="622617" y="18902"/>
                  <a:pt x="610803" y="39504"/>
                  <a:pt x="593558" y="48126"/>
                </a:cubicBezTo>
                <a:cubicBezTo>
                  <a:pt x="578433" y="55689"/>
                  <a:pt x="560556" y="56606"/>
                  <a:pt x="545431" y="64169"/>
                </a:cubicBezTo>
                <a:cubicBezTo>
                  <a:pt x="528186" y="72791"/>
                  <a:pt x="516349" y="93246"/>
                  <a:pt x="497305" y="96253"/>
                </a:cubicBezTo>
                <a:cubicBezTo>
                  <a:pt x="389367" y="113296"/>
                  <a:pt x="295526" y="112295"/>
                  <a:pt x="192505" y="1122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55017" y="7103548"/>
            <a:ext cx="1299411" cy="882315"/>
          </a:xfrm>
          <a:custGeom>
            <a:avLst/>
            <a:gdLst>
              <a:gd name="connsiteX0" fmla="*/ 385011 w 1299411"/>
              <a:gd name="connsiteY0" fmla="*/ 16042 h 882315"/>
              <a:gd name="connsiteX1" fmla="*/ 176463 w 1299411"/>
              <a:gd name="connsiteY1" fmla="*/ 401052 h 882315"/>
              <a:gd name="connsiteX2" fmla="*/ 160421 w 1299411"/>
              <a:gd name="connsiteY2" fmla="*/ 497305 h 882315"/>
              <a:gd name="connsiteX3" fmla="*/ 16042 w 1299411"/>
              <a:gd name="connsiteY3" fmla="*/ 577515 h 882315"/>
              <a:gd name="connsiteX4" fmla="*/ 0 w 1299411"/>
              <a:gd name="connsiteY4" fmla="*/ 625642 h 882315"/>
              <a:gd name="connsiteX5" fmla="*/ 16042 w 1299411"/>
              <a:gd name="connsiteY5" fmla="*/ 802105 h 882315"/>
              <a:gd name="connsiteX6" fmla="*/ 96253 w 1299411"/>
              <a:gd name="connsiteY6" fmla="*/ 866273 h 882315"/>
              <a:gd name="connsiteX7" fmla="*/ 192505 w 1299411"/>
              <a:gd name="connsiteY7" fmla="*/ 882315 h 882315"/>
              <a:gd name="connsiteX8" fmla="*/ 481263 w 1299411"/>
              <a:gd name="connsiteY8" fmla="*/ 866273 h 882315"/>
              <a:gd name="connsiteX9" fmla="*/ 545432 w 1299411"/>
              <a:gd name="connsiteY9" fmla="*/ 834189 h 882315"/>
              <a:gd name="connsiteX10" fmla="*/ 625642 w 1299411"/>
              <a:gd name="connsiteY10" fmla="*/ 818147 h 882315"/>
              <a:gd name="connsiteX11" fmla="*/ 689811 w 1299411"/>
              <a:gd name="connsiteY11" fmla="*/ 802105 h 882315"/>
              <a:gd name="connsiteX12" fmla="*/ 753979 w 1299411"/>
              <a:gd name="connsiteY12" fmla="*/ 673768 h 882315"/>
              <a:gd name="connsiteX13" fmla="*/ 786063 w 1299411"/>
              <a:gd name="connsiteY13" fmla="*/ 625642 h 882315"/>
              <a:gd name="connsiteX14" fmla="*/ 850232 w 1299411"/>
              <a:gd name="connsiteY14" fmla="*/ 609600 h 882315"/>
              <a:gd name="connsiteX15" fmla="*/ 962526 w 1299411"/>
              <a:gd name="connsiteY15" fmla="*/ 641684 h 882315"/>
              <a:gd name="connsiteX16" fmla="*/ 1010653 w 1299411"/>
              <a:gd name="connsiteY16" fmla="*/ 673768 h 882315"/>
              <a:gd name="connsiteX17" fmla="*/ 1122947 w 1299411"/>
              <a:gd name="connsiteY17" fmla="*/ 657726 h 882315"/>
              <a:gd name="connsiteX18" fmla="*/ 1155032 w 1299411"/>
              <a:gd name="connsiteY18" fmla="*/ 609600 h 882315"/>
              <a:gd name="connsiteX19" fmla="*/ 1187116 w 1299411"/>
              <a:gd name="connsiteY19" fmla="*/ 513347 h 882315"/>
              <a:gd name="connsiteX20" fmla="*/ 1251284 w 1299411"/>
              <a:gd name="connsiteY20" fmla="*/ 385010 h 882315"/>
              <a:gd name="connsiteX21" fmla="*/ 1283368 w 1299411"/>
              <a:gd name="connsiteY21" fmla="*/ 288758 h 882315"/>
              <a:gd name="connsiteX22" fmla="*/ 1299411 w 1299411"/>
              <a:gd name="connsiteY22" fmla="*/ 240631 h 882315"/>
              <a:gd name="connsiteX23" fmla="*/ 1267326 w 1299411"/>
              <a:gd name="connsiteY23" fmla="*/ 208547 h 882315"/>
              <a:gd name="connsiteX24" fmla="*/ 994611 w 1299411"/>
              <a:gd name="connsiteY24" fmla="*/ 160421 h 882315"/>
              <a:gd name="connsiteX25" fmla="*/ 882316 w 1299411"/>
              <a:gd name="connsiteY25" fmla="*/ 128336 h 882315"/>
              <a:gd name="connsiteX26" fmla="*/ 786063 w 1299411"/>
              <a:gd name="connsiteY26" fmla="*/ 96252 h 882315"/>
              <a:gd name="connsiteX27" fmla="*/ 737937 w 1299411"/>
              <a:gd name="connsiteY27" fmla="*/ 64168 h 882315"/>
              <a:gd name="connsiteX28" fmla="*/ 609600 w 1299411"/>
              <a:gd name="connsiteY28" fmla="*/ 32084 h 882315"/>
              <a:gd name="connsiteX29" fmla="*/ 545432 w 1299411"/>
              <a:gd name="connsiteY29" fmla="*/ 0 h 882315"/>
              <a:gd name="connsiteX30" fmla="*/ 401053 w 1299411"/>
              <a:gd name="connsiteY30" fmla="*/ 32084 h 882315"/>
              <a:gd name="connsiteX31" fmla="*/ 336884 w 1299411"/>
              <a:gd name="connsiteY31" fmla="*/ 32084 h 8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9411" h="882315">
                <a:moveTo>
                  <a:pt x="385011" y="16042"/>
                </a:moveTo>
                <a:cubicBezTo>
                  <a:pt x="315495" y="144379"/>
                  <a:pt x="238185" y="268790"/>
                  <a:pt x="176463" y="401052"/>
                </a:cubicBezTo>
                <a:cubicBezTo>
                  <a:pt x="162708" y="430527"/>
                  <a:pt x="179074" y="470658"/>
                  <a:pt x="160421" y="497305"/>
                </a:cubicBezTo>
                <a:cubicBezTo>
                  <a:pt x="126845" y="545270"/>
                  <a:pt x="67094" y="560498"/>
                  <a:pt x="16042" y="577515"/>
                </a:cubicBezTo>
                <a:cubicBezTo>
                  <a:pt x="10695" y="593557"/>
                  <a:pt x="0" y="608732"/>
                  <a:pt x="0" y="625642"/>
                </a:cubicBezTo>
                <a:cubicBezTo>
                  <a:pt x="0" y="684706"/>
                  <a:pt x="3667" y="744352"/>
                  <a:pt x="16042" y="802105"/>
                </a:cubicBezTo>
                <a:cubicBezTo>
                  <a:pt x="26070" y="848902"/>
                  <a:pt x="57407" y="857641"/>
                  <a:pt x="96253" y="866273"/>
                </a:cubicBezTo>
                <a:cubicBezTo>
                  <a:pt x="128005" y="873329"/>
                  <a:pt x="160421" y="876968"/>
                  <a:pt x="192505" y="882315"/>
                </a:cubicBezTo>
                <a:cubicBezTo>
                  <a:pt x="288758" y="876968"/>
                  <a:pt x="385746" y="879298"/>
                  <a:pt x="481263" y="866273"/>
                </a:cubicBezTo>
                <a:cubicBezTo>
                  <a:pt x="504958" y="863042"/>
                  <a:pt x="522745" y="841751"/>
                  <a:pt x="545432" y="834189"/>
                </a:cubicBezTo>
                <a:cubicBezTo>
                  <a:pt x="571299" y="825567"/>
                  <a:pt x="599025" y="824062"/>
                  <a:pt x="625642" y="818147"/>
                </a:cubicBezTo>
                <a:cubicBezTo>
                  <a:pt x="647165" y="813364"/>
                  <a:pt x="668421" y="807452"/>
                  <a:pt x="689811" y="802105"/>
                </a:cubicBezTo>
                <a:cubicBezTo>
                  <a:pt x="711200" y="759326"/>
                  <a:pt x="727449" y="713564"/>
                  <a:pt x="753979" y="673768"/>
                </a:cubicBezTo>
                <a:cubicBezTo>
                  <a:pt x="764674" y="657726"/>
                  <a:pt x="770021" y="636337"/>
                  <a:pt x="786063" y="625642"/>
                </a:cubicBezTo>
                <a:cubicBezTo>
                  <a:pt x="804408" y="613412"/>
                  <a:pt x="828842" y="614947"/>
                  <a:pt x="850232" y="609600"/>
                </a:cubicBezTo>
                <a:cubicBezTo>
                  <a:pt x="870792" y="614740"/>
                  <a:pt x="939511" y="630177"/>
                  <a:pt x="962526" y="641684"/>
                </a:cubicBezTo>
                <a:cubicBezTo>
                  <a:pt x="979771" y="650306"/>
                  <a:pt x="994611" y="663073"/>
                  <a:pt x="1010653" y="673768"/>
                </a:cubicBezTo>
                <a:cubicBezTo>
                  <a:pt x="1048084" y="668421"/>
                  <a:pt x="1088395" y="673083"/>
                  <a:pt x="1122947" y="657726"/>
                </a:cubicBezTo>
                <a:cubicBezTo>
                  <a:pt x="1140566" y="649896"/>
                  <a:pt x="1147201" y="627219"/>
                  <a:pt x="1155032" y="609600"/>
                </a:cubicBezTo>
                <a:cubicBezTo>
                  <a:pt x="1168768" y="578695"/>
                  <a:pt x="1171991" y="543596"/>
                  <a:pt x="1187116" y="513347"/>
                </a:cubicBezTo>
                <a:cubicBezTo>
                  <a:pt x="1208505" y="470568"/>
                  <a:pt x="1236159" y="430384"/>
                  <a:pt x="1251284" y="385010"/>
                </a:cubicBezTo>
                <a:lnTo>
                  <a:pt x="1283368" y="288758"/>
                </a:lnTo>
                <a:lnTo>
                  <a:pt x="1299411" y="240631"/>
                </a:lnTo>
                <a:cubicBezTo>
                  <a:pt x="1288716" y="229936"/>
                  <a:pt x="1279137" y="217995"/>
                  <a:pt x="1267326" y="208547"/>
                </a:cubicBezTo>
                <a:cubicBezTo>
                  <a:pt x="1176986" y="136276"/>
                  <a:pt x="1159662" y="172210"/>
                  <a:pt x="994611" y="160421"/>
                </a:cubicBezTo>
                <a:cubicBezTo>
                  <a:pt x="832861" y="106505"/>
                  <a:pt x="1083763" y="188771"/>
                  <a:pt x="882316" y="128336"/>
                </a:cubicBezTo>
                <a:cubicBezTo>
                  <a:pt x="849923" y="118618"/>
                  <a:pt x="814203" y="115012"/>
                  <a:pt x="786063" y="96252"/>
                </a:cubicBezTo>
                <a:cubicBezTo>
                  <a:pt x="770021" y="85557"/>
                  <a:pt x="755182" y="72790"/>
                  <a:pt x="737937" y="64168"/>
                </a:cubicBezTo>
                <a:cubicBezTo>
                  <a:pt x="705051" y="47725"/>
                  <a:pt x="640109" y="38186"/>
                  <a:pt x="609600" y="32084"/>
                </a:cubicBezTo>
                <a:cubicBezTo>
                  <a:pt x="588211" y="21389"/>
                  <a:pt x="569346" y="0"/>
                  <a:pt x="545432" y="0"/>
                </a:cubicBezTo>
                <a:cubicBezTo>
                  <a:pt x="496132" y="0"/>
                  <a:pt x="449780" y="24588"/>
                  <a:pt x="401053" y="32084"/>
                </a:cubicBezTo>
                <a:cubicBezTo>
                  <a:pt x="379912" y="35336"/>
                  <a:pt x="358274" y="32084"/>
                  <a:pt x="336884" y="320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260561" y="7086600"/>
            <a:ext cx="1104158" cy="930442"/>
          </a:xfrm>
          <a:custGeom>
            <a:avLst/>
            <a:gdLst>
              <a:gd name="connsiteX0" fmla="*/ 490542 w 1104158"/>
              <a:gd name="connsiteY0" fmla="*/ 0 h 930442"/>
              <a:gd name="connsiteX1" fmla="*/ 121574 w 1104158"/>
              <a:gd name="connsiteY1" fmla="*/ 561474 h 930442"/>
              <a:gd name="connsiteX2" fmla="*/ 137616 w 1104158"/>
              <a:gd name="connsiteY2" fmla="*/ 609600 h 930442"/>
              <a:gd name="connsiteX3" fmla="*/ 121574 w 1104158"/>
              <a:gd name="connsiteY3" fmla="*/ 721895 h 930442"/>
              <a:gd name="connsiteX4" fmla="*/ 57406 w 1104158"/>
              <a:gd name="connsiteY4" fmla="*/ 786063 h 930442"/>
              <a:gd name="connsiteX5" fmla="*/ 169700 w 1104158"/>
              <a:gd name="connsiteY5" fmla="*/ 898358 h 930442"/>
              <a:gd name="connsiteX6" fmla="*/ 281995 w 1104158"/>
              <a:gd name="connsiteY6" fmla="*/ 930442 h 930442"/>
              <a:gd name="connsiteX7" fmla="*/ 715132 w 1104158"/>
              <a:gd name="connsiteY7" fmla="*/ 914400 h 930442"/>
              <a:gd name="connsiteX8" fmla="*/ 843469 w 1104158"/>
              <a:gd name="connsiteY8" fmla="*/ 850232 h 930442"/>
              <a:gd name="connsiteX9" fmla="*/ 923679 w 1104158"/>
              <a:gd name="connsiteY9" fmla="*/ 818147 h 930442"/>
              <a:gd name="connsiteX10" fmla="*/ 1003890 w 1104158"/>
              <a:gd name="connsiteY10" fmla="*/ 802105 h 930442"/>
              <a:gd name="connsiteX11" fmla="*/ 1052016 w 1104158"/>
              <a:gd name="connsiteY11" fmla="*/ 786063 h 930442"/>
              <a:gd name="connsiteX12" fmla="*/ 1084100 w 1104158"/>
              <a:gd name="connsiteY12" fmla="*/ 737937 h 930442"/>
              <a:gd name="connsiteX13" fmla="*/ 1084100 w 1104158"/>
              <a:gd name="connsiteY13" fmla="*/ 481263 h 930442"/>
              <a:gd name="connsiteX14" fmla="*/ 1068058 w 1104158"/>
              <a:gd name="connsiteY14" fmla="*/ 401053 h 930442"/>
              <a:gd name="connsiteX15" fmla="*/ 987848 w 1104158"/>
              <a:gd name="connsiteY15" fmla="*/ 256674 h 930442"/>
              <a:gd name="connsiteX16" fmla="*/ 923679 w 1104158"/>
              <a:gd name="connsiteY16" fmla="*/ 240632 h 930442"/>
              <a:gd name="connsiteX17" fmla="*/ 891595 w 1104158"/>
              <a:gd name="connsiteY17" fmla="*/ 192505 h 930442"/>
              <a:gd name="connsiteX18" fmla="*/ 811385 w 1104158"/>
              <a:gd name="connsiteY18" fmla="*/ 160421 h 930442"/>
              <a:gd name="connsiteX19" fmla="*/ 763258 w 1104158"/>
              <a:gd name="connsiteY19" fmla="*/ 128337 h 930442"/>
              <a:gd name="connsiteX20" fmla="*/ 731174 w 1104158"/>
              <a:gd name="connsiteY20" fmla="*/ 80211 h 930442"/>
              <a:gd name="connsiteX21" fmla="*/ 683048 w 1104158"/>
              <a:gd name="connsiteY21" fmla="*/ 64168 h 930442"/>
              <a:gd name="connsiteX22" fmla="*/ 618879 w 1104158"/>
              <a:gd name="connsiteY22" fmla="*/ 48126 h 930442"/>
              <a:gd name="connsiteX23" fmla="*/ 570753 w 1104158"/>
              <a:gd name="connsiteY23" fmla="*/ 32084 h 930442"/>
              <a:gd name="connsiteX24" fmla="*/ 394290 w 1104158"/>
              <a:gd name="connsiteY24" fmla="*/ 16042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158" h="930442">
                <a:moveTo>
                  <a:pt x="490542" y="0"/>
                </a:moveTo>
                <a:cubicBezTo>
                  <a:pt x="-184248" y="863731"/>
                  <a:pt x="-7707" y="302909"/>
                  <a:pt x="121574" y="561474"/>
                </a:cubicBezTo>
                <a:cubicBezTo>
                  <a:pt x="129136" y="576599"/>
                  <a:pt x="132269" y="593558"/>
                  <a:pt x="137616" y="609600"/>
                </a:cubicBezTo>
                <a:cubicBezTo>
                  <a:pt x="132269" y="647032"/>
                  <a:pt x="137221" y="687472"/>
                  <a:pt x="121574" y="721895"/>
                </a:cubicBezTo>
                <a:cubicBezTo>
                  <a:pt x="109057" y="749433"/>
                  <a:pt x="66972" y="757366"/>
                  <a:pt x="57406" y="786063"/>
                </a:cubicBezTo>
                <a:cubicBezTo>
                  <a:pt x="25662" y="881297"/>
                  <a:pt x="115078" y="880151"/>
                  <a:pt x="169700" y="898358"/>
                </a:cubicBezTo>
                <a:cubicBezTo>
                  <a:pt x="238739" y="921371"/>
                  <a:pt x="201427" y="910300"/>
                  <a:pt x="281995" y="930442"/>
                </a:cubicBezTo>
                <a:cubicBezTo>
                  <a:pt x="426374" y="925095"/>
                  <a:pt x="570974" y="924010"/>
                  <a:pt x="715132" y="914400"/>
                </a:cubicBezTo>
                <a:cubicBezTo>
                  <a:pt x="756871" y="911617"/>
                  <a:pt x="815079" y="864427"/>
                  <a:pt x="843469" y="850232"/>
                </a:cubicBezTo>
                <a:cubicBezTo>
                  <a:pt x="869225" y="837354"/>
                  <a:pt x="896097" y="826422"/>
                  <a:pt x="923679" y="818147"/>
                </a:cubicBezTo>
                <a:cubicBezTo>
                  <a:pt x="949796" y="810312"/>
                  <a:pt x="977438" y="808718"/>
                  <a:pt x="1003890" y="802105"/>
                </a:cubicBezTo>
                <a:cubicBezTo>
                  <a:pt x="1020295" y="798004"/>
                  <a:pt x="1035974" y="791410"/>
                  <a:pt x="1052016" y="786063"/>
                </a:cubicBezTo>
                <a:cubicBezTo>
                  <a:pt x="1062711" y="770021"/>
                  <a:pt x="1075478" y="755182"/>
                  <a:pt x="1084100" y="737937"/>
                </a:cubicBezTo>
                <a:cubicBezTo>
                  <a:pt x="1124123" y="657890"/>
                  <a:pt x="1093467" y="565565"/>
                  <a:pt x="1084100" y="481263"/>
                </a:cubicBezTo>
                <a:cubicBezTo>
                  <a:pt x="1081089" y="454164"/>
                  <a:pt x="1075232" y="427358"/>
                  <a:pt x="1068058" y="401053"/>
                </a:cubicBezTo>
                <a:cubicBezTo>
                  <a:pt x="1052125" y="342632"/>
                  <a:pt x="1044241" y="288899"/>
                  <a:pt x="987848" y="256674"/>
                </a:cubicBezTo>
                <a:cubicBezTo>
                  <a:pt x="968705" y="245735"/>
                  <a:pt x="945069" y="245979"/>
                  <a:pt x="923679" y="240632"/>
                </a:cubicBezTo>
                <a:cubicBezTo>
                  <a:pt x="912984" y="224590"/>
                  <a:pt x="907284" y="203712"/>
                  <a:pt x="891595" y="192505"/>
                </a:cubicBezTo>
                <a:cubicBezTo>
                  <a:pt x="868163" y="175767"/>
                  <a:pt x="837141" y="173299"/>
                  <a:pt x="811385" y="160421"/>
                </a:cubicBezTo>
                <a:cubicBezTo>
                  <a:pt x="794140" y="151799"/>
                  <a:pt x="779300" y="139032"/>
                  <a:pt x="763258" y="128337"/>
                </a:cubicBezTo>
                <a:cubicBezTo>
                  <a:pt x="752563" y="112295"/>
                  <a:pt x="746229" y="92255"/>
                  <a:pt x="731174" y="80211"/>
                </a:cubicBezTo>
                <a:cubicBezTo>
                  <a:pt x="717970" y="69647"/>
                  <a:pt x="699307" y="68814"/>
                  <a:pt x="683048" y="64168"/>
                </a:cubicBezTo>
                <a:cubicBezTo>
                  <a:pt x="661848" y="58111"/>
                  <a:pt x="640079" y="54183"/>
                  <a:pt x="618879" y="48126"/>
                </a:cubicBezTo>
                <a:cubicBezTo>
                  <a:pt x="602620" y="43481"/>
                  <a:pt x="587466" y="34655"/>
                  <a:pt x="570753" y="32084"/>
                </a:cubicBezTo>
                <a:cubicBezTo>
                  <a:pt x="463021" y="15510"/>
                  <a:pt x="458300" y="16042"/>
                  <a:pt x="394290" y="160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0" name="TextBox 49"/>
          <p:cNvSpPr txBox="1"/>
          <p:nvPr/>
        </p:nvSpPr>
        <p:spPr>
          <a:xfrm>
            <a:off x="223405" y="822236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1</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6" name="TextBox 55"/>
          <p:cNvSpPr txBox="1"/>
          <p:nvPr/>
        </p:nvSpPr>
        <p:spPr>
          <a:xfrm>
            <a:off x="23321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2</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7" name="TextBox 56"/>
          <p:cNvSpPr txBox="1"/>
          <p:nvPr/>
        </p:nvSpPr>
        <p:spPr>
          <a:xfrm>
            <a:off x="4618101" y="818988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3</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8" name="TextBox 57"/>
          <p:cNvSpPr txBox="1"/>
          <p:nvPr/>
        </p:nvSpPr>
        <p:spPr>
          <a:xfrm>
            <a:off x="68279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4</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9" name="TextBox 58"/>
          <p:cNvSpPr txBox="1"/>
          <p:nvPr/>
        </p:nvSpPr>
        <p:spPr>
          <a:xfrm>
            <a:off x="288758" y="8964318"/>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47462" y="8927412"/>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Tweets</a:t>
            </a:r>
          </a:p>
        </p:txBody>
      </p:sp>
      <p:sp>
        <p:nvSpPr>
          <p:cNvPr id="53" name="Rectangle 52"/>
          <p:cNvSpPr/>
          <p:nvPr/>
        </p:nvSpPr>
        <p:spPr>
          <a:xfrm>
            <a:off x="288758" y="9251430"/>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pic>
        <p:nvPicPr>
          <p:cNvPr id="54" name="Picture 53"/>
          <p:cNvPicPr>
            <a:picLocks noChangeAspect="1"/>
          </p:cNvPicPr>
          <p:nvPr/>
        </p:nvPicPr>
        <p:blipFill rotWithShape="1">
          <a:blip r:embed="rId24"/>
          <a:srcRect b="57582"/>
          <a:stretch/>
        </p:blipFill>
        <p:spPr>
          <a:xfrm>
            <a:off x="4781378" y="9223205"/>
            <a:ext cx="3843490" cy="2687404"/>
          </a:xfrm>
          <a:prstGeom prst="rect">
            <a:avLst/>
          </a:prstGeom>
        </p:spPr>
      </p:pic>
    </p:spTree>
    <p:extLst>
      <p:ext uri="{BB962C8B-B14F-4D97-AF65-F5344CB8AC3E}">
        <p14:creationId xmlns:p14="http://schemas.microsoft.com/office/powerpoint/2010/main" val="118146632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6181213"/>
            <a:ext cx="4281487" cy="2376084"/>
          </a:xfrm>
          <a:prstGeom prst="rect">
            <a:avLst/>
          </a:prstGeom>
        </p:spPr>
      </p:pic>
      <p:sp>
        <p:nvSpPr>
          <p:cNvPr id="5" name="Rectangle 4"/>
          <p:cNvSpPr/>
          <p:nvPr/>
        </p:nvSpPr>
        <p:spPr>
          <a:xfrm>
            <a:off x="76200" y="6164212"/>
            <a:ext cx="4572000" cy="2445221"/>
          </a:xfrm>
          <a:prstGeom prst="rect">
            <a:avLst/>
          </a:prstGeom>
        </p:spPr>
        <p:txBody>
          <a:bodyPr>
            <a:spAutoFit/>
          </a:bodyPr>
          <a:lstStyle/>
          <a:p>
            <a:pPr>
              <a:lnSpc>
                <a:spcPct val="107000"/>
              </a:lnSpc>
              <a:spcAft>
                <a:spcPts val="800"/>
              </a:spcAft>
            </a:pPr>
            <a:r>
              <a:rPr lang="en-US" sz="1800" dirty="0">
                <a:latin typeface="Segoe Condensed" panose="020B0606040200020203" pitchFamily="34"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endParaRPr lang="en-US" sz="1800" dirty="0">
              <a:effectLst/>
              <a:latin typeface="Segoe Condensed" panose="020B0606040200020203" pitchFamily="34"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5791200"/>
            <a:ext cx="1564968" cy="707886"/>
          </a:xfrm>
          <a:prstGeom prst="rect">
            <a:avLst/>
          </a:prstGeom>
          <a:noFill/>
        </p:spPr>
        <p:txBody>
          <a:bodyPr wrap="square" lIns="0" rtlCol="0">
            <a:spAutoFit/>
          </a:bodyPr>
          <a:lstStyle/>
          <a:p>
            <a:r>
              <a:rPr lang="en-US" sz="2000" b="1" dirty="0">
                <a:latin typeface="Segoe Condensed" panose="020B0606040200020203" pitchFamily="34" charset="0"/>
              </a:rPr>
              <a:t>Video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sp>
        <p:nvSpPr>
          <p:cNvPr id="14" name="TextBox 13"/>
          <p:cNvSpPr txBox="1"/>
          <p:nvPr/>
        </p:nvSpPr>
        <p:spPr>
          <a:xfrm>
            <a:off x="181900" y="5791200"/>
            <a:ext cx="1564968" cy="400110"/>
          </a:xfrm>
          <a:prstGeom prst="rect">
            <a:avLst/>
          </a:prstGeom>
          <a:noFill/>
        </p:spPr>
        <p:txBody>
          <a:bodyPr wrap="square" lIns="0" rtlCol="0">
            <a:spAutoFit/>
          </a:bodyPr>
          <a:lstStyle/>
          <a:p>
            <a:r>
              <a:rPr lang="en-US" sz="2000" b="1" dirty="0">
                <a:latin typeface="Segoe Condensed" panose="020B0606040200020203" pitchFamily="34" charset="0"/>
              </a:rPr>
              <a:t>About</a:t>
            </a:r>
            <a:endParaRPr lang="en-US" sz="2000" dirty="0">
              <a:latin typeface="Segoe Condensed" panose="020B0606040200020203" pitchFamily="34" charset="0"/>
            </a:endParaRPr>
          </a:p>
        </p:txBody>
      </p:sp>
      <p:sp>
        <p:nvSpPr>
          <p:cNvPr id="10" name="TextBox 9"/>
          <p:cNvSpPr txBox="1"/>
          <p:nvPr/>
        </p:nvSpPr>
        <p:spPr>
          <a:xfrm>
            <a:off x="152400" y="12974587"/>
            <a:ext cx="2234683" cy="707886"/>
          </a:xfrm>
          <a:prstGeom prst="rect">
            <a:avLst/>
          </a:prstGeom>
          <a:noFill/>
        </p:spPr>
        <p:txBody>
          <a:bodyPr wrap="square" lIns="0" rtlCol="0">
            <a:spAutoFit/>
          </a:bodyPr>
          <a:lstStyle/>
          <a:p>
            <a:r>
              <a:rPr lang="en-US" sz="2000" b="1" dirty="0">
                <a:latin typeface="Segoe Condensed" panose="020B0606040200020203" pitchFamily="34" charset="0"/>
              </a:rPr>
              <a:t>Photo Gallery</a:t>
            </a:r>
            <a:endParaRPr lang="en-US" sz="2000" dirty="0">
              <a:latin typeface="Segoe Condensed" panose="020B0606040200020203" pitchFamily="34" charset="0"/>
            </a:endParaRPr>
          </a:p>
          <a:p>
            <a:endParaRPr lang="en-US" sz="2000" dirty="0">
              <a:latin typeface="Segoe Condensed" panose="020B0606040200020203" pitchFamily="34" charset="0"/>
            </a:endParaRP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11415014"/>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11438224"/>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7425169"/>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615035"/>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225981"/>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8919005"/>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2771" y="13444184"/>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52895" y="13444184"/>
            <a:ext cx="2878954" cy="1920240"/>
          </a:xfrm>
          <a:prstGeom prst="rect">
            <a:avLst/>
          </a:prstGeom>
        </p:spPr>
      </p:pic>
      <p:grpSp>
        <p:nvGrpSpPr>
          <p:cNvPr id="26" name="Group 25"/>
          <p:cNvGrpSpPr>
            <a:grpSpLocks noChangeAspect="1"/>
          </p:cNvGrpSpPr>
          <p:nvPr/>
        </p:nvGrpSpPr>
        <p:grpSpPr>
          <a:xfrm>
            <a:off x="-3705333" y="8611740"/>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147931" y="13444184"/>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147931" y="15467656"/>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147931" y="17481763"/>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152895" y="15467656"/>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2750060"/>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2730550"/>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182764" y="17509593"/>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152248" y="17509593"/>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2780456"/>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2771" y="15476108"/>
            <a:ext cx="2878956" cy="1920240"/>
          </a:xfrm>
          <a:prstGeom prst="rect">
            <a:avLst/>
          </a:prstGeom>
        </p:spPr>
      </p:pic>
      <p:sp>
        <p:nvSpPr>
          <p:cNvPr id="35" name="TextBox 34"/>
          <p:cNvSpPr txBox="1"/>
          <p:nvPr/>
        </p:nvSpPr>
        <p:spPr>
          <a:xfrm>
            <a:off x="152399" y="8955475"/>
            <a:ext cx="2234683" cy="400110"/>
          </a:xfrm>
          <a:prstGeom prst="rect">
            <a:avLst/>
          </a:prstGeom>
          <a:noFill/>
        </p:spPr>
        <p:txBody>
          <a:bodyPr wrap="square" lIns="0" rtlCol="0">
            <a:spAutoFit/>
          </a:bodyPr>
          <a:lstStyle/>
          <a:p>
            <a:r>
              <a:rPr lang="en-US" sz="2000" b="1" dirty="0">
                <a:latin typeface="Segoe Condensed" panose="020B0606040200020203" pitchFamily="34" charset="0"/>
              </a:rPr>
              <a:t>Publications</a:t>
            </a:r>
            <a:endParaRPr lang="en-US" sz="2000" dirty="0">
              <a:latin typeface="Segoe Condensed" panose="020B0606040200020203" pitchFamily="34" charset="0"/>
            </a:endParaRPr>
          </a:p>
        </p:txBody>
      </p:sp>
      <p:pic>
        <p:nvPicPr>
          <p:cNvPr id="6" name="Picture 5"/>
          <p:cNvPicPr>
            <a:picLocks noChangeAspect="1"/>
          </p:cNvPicPr>
          <p:nvPr/>
        </p:nvPicPr>
        <p:blipFill>
          <a:blip r:embed="rId20"/>
          <a:stretch>
            <a:fillRect/>
          </a:stretch>
        </p:blipFill>
        <p:spPr>
          <a:xfrm>
            <a:off x="-7391400" y="3981234"/>
            <a:ext cx="6756918" cy="1508489"/>
          </a:xfrm>
          <a:prstGeom prst="rect">
            <a:avLst/>
          </a:prstGeom>
        </p:spPr>
      </p:pic>
      <p:pic>
        <p:nvPicPr>
          <p:cNvPr id="25" name="Picture 24"/>
          <p:cNvPicPr>
            <a:picLocks noChangeAspect="1"/>
          </p:cNvPicPr>
          <p:nvPr/>
        </p:nvPicPr>
        <p:blipFill>
          <a:blip r:embed="rId21"/>
          <a:stretch>
            <a:fillRect/>
          </a:stretch>
        </p:blipFill>
        <p:spPr>
          <a:xfrm>
            <a:off x="-7422690" y="5542170"/>
            <a:ext cx="6260432" cy="1521095"/>
          </a:xfrm>
          <a:prstGeom prst="rect">
            <a:avLst/>
          </a:prstGeom>
        </p:spPr>
      </p:pic>
      <p:pic>
        <p:nvPicPr>
          <p:cNvPr id="29" name="Picture 28"/>
          <p:cNvPicPr>
            <a:picLocks noChangeAspect="1"/>
          </p:cNvPicPr>
          <p:nvPr/>
        </p:nvPicPr>
        <p:blipFill>
          <a:blip r:embed="rId22"/>
          <a:stretch>
            <a:fillRect/>
          </a:stretch>
        </p:blipFill>
        <p:spPr>
          <a:xfrm>
            <a:off x="151883" y="9482426"/>
            <a:ext cx="1219718" cy="1520582"/>
          </a:xfrm>
          <a:prstGeom prst="rect">
            <a:avLst/>
          </a:prstGeom>
          <a:ln w="6350">
            <a:solidFill>
              <a:schemeClr val="bg1">
                <a:lumMod val="50000"/>
              </a:schemeClr>
            </a:solidFill>
          </a:ln>
        </p:spPr>
      </p:pic>
      <p:sp>
        <p:nvSpPr>
          <p:cNvPr id="36" name="Rectangle 35"/>
          <p:cNvSpPr/>
          <p:nvPr/>
        </p:nvSpPr>
        <p:spPr>
          <a:xfrm>
            <a:off x="1483877" y="9412763"/>
            <a:ext cx="7445809" cy="1415772"/>
          </a:xfrm>
          <a:prstGeom prst="rect">
            <a:avLst/>
          </a:prstGeom>
        </p:spPr>
        <p:txBody>
          <a:bodyPr wrap="square" lIns="0">
            <a:spAutoFit/>
          </a:bodyPr>
          <a:lstStyle/>
          <a:p>
            <a:r>
              <a:rPr lang="en-US" sz="1600" dirty="0">
                <a:latin typeface="Adelle" charset="0"/>
                <a:ea typeface="Adelle" charset="0"/>
                <a:cs typeface="Adelle" charset="0"/>
              </a:rPr>
              <a:t>SharedPhys: Live Physiological Sensing, Whole-Body Interaction, and Large-Screen Visualizations to Support Shared Inquiry Experiences</a:t>
            </a:r>
            <a:br>
              <a:rPr lang="en-US" sz="1800" dirty="0"/>
            </a:br>
            <a:r>
              <a:rPr lang="en-US" sz="1200" dirty="0" err="1">
                <a:solidFill>
                  <a:srgbClr val="444444"/>
                </a:solidFill>
                <a:latin typeface="Adelle" charset="0"/>
                <a:ea typeface="Adelle" charset="0"/>
                <a:cs typeface="Adelle" charset="0"/>
              </a:rPr>
              <a:t>Seokbin</a:t>
            </a:r>
            <a:r>
              <a:rPr lang="en-US" sz="1200" dirty="0">
                <a:solidFill>
                  <a:srgbClr val="444444"/>
                </a:solidFill>
                <a:latin typeface="Adelle" charset="0"/>
                <a:ea typeface="Adelle" charset="0"/>
                <a:cs typeface="Adelle" charset="0"/>
              </a:rPr>
              <a:t> Kang, Leyla </a:t>
            </a:r>
            <a:r>
              <a:rPr lang="en-US" sz="1200" dirty="0" err="1">
                <a:solidFill>
                  <a:srgbClr val="444444"/>
                </a:solidFill>
                <a:latin typeface="Adelle" charset="0"/>
                <a:ea typeface="Adelle" charset="0"/>
                <a:cs typeface="Adelle" charset="0"/>
              </a:rPr>
              <a:t>Norooz</a:t>
            </a:r>
            <a:r>
              <a:rPr lang="en-US" sz="1200" dirty="0">
                <a:solidFill>
                  <a:srgbClr val="444444"/>
                </a:solidFill>
                <a:latin typeface="Adelle" charset="0"/>
                <a:ea typeface="Adelle" charset="0"/>
                <a:cs typeface="Adelle" charset="0"/>
              </a:rPr>
              <a:t>, Vanessa </a:t>
            </a:r>
            <a:r>
              <a:rPr lang="en-US" sz="1200" dirty="0" err="1">
                <a:solidFill>
                  <a:srgbClr val="444444"/>
                </a:solidFill>
                <a:latin typeface="Adelle" charset="0"/>
                <a:ea typeface="Adelle" charset="0"/>
                <a:cs typeface="Adelle" charset="0"/>
              </a:rPr>
              <a:t>Oguamanam</a:t>
            </a:r>
            <a:r>
              <a:rPr lang="en-US" sz="1200" dirty="0">
                <a:solidFill>
                  <a:srgbClr val="444444"/>
                </a:solidFill>
                <a:latin typeface="Adelle" charset="0"/>
                <a:ea typeface="Adelle" charset="0"/>
                <a:cs typeface="Adelle" charset="0"/>
              </a:rPr>
              <a:t>, </a:t>
            </a:r>
            <a:r>
              <a:rPr lang="en-US" sz="1200" dirty="0" err="1">
                <a:solidFill>
                  <a:srgbClr val="444444"/>
                </a:solidFill>
                <a:latin typeface="Adelle" charset="0"/>
                <a:ea typeface="Adelle" charset="0"/>
                <a:cs typeface="Adelle" charset="0"/>
              </a:rPr>
              <a:t>Angelisa</a:t>
            </a:r>
            <a:r>
              <a:rPr lang="en-US" sz="1200" dirty="0">
                <a:solidFill>
                  <a:srgbClr val="444444"/>
                </a:solidFill>
                <a:latin typeface="Adelle" charset="0"/>
                <a:ea typeface="Adelle" charset="0"/>
                <a:cs typeface="Adelle" charset="0"/>
              </a:rPr>
              <a:t> Plane, Tamara L. Clegg, Jon E. Froehlich</a:t>
            </a:r>
            <a:br>
              <a:rPr lang="en-US" sz="1800" dirty="0"/>
            </a:br>
            <a:r>
              <a:rPr lang="en-US" sz="1400" dirty="0">
                <a:solidFill>
                  <a:srgbClr val="7F7F7F"/>
                </a:solidFill>
                <a:latin typeface="SegoeUILightWeb" charset="0"/>
              </a:rPr>
              <a:t>Proceedings of IDC 2016 </a:t>
            </a:r>
            <a:r>
              <a:rPr lang="en-US" sz="1400" i="1" dirty="0">
                <a:solidFill>
                  <a:srgbClr val="7F7F7F"/>
                </a:solidFill>
                <a:latin typeface="SegoeUILightWeb" charset="0"/>
              </a:rPr>
              <a:t>To Appear</a:t>
            </a:r>
            <a:br>
              <a:rPr lang="en-US" sz="1400" dirty="0"/>
            </a:br>
            <a:r>
              <a:rPr lang="en-US" sz="1400" dirty="0">
                <a:solidFill>
                  <a:srgbClr val="7F7F7F"/>
                </a:solidFill>
                <a:latin typeface="SegoeUILightWeb" charset="0"/>
              </a:rPr>
              <a:t>keywords: </a:t>
            </a:r>
            <a:r>
              <a:rPr lang="en-US" sz="1400" dirty="0" err="1">
                <a:solidFill>
                  <a:srgbClr val="7F7F7F"/>
                </a:solidFill>
                <a:latin typeface="SegoeUILightWeb" charset="0"/>
              </a:rPr>
              <a:t>sharedphys</a:t>
            </a:r>
            <a:r>
              <a:rPr lang="en-US" sz="1400" dirty="0">
                <a:solidFill>
                  <a:srgbClr val="7F7F7F"/>
                </a:solidFill>
                <a:latin typeface="SegoeUILightWeb" charset="0"/>
              </a:rPr>
              <a:t>, </a:t>
            </a:r>
            <a:r>
              <a:rPr lang="en-US" sz="1400" dirty="0" err="1">
                <a:solidFill>
                  <a:srgbClr val="7F7F7F"/>
                </a:solidFill>
                <a:latin typeface="SegoeUILightWeb" charset="0"/>
              </a:rPr>
              <a:t>bodyvis</a:t>
            </a:r>
            <a:r>
              <a:rPr lang="en-US" sz="1400" dirty="0">
                <a:solidFill>
                  <a:srgbClr val="7F7F7F"/>
                </a:solidFill>
                <a:latin typeface="SegoeUILightWeb" charset="0"/>
              </a:rPr>
              <a:t>, physiological sensing, large-screen displays, mixed-reality, scientific inquiry, collaborative learning, stem, wearables</a:t>
            </a:r>
            <a:endParaRPr lang="en-US" sz="1400" dirty="0"/>
          </a:p>
        </p:txBody>
      </p:sp>
      <p:pic>
        <p:nvPicPr>
          <p:cNvPr id="37" name="Picture 36"/>
          <p:cNvPicPr>
            <a:picLocks noChangeAspect="1"/>
          </p:cNvPicPr>
          <p:nvPr/>
        </p:nvPicPr>
        <p:blipFill>
          <a:blip r:embed="rId23"/>
          <a:stretch>
            <a:fillRect/>
          </a:stretch>
        </p:blipFill>
        <p:spPr>
          <a:xfrm>
            <a:off x="148326" y="11216205"/>
            <a:ext cx="1216152" cy="1508028"/>
          </a:xfrm>
          <a:prstGeom prst="rect">
            <a:avLst/>
          </a:prstGeom>
          <a:ln w="6350">
            <a:solidFill>
              <a:schemeClr val="bg1">
                <a:lumMod val="50000"/>
              </a:schemeClr>
            </a:solidFill>
          </a:ln>
        </p:spPr>
      </p:pic>
      <p:sp>
        <p:nvSpPr>
          <p:cNvPr id="38" name="Rectangle 37"/>
          <p:cNvSpPr/>
          <p:nvPr/>
        </p:nvSpPr>
        <p:spPr>
          <a:xfrm>
            <a:off x="1483877" y="11142904"/>
            <a:ext cx="7206990" cy="1200329"/>
          </a:xfrm>
          <a:prstGeom prst="rect">
            <a:avLst/>
          </a:prstGeom>
        </p:spPr>
        <p:txBody>
          <a:bodyPr wrap="square" lIns="0">
            <a:spAutoFit/>
          </a:bodyPr>
          <a:lstStyle/>
          <a:p>
            <a:r>
              <a:rPr lang="en-US" sz="1600" dirty="0">
                <a:latin typeface="Adelle" charset="0"/>
                <a:ea typeface="Adelle" charset="0"/>
                <a:cs typeface="Adelle" charset="0"/>
              </a:rPr>
              <a:t>BodyVis: A New Approach to Body Learning Through Wearable Sensing and Visualization</a:t>
            </a:r>
            <a:br>
              <a:rPr lang="en-US" sz="2000" dirty="0"/>
            </a:br>
            <a:r>
              <a:rPr lang="en-US" sz="1600" dirty="0">
                <a:solidFill>
                  <a:srgbClr val="000000"/>
                </a:solidFill>
                <a:latin typeface="SegoeUILightWeb" charset="0"/>
              </a:rPr>
              <a:t>Leyla Norooz, Matthew Mauriello, Anita Jorgensen, Brenna McNally, </a:t>
            </a:r>
            <a:r>
              <a:rPr lang="en-US" sz="1600" dirty="0">
                <a:solidFill>
                  <a:srgbClr val="000000"/>
                </a:solidFill>
                <a:latin typeface="SegoeUISemiboldWeb" charset="0"/>
              </a:rPr>
              <a:t>Jon E. Froehlich</a:t>
            </a:r>
            <a:br>
              <a:rPr lang="en-US" sz="1600" dirty="0"/>
            </a:br>
            <a:r>
              <a:rPr lang="en-US" sz="1200" dirty="0">
                <a:solidFill>
                  <a:srgbClr val="7F7F7F"/>
                </a:solidFill>
                <a:latin typeface="SegoeUILightWeb" charset="0"/>
              </a:rPr>
              <a:t>Proceedings of CHI 2015 | </a:t>
            </a:r>
            <a:r>
              <a:rPr lang="en-US" sz="1200" dirty="0">
                <a:solidFill>
                  <a:srgbClr val="C25059"/>
                </a:solidFill>
                <a:latin typeface="SegoeUILightWeb" charset="0"/>
              </a:rPr>
              <a:t>Best Paper Honorable Mention</a:t>
            </a:r>
            <a:r>
              <a:rPr lang="en-US" sz="1200" dirty="0">
                <a:solidFill>
                  <a:srgbClr val="7F7F7F"/>
                </a:solidFill>
                <a:latin typeface="SegoeUILightWeb" charset="0"/>
              </a:rPr>
              <a:t> | Acceptance Rate: 23% (495/2150)</a:t>
            </a:r>
            <a:br>
              <a:rPr lang="en-US" sz="1200" dirty="0"/>
            </a:br>
            <a:r>
              <a:rPr lang="en-US" sz="1200" dirty="0">
                <a:solidFill>
                  <a:srgbClr val="7F7F7F"/>
                </a:solidFill>
                <a:latin typeface="SegoeUILightWeb" charset="0"/>
              </a:rPr>
              <a:t>keywords: wearables, interactive body learning, physiological sensing, tangible interactive computing</a:t>
            </a:r>
            <a:endParaRPr lang="en-US" sz="1200" dirty="0"/>
          </a:p>
        </p:txBody>
      </p:sp>
      <p:sp>
        <p:nvSpPr>
          <p:cNvPr id="40" name="Rectangle 39"/>
          <p:cNvSpPr/>
          <p:nvPr/>
        </p:nvSpPr>
        <p:spPr>
          <a:xfrm>
            <a:off x="398770" y="4144476"/>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Some statement about </a:t>
            </a:r>
            <a:r>
              <a:rPr lang="en-US" dirty="0">
                <a:solidFill>
                  <a:srgbClr val="0070C0"/>
                </a:solidFill>
                <a:latin typeface="Adelle Rg" panose="02000503060000020004" pitchFamily="2" charset="0"/>
              </a:rPr>
              <a:t>BodyVis </a:t>
            </a:r>
            <a:r>
              <a:rPr lang="en-US" dirty="0">
                <a:solidFill>
                  <a:prstClr val="black"/>
                </a:solidFill>
                <a:latin typeface="Adelle Rg" panose="02000503060000020004" pitchFamily="2" charset="0"/>
              </a:rPr>
              <a:t>that is awesome and fun to read and makes me excited! Yah! This is fun!</a:t>
            </a:r>
          </a:p>
        </p:txBody>
      </p:sp>
    </p:spTree>
    <p:extLst>
      <p:ext uri="{BB962C8B-B14F-4D97-AF65-F5344CB8AC3E}">
        <p14:creationId xmlns:p14="http://schemas.microsoft.com/office/powerpoint/2010/main" val="4664404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716000"/>
            <a:ext cx="9144000" cy="6934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116288"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2862724"/>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691201"/>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3212006"/>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3212006"/>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3212006"/>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5235478"/>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7249585"/>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5235478"/>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17277415"/>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17277415"/>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5243930"/>
            <a:ext cx="2878956" cy="1920240"/>
          </a:xfrm>
          <a:prstGeom prst="rect">
            <a:avLst/>
          </a:prstGeom>
        </p:spPr>
      </p:pic>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sp>
        <p:nvSpPr>
          <p:cNvPr id="36" name="Rectangle 35"/>
          <p:cNvSpPr/>
          <p:nvPr/>
        </p:nvSpPr>
        <p:spPr>
          <a:xfrm>
            <a:off x="1295400" y="7267162"/>
            <a:ext cx="7445809"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48326" y="7384951"/>
            <a:ext cx="1063215" cy="2825849"/>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295400" y="8844350"/>
            <a:ext cx="7206990" cy="1031051"/>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pic>
        <p:nvPicPr>
          <p:cNvPr id="39" name="Picture 38"/>
          <p:cNvPicPr>
            <a:picLocks noChangeAspect="1"/>
          </p:cNvPicPr>
          <p:nvPr/>
        </p:nvPicPr>
        <p:blipFill>
          <a:blip r:embed="rId24"/>
          <a:stretch>
            <a:fillRect/>
          </a:stretch>
        </p:blipFill>
        <p:spPr>
          <a:xfrm>
            <a:off x="4708849" y="10678527"/>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03632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06457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06631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06891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21842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21842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21768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21905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Tree>
    <p:extLst>
      <p:ext uri="{BB962C8B-B14F-4D97-AF65-F5344CB8AC3E}">
        <p14:creationId xmlns:p14="http://schemas.microsoft.com/office/powerpoint/2010/main" val="350531810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451307"/>
            <a:ext cx="9144000" cy="11770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Featured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5682124"/>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031406"/>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031406"/>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031406"/>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054878"/>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068985"/>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054878"/>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096815"/>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096815"/>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063330"/>
            <a:ext cx="2878956" cy="1920240"/>
          </a:xfrm>
          <a:prstGeom prst="rect">
            <a:avLst/>
          </a:prstGeom>
        </p:spPr>
      </p:pic>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pic>
        <p:nvPicPr>
          <p:cNvPr id="39" name="Picture 38"/>
          <p:cNvPicPr>
            <a:picLocks noChangeAspect="1"/>
          </p:cNvPicPr>
          <p:nvPr/>
        </p:nvPicPr>
        <p:blipFill>
          <a:blip r:embed="rId24"/>
          <a:stretch>
            <a:fillRect/>
          </a:stretch>
        </p:blipFill>
        <p:spPr>
          <a:xfrm>
            <a:off x="4708849" y="13497927"/>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1826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34651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34825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35085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0036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0036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49962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0099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643359" y="22463748"/>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2463748"/>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2460164"/>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2467661"/>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2463748"/>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2460164"/>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2138752"/>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9849498"/>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2617863"/>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5"/>
          <a:stretch>
            <a:fillRect/>
          </a:stretch>
        </p:blipFill>
        <p:spPr>
          <a:xfrm>
            <a:off x="4684924" y="10224556"/>
            <a:ext cx="4237471" cy="2366637"/>
          </a:xfrm>
          <a:prstGeom prst="rect">
            <a:avLst/>
          </a:prstGeom>
        </p:spPr>
      </p:pic>
      <p:sp>
        <p:nvSpPr>
          <p:cNvPr id="77" name="Rectangle 76"/>
          <p:cNvSpPr/>
          <p:nvPr/>
        </p:nvSpPr>
        <p:spPr>
          <a:xfrm>
            <a:off x="4684924" y="12617863"/>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78" name="Picture 77"/>
          <p:cNvPicPr>
            <a:picLocks noChangeAspect="1"/>
          </p:cNvPicPr>
          <p:nvPr/>
        </p:nvPicPr>
        <p:blipFill>
          <a:blip r:embed="rId3"/>
          <a:stretch>
            <a:fillRect/>
          </a:stretch>
        </p:blipFill>
        <p:spPr>
          <a:xfrm>
            <a:off x="9756827" y="11588820"/>
            <a:ext cx="4281487" cy="2376084"/>
          </a:xfrm>
          <a:prstGeom prst="rect">
            <a:avLst/>
          </a:prstGeom>
        </p:spPr>
      </p:pic>
      <p:sp>
        <p:nvSpPr>
          <p:cNvPr id="79" name="TextBox 78"/>
          <p:cNvSpPr txBox="1"/>
          <p:nvPr/>
        </p:nvSpPr>
        <p:spPr>
          <a:xfrm>
            <a:off x="109542" y="24088175"/>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pic>
        <p:nvPicPr>
          <p:cNvPr id="81" name="Picture 80"/>
          <p:cNvPicPr>
            <a:picLocks noChangeAspect="1"/>
          </p:cNvPicPr>
          <p:nvPr/>
        </p:nvPicPr>
        <p:blipFill>
          <a:blip r:embed="rId3"/>
          <a:stretch>
            <a:fillRect/>
          </a:stretch>
        </p:blipFill>
        <p:spPr>
          <a:xfrm>
            <a:off x="83053" y="10220992"/>
            <a:ext cx="4267454" cy="2368296"/>
          </a:xfrm>
          <a:prstGeom prst="rect">
            <a:avLst/>
          </a:prstGeom>
        </p:spPr>
      </p:pic>
      <p:sp>
        <p:nvSpPr>
          <p:cNvPr id="82" name="TextBox 81"/>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83" name="TextBox 82"/>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84" name="TextBox 83"/>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spTree>
    <p:extLst>
      <p:ext uri="{BB962C8B-B14F-4D97-AF65-F5344CB8AC3E}">
        <p14:creationId xmlns:p14="http://schemas.microsoft.com/office/powerpoint/2010/main" val="10546846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660772"/>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7010054"/>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7010054"/>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7010054"/>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9033526"/>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1047633"/>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19033526"/>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1075463"/>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1075463"/>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19041978"/>
            <a:ext cx="2878956" cy="1920240"/>
          </a:xfrm>
          <a:prstGeom prst="rect">
            <a:avLst/>
          </a:prstGeom>
        </p:spPr>
      </p:pic>
      <p:sp>
        <p:nvSpPr>
          <p:cNvPr id="35" name="TextBox 34"/>
          <p:cNvSpPr txBox="1"/>
          <p:nvPr/>
        </p:nvSpPr>
        <p:spPr>
          <a:xfrm>
            <a:off x="76200" y="79956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24153" y="8270681"/>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0201" y="8363600"/>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9533967"/>
            <a:ext cx="5831546" cy="1200329"/>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39" name="Picture 38"/>
          <p:cNvPicPr>
            <a:picLocks noChangeAspect="1"/>
          </p:cNvPicPr>
          <p:nvPr/>
        </p:nvPicPr>
        <p:blipFill>
          <a:blip r:embed="rId25"/>
          <a:stretch>
            <a:fillRect/>
          </a:stretch>
        </p:blipFill>
        <p:spPr>
          <a:xfrm>
            <a:off x="4708849" y="14476575"/>
            <a:ext cx="1948765" cy="1463040"/>
          </a:xfrm>
          <a:prstGeom prst="rect">
            <a:avLst/>
          </a:prstGeom>
        </p:spPr>
      </p:pic>
      <p:pic>
        <p:nvPicPr>
          <p:cNvPr id="42" name="Picture 41"/>
          <p:cNvPicPr>
            <a:picLocks noChangeAspect="1"/>
          </p:cNvPicPr>
          <p:nvPr/>
        </p:nvPicPr>
        <p:blipFill rotWithShape="1">
          <a:blip r:embed="rId26"/>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4161248"/>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7"/>
          <a:stretch>
            <a:fillRect/>
          </a:stretch>
        </p:blipFill>
        <p:spPr>
          <a:xfrm>
            <a:off x="2424763" y="14443820"/>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7477" y="14461198"/>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78967" y="14487194"/>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98227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982271"/>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97491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988562"/>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643359" y="2344239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344239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343881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344630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344239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3438812"/>
            <a:ext cx="1362720" cy="1398267"/>
            <a:chOff x="7096912" y="10670657"/>
            <a:chExt cx="1362720" cy="1398267"/>
          </a:xfrm>
        </p:grpSpPr>
        <p:pic>
          <p:nvPicPr>
            <p:cNvPr id="64" name="Picture 3"/>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31174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10828146"/>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3596511"/>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1203204"/>
            <a:ext cx="4237471" cy="2366637"/>
          </a:xfrm>
          <a:prstGeom prst="rect">
            <a:avLst/>
          </a:prstGeom>
        </p:spPr>
      </p:pic>
      <p:sp>
        <p:nvSpPr>
          <p:cNvPr id="77" name="Rectangle 76"/>
          <p:cNvSpPr/>
          <p:nvPr/>
        </p:nvSpPr>
        <p:spPr>
          <a:xfrm>
            <a:off x="4684924" y="13596511"/>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79" name="TextBox 78"/>
          <p:cNvSpPr txBox="1"/>
          <p:nvPr/>
        </p:nvSpPr>
        <p:spPr>
          <a:xfrm>
            <a:off x="109542" y="250668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pic>
        <p:nvPicPr>
          <p:cNvPr id="83"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b="57964"/>
          <a:stretch/>
        </p:blipFill>
        <p:spPr bwMode="auto">
          <a:xfrm>
            <a:off x="7304691" y="9412945"/>
            <a:ext cx="1804757" cy="1395392"/>
          </a:xfrm>
          <a:prstGeom prst="rect">
            <a:avLst/>
          </a:prstGeom>
          <a:noFill/>
          <a:extLst>
            <a:ext uri="{909E8E84-426E-40DD-AFC4-6F175D3DCCD1}">
              <a14:hiddenFill xmlns:a14="http://schemas.microsoft.com/office/drawing/2010/main">
                <a:solidFill>
                  <a:srgbClr val="FFFFFF"/>
                </a:solidFill>
              </a14:hiddenFill>
            </a:ext>
          </a:extLst>
        </p:spPr>
      </p:pic>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pic>
        <p:nvPicPr>
          <p:cNvPr id="87" name="Picture 86"/>
          <p:cNvPicPr>
            <a:picLocks noChangeAspect="1"/>
          </p:cNvPicPr>
          <p:nvPr/>
        </p:nvPicPr>
        <p:blipFill>
          <a:blip r:embed="rId4"/>
          <a:stretch>
            <a:fillRect/>
          </a:stretch>
        </p:blipFill>
        <p:spPr>
          <a:xfrm>
            <a:off x="120043" y="11203204"/>
            <a:ext cx="4267454" cy="2368296"/>
          </a:xfrm>
          <a:prstGeom prst="rect">
            <a:avLst/>
          </a:prstGeom>
        </p:spPr>
      </p:pic>
    </p:spTree>
    <p:extLst>
      <p:ext uri="{BB962C8B-B14F-4D97-AF65-F5344CB8AC3E}">
        <p14:creationId xmlns:p14="http://schemas.microsoft.com/office/powerpoint/2010/main" val="128982211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535400"/>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6884682"/>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6884682"/>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6884682"/>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8908154"/>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0922261"/>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18908154"/>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0950091"/>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0950091"/>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18916606"/>
            <a:ext cx="2878956" cy="1920240"/>
          </a:xfrm>
          <a:prstGeom prst="rect">
            <a:avLst/>
          </a:prstGeom>
        </p:spPr>
      </p:pic>
      <p:sp>
        <p:nvSpPr>
          <p:cNvPr id="35" name="TextBox 34"/>
          <p:cNvSpPr txBox="1"/>
          <p:nvPr/>
        </p:nvSpPr>
        <p:spPr>
          <a:xfrm>
            <a:off x="76200" y="79956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24153" y="8270681"/>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0201" y="8363600"/>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9533967"/>
            <a:ext cx="5831546" cy="1200329"/>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grpSp>
        <p:nvGrpSpPr>
          <p:cNvPr id="67" name="Group 66"/>
          <p:cNvGrpSpPr/>
          <p:nvPr/>
        </p:nvGrpSpPr>
        <p:grpSpPr>
          <a:xfrm>
            <a:off x="1643359" y="2344239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344239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27">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343881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28">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344630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29">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344239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3438812"/>
            <a:ext cx="1362720" cy="1398267"/>
            <a:chOff x="7096912" y="10670657"/>
            <a:chExt cx="1362720" cy="1398267"/>
          </a:xfrm>
        </p:grpSpPr>
        <p:pic>
          <p:nvPicPr>
            <p:cNvPr id="64"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31174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79" name="TextBox 78"/>
          <p:cNvSpPr txBox="1"/>
          <p:nvPr/>
        </p:nvSpPr>
        <p:spPr>
          <a:xfrm>
            <a:off x="109542" y="250668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72" name="TextBox 71"/>
          <p:cNvSpPr txBox="1"/>
          <p:nvPr/>
        </p:nvSpPr>
        <p:spPr>
          <a:xfrm>
            <a:off x="1433" y="10828146"/>
            <a:ext cx="2242892" cy="248119"/>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84754" y="13059902"/>
            <a:ext cx="3416098" cy="396990"/>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2"/>
          <a:stretch>
            <a:fillRect/>
          </a:stretch>
        </p:blipFill>
        <p:spPr>
          <a:xfrm>
            <a:off x="3777095" y="11130504"/>
            <a:ext cx="3416097" cy="1907898"/>
          </a:xfrm>
          <a:prstGeom prst="rect">
            <a:avLst/>
          </a:prstGeom>
        </p:spPr>
      </p:pic>
      <p:sp>
        <p:nvSpPr>
          <p:cNvPr id="77" name="Rectangle 76"/>
          <p:cNvSpPr/>
          <p:nvPr/>
        </p:nvSpPr>
        <p:spPr>
          <a:xfrm>
            <a:off x="3777095" y="13059902"/>
            <a:ext cx="3416098" cy="521049"/>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87" name="Picture 86"/>
          <p:cNvPicPr>
            <a:picLocks noChangeAspect="1"/>
          </p:cNvPicPr>
          <p:nvPr/>
        </p:nvPicPr>
        <p:blipFill>
          <a:blip r:embed="rId4"/>
          <a:stretch>
            <a:fillRect/>
          </a:stretch>
        </p:blipFill>
        <p:spPr>
          <a:xfrm>
            <a:off x="97052" y="11130504"/>
            <a:ext cx="3440268" cy="1909235"/>
          </a:xfrm>
          <a:prstGeom prst="rect">
            <a:avLst/>
          </a:prstGeom>
        </p:spPr>
      </p:pic>
      <p:sp>
        <p:nvSpPr>
          <p:cNvPr id="95" name="TextBox 94"/>
          <p:cNvSpPr txBox="1"/>
          <p:nvPr/>
        </p:nvSpPr>
        <p:spPr>
          <a:xfrm>
            <a:off x="7432967" y="9585836"/>
            <a:ext cx="1453534" cy="307777"/>
          </a:xfrm>
          <a:prstGeom prst="rect">
            <a:avLst/>
          </a:prstGeom>
          <a:noFill/>
        </p:spPr>
        <p:txBody>
          <a:bodyPr wrap="square" rtlCol="0">
            <a:spAutoFit/>
          </a:bodyPr>
          <a:lstStyle/>
          <a:p>
            <a:r>
              <a:rPr lang="en-US" sz="1400" b="1" dirty="0">
                <a:latin typeface="Segoe Condensed" panose="020B0606040200020203" pitchFamily="34" charset="0"/>
              </a:rPr>
              <a:t>Recent Projects</a:t>
            </a:r>
          </a:p>
        </p:txBody>
      </p:sp>
      <p:pic>
        <p:nvPicPr>
          <p:cNvPr id="96" name="Picture 95"/>
          <p:cNvPicPr>
            <a:picLocks noChangeAspect="1"/>
          </p:cNvPicPr>
          <p:nvPr/>
        </p:nvPicPr>
        <p:blipFill>
          <a:blip r:embed="rId33"/>
          <a:stretch>
            <a:fillRect/>
          </a:stretch>
        </p:blipFill>
        <p:spPr>
          <a:xfrm>
            <a:off x="7525096" y="9933306"/>
            <a:ext cx="565949" cy="466526"/>
          </a:xfrm>
          <a:prstGeom prst="rect">
            <a:avLst/>
          </a:prstGeom>
        </p:spPr>
      </p:pic>
      <p:sp>
        <p:nvSpPr>
          <p:cNvPr id="97" name="TextBox 96"/>
          <p:cNvSpPr txBox="1"/>
          <p:nvPr/>
        </p:nvSpPr>
        <p:spPr>
          <a:xfrm>
            <a:off x="8039372" y="9869713"/>
            <a:ext cx="1453534" cy="361637"/>
          </a:xfrm>
          <a:prstGeom prst="rect">
            <a:avLst/>
          </a:prstGeom>
          <a:noFill/>
        </p:spPr>
        <p:txBody>
          <a:bodyPr wrap="square" rtlCol="0">
            <a:spAutoFit/>
          </a:bodyPr>
          <a:lstStyle/>
          <a:p>
            <a:r>
              <a:rPr lang="en-US" sz="1050" b="1" dirty="0" err="1">
                <a:solidFill>
                  <a:schemeClr val="tx1">
                    <a:lumMod val="75000"/>
                    <a:lumOff val="25000"/>
                  </a:schemeClr>
                </a:solidFill>
                <a:latin typeface="Segoe Condensed" panose="020B0606040200020203" pitchFamily="34" charset="0"/>
              </a:rPr>
              <a:t>GlassEar</a:t>
            </a:r>
            <a:endParaRPr lang="en-US" sz="1050" b="1" dirty="0">
              <a:solidFill>
                <a:schemeClr val="tx1">
                  <a:lumMod val="75000"/>
                  <a:lumOff val="25000"/>
                </a:schemeClr>
              </a:solidFill>
              <a:latin typeface="Segoe Condensed" panose="020B0606040200020203" pitchFamily="34" charset="0"/>
            </a:endParaRPr>
          </a:p>
          <a:p>
            <a:r>
              <a:rPr lang="en-US" sz="700" dirty="0">
                <a:solidFill>
                  <a:schemeClr val="tx1">
                    <a:lumMod val="75000"/>
                    <a:lumOff val="25000"/>
                  </a:schemeClr>
                </a:solidFill>
                <a:latin typeface="Segoe Condensed" panose="020B0606040200020203" pitchFamily="34" charset="0"/>
              </a:rPr>
              <a:t>Updated 3 days ago</a:t>
            </a:r>
          </a:p>
        </p:txBody>
      </p:sp>
      <p:sp>
        <p:nvSpPr>
          <p:cNvPr id="98" name="TextBox 97"/>
          <p:cNvSpPr txBox="1"/>
          <p:nvPr/>
        </p:nvSpPr>
        <p:spPr>
          <a:xfrm>
            <a:off x="8027301" y="10439525"/>
            <a:ext cx="1453534" cy="361637"/>
          </a:xfrm>
          <a:prstGeom prst="rect">
            <a:avLst/>
          </a:prstGeom>
          <a:noFill/>
        </p:spPr>
        <p:txBody>
          <a:bodyPr wrap="square" rtlCol="0">
            <a:spAutoFit/>
          </a:bodyPr>
          <a:lstStyle/>
          <a:p>
            <a:r>
              <a:rPr lang="en-US" sz="1050" b="1" dirty="0">
                <a:solidFill>
                  <a:schemeClr val="tx1">
                    <a:lumMod val="75000"/>
                    <a:lumOff val="25000"/>
                  </a:schemeClr>
                </a:solidFill>
                <a:latin typeface="Segoe Condensed" panose="020B0606040200020203" pitchFamily="34" charset="0"/>
              </a:rPr>
              <a:t>Project Sidewalk</a:t>
            </a:r>
          </a:p>
          <a:p>
            <a:r>
              <a:rPr lang="en-US" sz="700" dirty="0">
                <a:solidFill>
                  <a:schemeClr val="tx1">
                    <a:lumMod val="75000"/>
                    <a:lumOff val="25000"/>
                  </a:schemeClr>
                </a:solidFill>
                <a:latin typeface="Segoe Condensed" panose="020B0606040200020203" pitchFamily="34" charset="0"/>
              </a:rPr>
              <a:t>Updated 6 days ago</a:t>
            </a:r>
          </a:p>
        </p:txBody>
      </p:sp>
      <p:pic>
        <p:nvPicPr>
          <p:cNvPr id="99" name="Picture 98"/>
          <p:cNvPicPr>
            <a:picLocks noChangeAspect="1"/>
          </p:cNvPicPr>
          <p:nvPr/>
        </p:nvPicPr>
        <p:blipFill>
          <a:blip r:embed="rId34"/>
          <a:stretch>
            <a:fillRect/>
          </a:stretch>
        </p:blipFill>
        <p:spPr>
          <a:xfrm>
            <a:off x="7524117" y="10515456"/>
            <a:ext cx="566928" cy="447685"/>
          </a:xfrm>
          <a:prstGeom prst="rect">
            <a:avLst/>
          </a:prstGeom>
        </p:spPr>
      </p:pic>
      <p:sp>
        <p:nvSpPr>
          <p:cNvPr id="100" name="TextBox 99"/>
          <p:cNvSpPr txBox="1"/>
          <p:nvPr/>
        </p:nvSpPr>
        <p:spPr>
          <a:xfrm>
            <a:off x="7412783" y="11078765"/>
            <a:ext cx="1453534" cy="307777"/>
          </a:xfrm>
          <a:prstGeom prst="rect">
            <a:avLst/>
          </a:prstGeom>
          <a:noFill/>
        </p:spPr>
        <p:txBody>
          <a:bodyPr wrap="square" rtlCol="0">
            <a:spAutoFit/>
          </a:bodyPr>
          <a:lstStyle/>
          <a:p>
            <a:r>
              <a:rPr lang="en-US" sz="1400" b="1" dirty="0">
                <a:latin typeface="Segoe Condensed" panose="020B0606040200020203" pitchFamily="34" charset="0"/>
              </a:rPr>
              <a:t>Popular Projects</a:t>
            </a:r>
          </a:p>
        </p:txBody>
      </p:sp>
      <p:pic>
        <p:nvPicPr>
          <p:cNvPr id="101" name="Picture 100"/>
          <p:cNvPicPr>
            <a:picLocks noChangeAspect="1"/>
          </p:cNvPicPr>
          <p:nvPr/>
        </p:nvPicPr>
        <p:blipFill rotWithShape="1">
          <a:blip r:embed="rId35"/>
          <a:srcRect l="10406" t="6803" r="3116" b="11564"/>
          <a:stretch/>
        </p:blipFill>
        <p:spPr>
          <a:xfrm>
            <a:off x="7514111" y="11400003"/>
            <a:ext cx="559432" cy="456679"/>
          </a:xfrm>
          <a:prstGeom prst="rect">
            <a:avLst/>
          </a:prstGeom>
        </p:spPr>
      </p:pic>
      <p:pic>
        <p:nvPicPr>
          <p:cNvPr id="102" name="Picture 101"/>
          <p:cNvPicPr>
            <a:picLocks noChangeAspect="1"/>
          </p:cNvPicPr>
          <p:nvPr/>
        </p:nvPicPr>
        <p:blipFill rotWithShape="1">
          <a:blip r:embed="rId36"/>
          <a:srcRect l="719" t="9680" r="1867" b="8686"/>
          <a:stretch/>
        </p:blipFill>
        <p:spPr>
          <a:xfrm>
            <a:off x="8194610" y="11404991"/>
            <a:ext cx="553320" cy="451691"/>
          </a:xfrm>
          <a:prstGeom prst="rect">
            <a:avLst/>
          </a:prstGeom>
        </p:spPr>
      </p:pic>
      <p:pic>
        <p:nvPicPr>
          <p:cNvPr id="103" name="Picture 102"/>
          <p:cNvPicPr>
            <a:picLocks noChangeAspect="1"/>
          </p:cNvPicPr>
          <p:nvPr/>
        </p:nvPicPr>
        <p:blipFill rotWithShape="1">
          <a:blip r:embed="rId37"/>
          <a:srcRect t="10204" r="998" b="8163"/>
          <a:stretch/>
        </p:blipFill>
        <p:spPr>
          <a:xfrm>
            <a:off x="7512669" y="11977261"/>
            <a:ext cx="560874" cy="457856"/>
          </a:xfrm>
          <a:prstGeom prst="rect">
            <a:avLst/>
          </a:prstGeom>
        </p:spPr>
      </p:pic>
      <p:pic>
        <p:nvPicPr>
          <p:cNvPr id="104" name="Picture 103"/>
          <p:cNvPicPr>
            <a:picLocks noChangeAspect="1"/>
          </p:cNvPicPr>
          <p:nvPr/>
        </p:nvPicPr>
        <p:blipFill rotWithShape="1">
          <a:blip r:embed="rId38"/>
          <a:srcRect l="389" t="9775" r="-389" b="12024"/>
          <a:stretch/>
        </p:blipFill>
        <p:spPr>
          <a:xfrm>
            <a:off x="8187298" y="11977261"/>
            <a:ext cx="560873" cy="457856"/>
          </a:xfrm>
          <a:prstGeom prst="rect">
            <a:avLst/>
          </a:prstGeom>
        </p:spPr>
      </p:pic>
      <p:pic>
        <p:nvPicPr>
          <p:cNvPr id="105" name="Picture 104"/>
          <p:cNvPicPr>
            <a:picLocks noChangeAspect="1"/>
          </p:cNvPicPr>
          <p:nvPr/>
        </p:nvPicPr>
        <p:blipFill>
          <a:blip r:embed="rId39"/>
          <a:stretch>
            <a:fillRect/>
          </a:stretch>
        </p:blipFill>
        <p:spPr>
          <a:xfrm>
            <a:off x="4708849" y="14263239"/>
            <a:ext cx="1948765" cy="1463040"/>
          </a:xfrm>
          <a:prstGeom prst="rect">
            <a:avLst/>
          </a:prstGeom>
        </p:spPr>
      </p:pic>
      <p:sp>
        <p:nvSpPr>
          <p:cNvPr id="106" name="TextBox 105"/>
          <p:cNvSpPr txBox="1"/>
          <p:nvPr/>
        </p:nvSpPr>
        <p:spPr>
          <a:xfrm>
            <a:off x="76200" y="13947912"/>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107" name="Picture 106"/>
          <p:cNvPicPr>
            <a:picLocks noChangeAspect="1"/>
          </p:cNvPicPr>
          <p:nvPr/>
        </p:nvPicPr>
        <p:blipFill>
          <a:blip r:embed="rId40"/>
          <a:stretch>
            <a:fillRect/>
          </a:stretch>
        </p:blipFill>
        <p:spPr>
          <a:xfrm>
            <a:off x="2424763" y="14230484"/>
            <a:ext cx="1962734" cy="1463040"/>
          </a:xfrm>
          <a:prstGeom prst="rect">
            <a:avLst/>
          </a:prstGeom>
        </p:spPr>
      </p:pic>
      <p:pic>
        <p:nvPicPr>
          <p:cNvPr id="108" name="Picture 2" descr="http://www.cs.umd.edu/~jonf/talks/icons/Froehlich_SocialFabrics_CorporateAffiliatesTalk2016_pptx_icon.png"/>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147477" y="14247862"/>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4" descr="https://makeabilitylab.umiacs.umd.edu/media/talks/images/Making_with_a_Social_Purpose_BszI4J2.jpg.200x0_q85_detail.jpg"/>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6978967" y="14273858"/>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p:cNvSpPr txBox="1"/>
          <p:nvPr/>
        </p:nvSpPr>
        <p:spPr>
          <a:xfrm>
            <a:off x="147477" y="15768935"/>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111" name="TextBox 110"/>
          <p:cNvSpPr txBox="1"/>
          <p:nvPr/>
        </p:nvSpPr>
        <p:spPr>
          <a:xfrm>
            <a:off x="2431563" y="15768935"/>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112" name="TextBox 111"/>
          <p:cNvSpPr txBox="1"/>
          <p:nvPr/>
        </p:nvSpPr>
        <p:spPr>
          <a:xfrm>
            <a:off x="4701680" y="15761578"/>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113" name="TextBox 112"/>
          <p:cNvSpPr txBox="1"/>
          <p:nvPr/>
        </p:nvSpPr>
        <p:spPr>
          <a:xfrm>
            <a:off x="6976360" y="15775226"/>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Tree>
    <p:extLst>
      <p:ext uri="{BB962C8B-B14F-4D97-AF65-F5344CB8AC3E}">
        <p14:creationId xmlns:p14="http://schemas.microsoft.com/office/powerpoint/2010/main" val="152668463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660772"/>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7010054"/>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7010054"/>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7010054"/>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9033526"/>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1047633"/>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19033526"/>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1075463"/>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1075463"/>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19041978"/>
            <a:ext cx="2878956" cy="1920240"/>
          </a:xfrm>
          <a:prstGeom prst="rect">
            <a:avLst/>
          </a:prstGeom>
        </p:spPr>
      </p:pic>
      <p:sp>
        <p:nvSpPr>
          <p:cNvPr id="35" name="TextBox 34"/>
          <p:cNvSpPr txBox="1"/>
          <p:nvPr/>
        </p:nvSpPr>
        <p:spPr>
          <a:xfrm>
            <a:off x="76200" y="79956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24153" y="8270681"/>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0201" y="8363600"/>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9533967"/>
            <a:ext cx="5831546" cy="1200329"/>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grpSp>
        <p:nvGrpSpPr>
          <p:cNvPr id="67" name="Group 66"/>
          <p:cNvGrpSpPr/>
          <p:nvPr/>
        </p:nvGrpSpPr>
        <p:grpSpPr>
          <a:xfrm>
            <a:off x="1643359" y="2344239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8740" y="2344239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27">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9542" y="2343881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28">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42068" y="2344630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29">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37449" y="2344239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2828" y="23438812"/>
            <a:ext cx="1362720" cy="1398267"/>
            <a:chOff x="7096912" y="10670657"/>
            <a:chExt cx="1362720" cy="1398267"/>
          </a:xfrm>
        </p:grpSpPr>
        <p:pic>
          <p:nvPicPr>
            <p:cNvPr id="64" name="Picture 3"/>
            <p:cNvPicPr>
              <a:picLocks noChangeAspect="1" noChangeArrowheads="1"/>
            </p:cNvPicPr>
            <p:nvPr/>
          </p:nvPicPr>
          <p:blipFill rotWithShape="1">
            <a:blip r:embed="rId31"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4159" y="231174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79" name="TextBox 78"/>
          <p:cNvSpPr txBox="1"/>
          <p:nvPr/>
        </p:nvSpPr>
        <p:spPr>
          <a:xfrm>
            <a:off x="109542" y="250668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Sponsors</a:t>
            </a:r>
          </a:p>
        </p:txBody>
      </p:sp>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grpSp>
        <p:nvGrpSpPr>
          <p:cNvPr id="85" name="Group 84"/>
          <p:cNvGrpSpPr/>
          <p:nvPr/>
        </p:nvGrpSpPr>
        <p:grpSpPr>
          <a:xfrm>
            <a:off x="1433" y="10828146"/>
            <a:ext cx="8930861" cy="5615790"/>
            <a:chOff x="1433" y="10828146"/>
            <a:chExt cx="8930861" cy="5615790"/>
          </a:xfrm>
        </p:grpSpPr>
        <p:pic>
          <p:nvPicPr>
            <p:cNvPr id="39" name="Picture 38"/>
            <p:cNvPicPr>
              <a:picLocks noChangeAspect="1"/>
            </p:cNvPicPr>
            <p:nvPr/>
          </p:nvPicPr>
          <p:blipFill>
            <a:blip r:embed="rId32"/>
            <a:stretch>
              <a:fillRect/>
            </a:stretch>
          </p:blipFill>
          <p:spPr>
            <a:xfrm>
              <a:off x="4708849" y="14476575"/>
              <a:ext cx="1948765" cy="1463040"/>
            </a:xfrm>
            <a:prstGeom prst="rect">
              <a:avLst/>
            </a:prstGeom>
          </p:spPr>
        </p:pic>
        <p:sp>
          <p:nvSpPr>
            <p:cNvPr id="44" name="TextBox 43"/>
            <p:cNvSpPr txBox="1"/>
            <p:nvPr/>
          </p:nvSpPr>
          <p:spPr>
            <a:xfrm>
              <a:off x="76200" y="14161248"/>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33"/>
            <a:stretch>
              <a:fillRect/>
            </a:stretch>
          </p:blipFill>
          <p:spPr>
            <a:xfrm>
              <a:off x="2424763" y="14443820"/>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47477" y="14461198"/>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78967" y="14487194"/>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98227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982271"/>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97491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988562"/>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72" name="TextBox 71"/>
            <p:cNvSpPr txBox="1"/>
            <p:nvPr/>
          </p:nvSpPr>
          <p:spPr>
            <a:xfrm>
              <a:off x="1433" y="10828146"/>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3596511"/>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1203204"/>
              <a:ext cx="4237471" cy="2366637"/>
            </a:xfrm>
            <a:prstGeom prst="rect">
              <a:avLst/>
            </a:prstGeom>
          </p:spPr>
        </p:pic>
        <p:sp>
          <p:nvSpPr>
            <p:cNvPr id="77" name="Rectangle 76"/>
            <p:cNvSpPr/>
            <p:nvPr/>
          </p:nvSpPr>
          <p:spPr>
            <a:xfrm>
              <a:off x="4684924" y="13596511"/>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87" name="Picture 86"/>
            <p:cNvPicPr>
              <a:picLocks noChangeAspect="1"/>
            </p:cNvPicPr>
            <p:nvPr/>
          </p:nvPicPr>
          <p:blipFill>
            <a:blip r:embed="rId4"/>
            <a:stretch>
              <a:fillRect/>
            </a:stretch>
          </p:blipFill>
          <p:spPr>
            <a:xfrm>
              <a:off x="120043" y="11203204"/>
              <a:ext cx="4267454" cy="2368296"/>
            </a:xfrm>
            <a:prstGeom prst="rect">
              <a:avLst/>
            </a:prstGeom>
          </p:spPr>
        </p:pic>
      </p:grpSp>
      <p:pic>
        <p:nvPicPr>
          <p:cNvPr id="13" name="Picture 12"/>
          <p:cNvPicPr>
            <a:picLocks noChangeAspect="1"/>
          </p:cNvPicPr>
          <p:nvPr/>
        </p:nvPicPr>
        <p:blipFill>
          <a:blip r:embed="rId37"/>
          <a:stretch>
            <a:fillRect/>
          </a:stretch>
        </p:blipFill>
        <p:spPr>
          <a:xfrm>
            <a:off x="10841214" y="14905648"/>
            <a:ext cx="1362075" cy="3076575"/>
          </a:xfrm>
          <a:prstGeom prst="rect">
            <a:avLst/>
          </a:prstGeom>
        </p:spPr>
      </p:pic>
      <p:sp>
        <p:nvSpPr>
          <p:cNvPr id="71" name="Rectangle 70"/>
          <p:cNvSpPr/>
          <p:nvPr/>
        </p:nvSpPr>
        <p:spPr>
          <a:xfrm>
            <a:off x="7487146" y="9844981"/>
            <a:ext cx="1425842" cy="248722"/>
          </a:xfrm>
          <a:prstGeom prst="rec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7405943" y="9592385"/>
            <a:ext cx="1371600" cy="307777"/>
          </a:xfrm>
          <a:prstGeom prst="rect">
            <a:avLst/>
          </a:prstGeom>
          <a:noFill/>
        </p:spPr>
        <p:txBody>
          <a:bodyPr wrap="square" rtlCol="0">
            <a:spAutoFit/>
          </a:bodyPr>
          <a:lstStyle/>
          <a:p>
            <a:r>
              <a:rPr lang="en-US" sz="1400" dirty="0">
                <a:solidFill>
                  <a:schemeClr val="tx1">
                    <a:lumMod val="65000"/>
                    <a:lumOff val="35000"/>
                  </a:schemeClr>
                </a:solidFill>
                <a:latin typeface="Adelle Rg" panose="02000503060000020004" pitchFamily="2" charset="0"/>
              </a:rPr>
              <a:t>FILTER</a:t>
            </a:r>
          </a:p>
        </p:txBody>
      </p:sp>
    </p:spTree>
    <p:extLst>
      <p:ext uri="{BB962C8B-B14F-4D97-AF65-F5344CB8AC3E}">
        <p14:creationId xmlns:p14="http://schemas.microsoft.com/office/powerpoint/2010/main" val="224686048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b="43064"/>
          <a:stretch/>
        </p:blipFill>
        <p:spPr bwMode="auto">
          <a:xfrm>
            <a:off x="7316339" y="5846769"/>
            <a:ext cx="1804757" cy="20018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8592800"/>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8942082"/>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8942082"/>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942082"/>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965554"/>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2979661"/>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20965554"/>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3007491"/>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3007491"/>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20974006"/>
            <a:ext cx="2878956" cy="1920240"/>
          </a:xfrm>
          <a:prstGeom prst="rect">
            <a:avLst/>
          </a:prstGeom>
        </p:spPr>
      </p:pic>
      <p:sp>
        <p:nvSpPr>
          <p:cNvPr id="35" name="TextBox 34"/>
          <p:cNvSpPr txBox="1"/>
          <p:nvPr/>
        </p:nvSpPr>
        <p:spPr>
          <a:xfrm>
            <a:off x="-10250197" y="151638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9202244" y="15438785"/>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226196" y="15531704"/>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9189428" y="16702071"/>
            <a:ext cx="5831546" cy="1200329"/>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39" name="Picture 38"/>
          <p:cNvPicPr>
            <a:picLocks noChangeAspect="1"/>
          </p:cNvPicPr>
          <p:nvPr/>
        </p:nvPicPr>
        <p:blipFill>
          <a:blip r:embed="rId25"/>
          <a:stretch>
            <a:fillRect/>
          </a:stretch>
        </p:blipFill>
        <p:spPr>
          <a:xfrm>
            <a:off x="4708849" y="16393527"/>
            <a:ext cx="1948765" cy="1463040"/>
          </a:xfrm>
          <a:prstGeom prst="rect">
            <a:avLst/>
          </a:prstGeom>
        </p:spPr>
      </p:pic>
      <p:pic>
        <p:nvPicPr>
          <p:cNvPr id="42" name="Picture 41"/>
          <p:cNvPicPr>
            <a:picLocks noChangeAspect="1"/>
          </p:cNvPicPr>
          <p:nvPr/>
        </p:nvPicPr>
        <p:blipFill rotWithShape="1">
          <a:blip r:embed="rId26"/>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60782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7"/>
          <a:stretch>
            <a:fillRect/>
          </a:stretch>
        </p:blipFill>
        <p:spPr>
          <a:xfrm>
            <a:off x="2424763" y="163607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7477" y="163781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78967" y="164041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78992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78992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78918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79055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597300" y="8293512"/>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092681" y="8293512"/>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63483" y="8289928"/>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596009" y="8297425"/>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091390" y="8293512"/>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586769" y="8289928"/>
            <a:ext cx="1362720" cy="1398267"/>
            <a:chOff x="7096912" y="10670657"/>
            <a:chExt cx="1362720" cy="1398267"/>
          </a:xfrm>
        </p:grpSpPr>
        <p:pic>
          <p:nvPicPr>
            <p:cNvPr id="64" name="Picture 3"/>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38100" y="796851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12663504"/>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5431869"/>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3038562"/>
            <a:ext cx="4237471" cy="2366637"/>
          </a:xfrm>
          <a:prstGeom prst="rect">
            <a:avLst/>
          </a:prstGeom>
        </p:spPr>
      </p:pic>
      <p:sp>
        <p:nvSpPr>
          <p:cNvPr id="77" name="Rectangle 76"/>
          <p:cNvSpPr/>
          <p:nvPr/>
        </p:nvSpPr>
        <p:spPr>
          <a:xfrm>
            <a:off x="4684924" y="15431869"/>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211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pic>
        <p:nvPicPr>
          <p:cNvPr id="87" name="Picture 86"/>
          <p:cNvPicPr>
            <a:picLocks noChangeAspect="1"/>
          </p:cNvPicPr>
          <p:nvPr/>
        </p:nvPicPr>
        <p:blipFill>
          <a:blip r:embed="rId4"/>
          <a:stretch>
            <a:fillRect/>
          </a:stretch>
        </p:blipFill>
        <p:spPr>
          <a:xfrm>
            <a:off x="120043" y="13038562"/>
            <a:ext cx="4267454" cy="2368296"/>
          </a:xfrm>
          <a:prstGeom prst="rect">
            <a:avLst/>
          </a:prstGeom>
        </p:spPr>
      </p:pic>
      <p:sp>
        <p:nvSpPr>
          <p:cNvPr id="85" name="TextBox 84"/>
          <p:cNvSpPr txBox="1"/>
          <p:nvPr/>
        </p:nvSpPr>
        <p:spPr>
          <a:xfrm>
            <a:off x="64075" y="98734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88" name="Rectangle 87"/>
          <p:cNvSpPr/>
          <p:nvPr/>
        </p:nvSpPr>
        <p:spPr>
          <a:xfrm>
            <a:off x="1112028" y="10148481"/>
            <a:ext cx="8066069" cy="861774"/>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89" name="Group 88"/>
          <p:cNvGrpSpPr/>
          <p:nvPr/>
        </p:nvGrpSpPr>
        <p:grpSpPr>
          <a:xfrm>
            <a:off x="88076" y="10241400"/>
            <a:ext cx="877256" cy="2331600"/>
            <a:chOff x="148326" y="7384951"/>
            <a:chExt cx="1219718" cy="3241807"/>
          </a:xfrm>
        </p:grpSpPr>
        <p:pic>
          <p:nvPicPr>
            <p:cNvPr id="90" name="Picture 89"/>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91" name="Picture 90"/>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92" name="Rectangle 91"/>
          <p:cNvSpPr/>
          <p:nvPr/>
        </p:nvSpPr>
        <p:spPr>
          <a:xfrm>
            <a:off x="1124843" y="11411767"/>
            <a:ext cx="7797551"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spTree>
    <p:extLst>
      <p:ext uri="{BB962C8B-B14F-4D97-AF65-F5344CB8AC3E}">
        <p14:creationId xmlns:p14="http://schemas.microsoft.com/office/powerpoint/2010/main" val="340569888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b="43064"/>
          <a:stretch/>
        </p:blipFill>
        <p:spPr bwMode="auto">
          <a:xfrm>
            <a:off x="7316339" y="5846769"/>
            <a:ext cx="1804757" cy="20018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34513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21" name="Picture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sp>
        <p:nvSpPr>
          <p:cNvPr id="35" name="TextBox 34"/>
          <p:cNvSpPr txBox="1"/>
          <p:nvPr/>
        </p:nvSpPr>
        <p:spPr>
          <a:xfrm>
            <a:off x="-10250197" y="151638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15"/>
          <a:stretch>
            <a:fillRect/>
          </a:stretch>
        </p:blipFill>
        <p:spPr>
          <a:xfrm>
            <a:off x="-7391400" y="2057400"/>
            <a:ext cx="6756918" cy="1508489"/>
          </a:xfrm>
          <a:prstGeom prst="rect">
            <a:avLst/>
          </a:prstGeom>
        </p:spPr>
      </p:pic>
      <p:pic>
        <p:nvPicPr>
          <p:cNvPr id="25" name="Picture 24"/>
          <p:cNvPicPr>
            <a:picLocks noChangeAspect="1"/>
          </p:cNvPicPr>
          <p:nvPr/>
        </p:nvPicPr>
        <p:blipFill>
          <a:blip r:embed="rId16"/>
          <a:stretch>
            <a:fillRect/>
          </a:stretch>
        </p:blipFill>
        <p:spPr>
          <a:xfrm>
            <a:off x="-7422690" y="3618336"/>
            <a:ext cx="6260432" cy="1521095"/>
          </a:xfrm>
          <a:prstGeom prst="rect">
            <a:avLst/>
          </a:prstGeom>
        </p:spPr>
      </p:pic>
      <p:sp>
        <p:nvSpPr>
          <p:cNvPr id="36" name="Rectangle 35"/>
          <p:cNvSpPr/>
          <p:nvPr/>
        </p:nvSpPr>
        <p:spPr>
          <a:xfrm>
            <a:off x="-9202244" y="15438785"/>
            <a:ext cx="5841227" cy="1031051"/>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10226196" y="15531704"/>
            <a:ext cx="877256" cy="2331600"/>
            <a:chOff x="148326" y="7384951"/>
            <a:chExt cx="1219718" cy="3241807"/>
          </a:xfrm>
        </p:grpSpPr>
        <p:pic>
          <p:nvPicPr>
            <p:cNvPr id="29" name="Picture 28"/>
            <p:cNvPicPr>
              <a:picLocks noChangeAspect="1"/>
            </p:cNvPicPr>
            <p:nvPr/>
          </p:nvPicPr>
          <p:blipFill>
            <a:blip r:embed="rId17"/>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18"/>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9189428" y="16702071"/>
            <a:ext cx="5831546" cy="1200329"/>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42" name="Picture 41"/>
          <p:cNvPicPr>
            <a:picLocks noChangeAspect="1"/>
          </p:cNvPicPr>
          <p:nvPr/>
        </p:nvPicPr>
        <p:blipFill rotWithShape="1">
          <a:blip r:embed="rId19"/>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grpSp>
        <p:nvGrpSpPr>
          <p:cNvPr id="67" name="Group 66"/>
          <p:cNvGrpSpPr/>
          <p:nvPr/>
        </p:nvGrpSpPr>
        <p:grpSpPr>
          <a:xfrm>
            <a:off x="1597300" y="8293512"/>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092681" y="8293512"/>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2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63483" y="8289928"/>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2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596009" y="8297425"/>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2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091390" y="8293512"/>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2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586769" y="8289928"/>
            <a:ext cx="1362720" cy="1398267"/>
            <a:chOff x="7096912" y="10670657"/>
            <a:chExt cx="1362720" cy="1398267"/>
          </a:xfrm>
        </p:grpSpPr>
        <p:pic>
          <p:nvPicPr>
            <p:cNvPr id="64" name="Picture 3"/>
            <p:cNvPicPr>
              <a:picLocks noChangeAspect="1" noChangeArrowheads="1"/>
            </p:cNvPicPr>
            <p:nvPr/>
          </p:nvPicPr>
          <p:blipFill rotWithShape="1">
            <a:blip r:embed="rId2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38100" y="796851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211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grpSp>
        <p:nvGrpSpPr>
          <p:cNvPr id="71" name="Group 70"/>
          <p:cNvGrpSpPr/>
          <p:nvPr/>
        </p:nvGrpSpPr>
        <p:grpSpPr>
          <a:xfrm>
            <a:off x="1444728" y="9958972"/>
            <a:ext cx="7631878" cy="12520028"/>
            <a:chOff x="1433" y="9873496"/>
            <a:chExt cx="9176664" cy="15054235"/>
          </a:xfrm>
        </p:grpSpPr>
        <p:sp>
          <p:nvSpPr>
            <p:cNvPr id="10" name="TextBox 9"/>
            <p:cNvSpPr txBox="1"/>
            <p:nvPr/>
          </p:nvSpPr>
          <p:spPr>
            <a:xfrm>
              <a:off x="76200" y="18592800"/>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8942082"/>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8942082"/>
              <a:ext cx="2878954" cy="1920240"/>
            </a:xfrm>
            <a:prstGeom prst="rect">
              <a:avLst/>
            </a:prstGeom>
          </p:spPr>
        </p:pic>
        <p:pic>
          <p:nvPicPr>
            <p:cNvPr id="16" name="Picture 15"/>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047668" y="18942082"/>
              <a:ext cx="2878956" cy="1920240"/>
            </a:xfrm>
            <a:prstGeom prst="rect">
              <a:avLst/>
            </a:prstGeom>
          </p:spPr>
        </p:pic>
        <p:pic>
          <p:nvPicPr>
            <p:cNvPr id="18" name="Picture 17"/>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6047668" y="20965554"/>
              <a:ext cx="2878956" cy="1920240"/>
            </a:xfrm>
            <a:prstGeom prst="rect">
              <a:avLst/>
            </a:prstGeom>
          </p:spPr>
        </p:pic>
        <p:pic>
          <p:nvPicPr>
            <p:cNvPr id="19" name="Picture 18"/>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6047668" y="22979661"/>
              <a:ext cx="2878956" cy="1920240"/>
            </a:xfrm>
            <a:prstGeom prst="rect">
              <a:avLst/>
            </a:prstGeom>
          </p:spPr>
        </p:pic>
        <p:pic>
          <p:nvPicPr>
            <p:cNvPr id="20" name="Picture 19"/>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3052632" y="20965554"/>
              <a:ext cx="2878956" cy="1920240"/>
            </a:xfrm>
            <a:prstGeom prst="rect">
              <a:avLst/>
            </a:prstGeom>
          </p:spPr>
        </p:pic>
        <p:pic>
          <p:nvPicPr>
            <p:cNvPr id="23" name="Picture 2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2501" y="23007491"/>
              <a:ext cx="2878956" cy="1920240"/>
            </a:xfrm>
            <a:prstGeom prst="rect">
              <a:avLst/>
            </a:prstGeom>
          </p:spPr>
        </p:pic>
        <p:pic>
          <p:nvPicPr>
            <p:cNvPr id="24" name="Picture 23"/>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3051985" y="23007491"/>
              <a:ext cx="2878956" cy="1920240"/>
            </a:xfrm>
            <a:prstGeom prst="rect">
              <a:avLst/>
            </a:prstGeom>
          </p:spPr>
        </p:pic>
        <p:pic>
          <p:nvPicPr>
            <p:cNvPr id="34" name="Picture 33"/>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82508" y="20974006"/>
              <a:ext cx="2878956" cy="1920240"/>
            </a:xfrm>
            <a:prstGeom prst="rect">
              <a:avLst/>
            </a:prstGeom>
          </p:spPr>
        </p:pic>
        <p:pic>
          <p:nvPicPr>
            <p:cNvPr id="39" name="Picture 38"/>
            <p:cNvPicPr>
              <a:picLocks noChangeAspect="1"/>
            </p:cNvPicPr>
            <p:nvPr/>
          </p:nvPicPr>
          <p:blipFill>
            <a:blip r:embed="rId32"/>
            <a:stretch>
              <a:fillRect/>
            </a:stretch>
          </p:blipFill>
          <p:spPr>
            <a:xfrm>
              <a:off x="4708849" y="16393527"/>
              <a:ext cx="1948765" cy="1463040"/>
            </a:xfrm>
            <a:prstGeom prst="rect">
              <a:avLst/>
            </a:prstGeom>
          </p:spPr>
        </p:pic>
        <p:sp>
          <p:nvSpPr>
            <p:cNvPr id="44" name="TextBox 43"/>
            <p:cNvSpPr txBox="1"/>
            <p:nvPr/>
          </p:nvSpPr>
          <p:spPr>
            <a:xfrm>
              <a:off x="76200" y="1607820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33"/>
            <a:stretch>
              <a:fillRect/>
            </a:stretch>
          </p:blipFill>
          <p:spPr>
            <a:xfrm>
              <a:off x="2424763" y="16360772"/>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147477" y="16378150"/>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6978967" y="16404146"/>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789922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7899223"/>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7891866"/>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7905514"/>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72" name="TextBox 71"/>
            <p:cNvSpPr txBox="1"/>
            <p:nvPr/>
          </p:nvSpPr>
          <p:spPr>
            <a:xfrm>
              <a:off x="1433" y="12663504"/>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5431869"/>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3038562"/>
              <a:ext cx="4237471" cy="2366637"/>
            </a:xfrm>
            <a:prstGeom prst="rect">
              <a:avLst/>
            </a:prstGeom>
          </p:spPr>
        </p:pic>
        <p:sp>
          <p:nvSpPr>
            <p:cNvPr id="77" name="Rectangle 76"/>
            <p:cNvSpPr/>
            <p:nvPr/>
          </p:nvSpPr>
          <p:spPr>
            <a:xfrm>
              <a:off x="4684924" y="15431869"/>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87" name="Picture 86"/>
            <p:cNvPicPr>
              <a:picLocks noChangeAspect="1"/>
            </p:cNvPicPr>
            <p:nvPr/>
          </p:nvPicPr>
          <p:blipFill>
            <a:blip r:embed="rId4"/>
            <a:stretch>
              <a:fillRect/>
            </a:stretch>
          </p:blipFill>
          <p:spPr>
            <a:xfrm>
              <a:off x="120043" y="13038562"/>
              <a:ext cx="4267454" cy="2368296"/>
            </a:xfrm>
            <a:prstGeom prst="rect">
              <a:avLst/>
            </a:prstGeom>
          </p:spPr>
        </p:pic>
        <p:sp>
          <p:nvSpPr>
            <p:cNvPr id="85" name="TextBox 84"/>
            <p:cNvSpPr txBox="1"/>
            <p:nvPr/>
          </p:nvSpPr>
          <p:spPr>
            <a:xfrm>
              <a:off x="64075" y="9873496"/>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88" name="Rectangle 87"/>
            <p:cNvSpPr/>
            <p:nvPr/>
          </p:nvSpPr>
          <p:spPr>
            <a:xfrm>
              <a:off x="1112028" y="10148481"/>
              <a:ext cx="8066069" cy="861774"/>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89" name="Group 88"/>
            <p:cNvGrpSpPr/>
            <p:nvPr/>
          </p:nvGrpSpPr>
          <p:grpSpPr>
            <a:xfrm>
              <a:off x="88076" y="10241400"/>
              <a:ext cx="877256" cy="2331600"/>
              <a:chOff x="148326" y="7384951"/>
              <a:chExt cx="1219718" cy="3241807"/>
            </a:xfrm>
          </p:grpSpPr>
          <p:pic>
            <p:nvPicPr>
              <p:cNvPr id="90" name="Picture 89"/>
              <p:cNvPicPr>
                <a:picLocks noChangeAspect="1"/>
              </p:cNvPicPr>
              <p:nvPr/>
            </p:nvPicPr>
            <p:blipFill>
              <a:blip r:embed="rId17"/>
              <a:stretch>
                <a:fillRect/>
              </a:stretch>
            </p:blipFill>
            <p:spPr>
              <a:xfrm>
                <a:off x="148326" y="7384951"/>
                <a:ext cx="1219718" cy="1520582"/>
              </a:xfrm>
              <a:prstGeom prst="rect">
                <a:avLst/>
              </a:prstGeom>
              <a:ln w="6350">
                <a:solidFill>
                  <a:schemeClr val="bg1">
                    <a:lumMod val="50000"/>
                  </a:schemeClr>
                </a:solidFill>
              </a:ln>
            </p:spPr>
          </p:pic>
          <p:pic>
            <p:nvPicPr>
              <p:cNvPr id="91" name="Picture 90"/>
              <p:cNvPicPr>
                <a:picLocks noChangeAspect="1"/>
              </p:cNvPicPr>
              <p:nvPr/>
            </p:nvPicPr>
            <p:blipFill>
              <a:blip r:embed="rId18"/>
              <a:stretch>
                <a:fillRect/>
              </a:stretch>
            </p:blipFill>
            <p:spPr>
              <a:xfrm>
                <a:off x="148326" y="9118730"/>
                <a:ext cx="1216152" cy="1508028"/>
              </a:xfrm>
              <a:prstGeom prst="rect">
                <a:avLst/>
              </a:prstGeom>
              <a:ln w="6350">
                <a:solidFill>
                  <a:schemeClr val="bg1">
                    <a:lumMod val="50000"/>
                  </a:schemeClr>
                </a:solidFill>
              </a:ln>
            </p:spPr>
          </p:pic>
        </p:grpSp>
        <p:sp>
          <p:nvSpPr>
            <p:cNvPr id="92" name="Rectangle 91"/>
            <p:cNvSpPr/>
            <p:nvPr/>
          </p:nvSpPr>
          <p:spPr>
            <a:xfrm>
              <a:off x="1124843" y="11411767"/>
              <a:ext cx="7797551"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grpSp>
      <p:pic>
        <p:nvPicPr>
          <p:cNvPr id="13" name="Picture 12"/>
          <p:cNvPicPr>
            <a:picLocks noChangeAspect="1"/>
          </p:cNvPicPr>
          <p:nvPr/>
        </p:nvPicPr>
        <p:blipFill>
          <a:blip r:embed="rId37"/>
          <a:stretch>
            <a:fillRect/>
          </a:stretch>
        </p:blipFill>
        <p:spPr>
          <a:xfrm>
            <a:off x="18841" y="9728525"/>
            <a:ext cx="1362075" cy="3076575"/>
          </a:xfrm>
          <a:prstGeom prst="rect">
            <a:avLst/>
          </a:prstGeom>
        </p:spPr>
      </p:pic>
    </p:spTree>
    <p:extLst>
      <p:ext uri="{BB962C8B-B14F-4D97-AF65-F5344CB8AC3E}">
        <p14:creationId xmlns:p14="http://schemas.microsoft.com/office/powerpoint/2010/main" val="4332529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makeabilitylandingnews"/>
          <p:cNvPicPr>
            <a:picLocks noChangeAspect="1" noChangeArrowheads="1"/>
          </p:cNvPicPr>
          <p:nvPr/>
        </p:nvPicPr>
        <p:blipFill rotWithShape="1">
          <a:blip r:embed="rId2">
            <a:extLst>
              <a:ext uri="{28A0092B-C50C-407E-A947-70E740481C1C}">
                <a14:useLocalDpi xmlns:a14="http://schemas.microsoft.com/office/drawing/2010/main" val="0"/>
              </a:ext>
            </a:extLst>
          </a:blip>
          <a:srcRect t="7749"/>
          <a:stretch/>
        </p:blipFill>
        <p:spPr bwMode="auto">
          <a:xfrm>
            <a:off x="7316339" y="5922969"/>
            <a:ext cx="1804757" cy="3754431"/>
          </a:xfrm>
          <a:prstGeom prst="rect">
            <a:avLst/>
          </a:prstGeom>
          <a:noFill/>
          <a:extLst>
            <a:ext uri="{909E8E84-426E-40DD-AFC4-6F175D3DCCD1}">
              <a14:hiddenFill xmlns:a14="http://schemas.microsoft.com/office/drawing/2010/main">
                <a:solidFill>
                  <a:srgbClr val="FFFFFF"/>
                </a:solidFill>
              </a14:hiddenFill>
            </a:ext>
          </a:extLst>
        </p:spPr>
      </p:pic>
      <p:sp>
        <p:nvSpPr>
          <p:cNvPr id="47" name="Rectangle 46"/>
          <p:cNvSpPr/>
          <p:nvPr/>
        </p:nvSpPr>
        <p:spPr>
          <a:xfrm>
            <a:off x="0" y="12765507"/>
            <a:ext cx="9144000" cy="12151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4390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81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6407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4"/>
          <a:stretch>
            <a:fillRect/>
          </a:stretch>
        </p:blipFill>
        <p:spPr>
          <a:xfrm>
            <a:off x="3810000" y="4151222"/>
            <a:ext cx="3388126" cy="1880298"/>
          </a:xfrm>
          <a:prstGeom prst="rect">
            <a:avLst/>
          </a:prstGeom>
        </p:spPr>
      </p:pic>
      <p:sp>
        <p:nvSpPr>
          <p:cNvPr id="5" name="Rectangle 4"/>
          <p:cNvSpPr/>
          <p:nvPr/>
        </p:nvSpPr>
        <p:spPr>
          <a:xfrm>
            <a:off x="68162" y="4120309"/>
            <a:ext cx="3577708" cy="2368725"/>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8506269"/>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508" y="18855551"/>
            <a:ext cx="2878580" cy="1920240"/>
          </a:xfrm>
          <a:prstGeom prst="rect">
            <a:avLst/>
          </a:prstGeom>
        </p:spPr>
      </p:pic>
      <p:pic>
        <p:nvPicPr>
          <p:cNvPr id="7" name="Picture 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52632" y="18855551"/>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855551"/>
            <a:ext cx="2878956" cy="1920240"/>
          </a:xfrm>
          <a:prstGeom prst="rect">
            <a:avLst/>
          </a:prstGeom>
        </p:spPr>
      </p:pic>
      <p:pic>
        <p:nvPicPr>
          <p:cNvPr id="18" name="Picture 1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879023"/>
            <a:ext cx="2878956" cy="1920240"/>
          </a:xfrm>
          <a:prstGeom prst="rect">
            <a:avLst/>
          </a:prstGeom>
        </p:spPr>
      </p:pic>
      <p:pic>
        <p:nvPicPr>
          <p:cNvPr id="19" name="Picture 1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47668" y="22893130"/>
            <a:ext cx="2878956" cy="1920240"/>
          </a:xfrm>
          <a:prstGeom prst="rect">
            <a:avLst/>
          </a:prstGeom>
        </p:spPr>
      </p:pic>
      <p:pic>
        <p:nvPicPr>
          <p:cNvPr id="20" name="Picture 1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2632" y="20879023"/>
            <a:ext cx="2878956" cy="1920240"/>
          </a:xfrm>
          <a:prstGeom prst="rect">
            <a:avLst/>
          </a:prstGeom>
        </p:spPr>
      </p:pic>
      <p:pic>
        <p:nvPicPr>
          <p:cNvPr id="21" name="Picture 2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2501" y="22920960"/>
            <a:ext cx="2878956" cy="1920240"/>
          </a:xfrm>
          <a:prstGeom prst="rect">
            <a:avLst/>
          </a:prstGeom>
        </p:spPr>
      </p:pic>
      <p:pic>
        <p:nvPicPr>
          <p:cNvPr id="24" name="Picture 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3051985" y="22920960"/>
            <a:ext cx="2878956" cy="1920240"/>
          </a:xfrm>
          <a:prstGeom prst="rect">
            <a:avLst/>
          </a:prstGeom>
        </p:spPr>
      </p:pic>
      <p:pic>
        <p:nvPicPr>
          <p:cNvPr id="33" name="Picture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508" y="20887475"/>
            <a:ext cx="2878956" cy="1920240"/>
          </a:xfrm>
          <a:prstGeom prst="rect">
            <a:avLst/>
          </a:prstGeom>
        </p:spPr>
      </p:pic>
      <p:sp>
        <p:nvSpPr>
          <p:cNvPr id="35" name="TextBox 34"/>
          <p:cNvSpPr txBox="1"/>
          <p:nvPr/>
        </p:nvSpPr>
        <p:spPr>
          <a:xfrm>
            <a:off x="64075" y="9808739"/>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1"/>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2"/>
          <a:stretch>
            <a:fillRect/>
          </a:stretch>
        </p:blipFill>
        <p:spPr>
          <a:xfrm>
            <a:off x="-7422690" y="3618336"/>
            <a:ext cx="6260432" cy="1521095"/>
          </a:xfrm>
          <a:prstGeom prst="rect">
            <a:avLst/>
          </a:prstGeom>
        </p:spPr>
      </p:pic>
      <p:sp>
        <p:nvSpPr>
          <p:cNvPr id="36" name="Rectangle 35"/>
          <p:cNvSpPr/>
          <p:nvPr/>
        </p:nvSpPr>
        <p:spPr>
          <a:xfrm>
            <a:off x="1112028" y="10083724"/>
            <a:ext cx="8066069" cy="861774"/>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endParaRPr lang="en-US" sz="1200" dirty="0"/>
          </a:p>
        </p:txBody>
      </p:sp>
      <p:grpSp>
        <p:nvGrpSpPr>
          <p:cNvPr id="48" name="Group 47"/>
          <p:cNvGrpSpPr/>
          <p:nvPr/>
        </p:nvGrpSpPr>
        <p:grpSpPr>
          <a:xfrm>
            <a:off x="88076" y="10176643"/>
            <a:ext cx="877256" cy="2331600"/>
            <a:chOff x="148326" y="7384951"/>
            <a:chExt cx="1219718" cy="3241807"/>
          </a:xfrm>
        </p:grpSpPr>
        <p:pic>
          <p:nvPicPr>
            <p:cNvPr id="29" name="Picture 28"/>
            <p:cNvPicPr>
              <a:picLocks noChangeAspect="1"/>
            </p:cNvPicPr>
            <p:nvPr/>
          </p:nvPicPr>
          <p:blipFill>
            <a:blip r:embed="rId23"/>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4"/>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24843" y="11347010"/>
            <a:ext cx="7797551"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endParaRPr lang="en-US" sz="1100" dirty="0"/>
          </a:p>
        </p:txBody>
      </p:sp>
      <p:pic>
        <p:nvPicPr>
          <p:cNvPr id="39" name="Picture 38"/>
          <p:cNvPicPr>
            <a:picLocks noChangeAspect="1"/>
          </p:cNvPicPr>
          <p:nvPr/>
        </p:nvPicPr>
        <p:blipFill>
          <a:blip r:embed="rId25"/>
          <a:stretch>
            <a:fillRect/>
          </a:stretch>
        </p:blipFill>
        <p:spPr>
          <a:xfrm>
            <a:off x="4708849" y="16322072"/>
            <a:ext cx="1948765" cy="1463040"/>
          </a:xfrm>
          <a:prstGeom prst="rect">
            <a:avLst/>
          </a:prstGeom>
        </p:spPr>
      </p:pic>
      <p:pic>
        <p:nvPicPr>
          <p:cNvPr id="42" name="Picture 41"/>
          <p:cNvPicPr>
            <a:picLocks noChangeAspect="1"/>
          </p:cNvPicPr>
          <p:nvPr/>
        </p:nvPicPr>
        <p:blipFill rotWithShape="1">
          <a:blip r:embed="rId26"/>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6006745"/>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7"/>
          <a:stretch>
            <a:fillRect/>
          </a:stretch>
        </p:blipFill>
        <p:spPr>
          <a:xfrm>
            <a:off x="2424763" y="16289317"/>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147477" y="16306695"/>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6978967" y="16332691"/>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7827768"/>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7827768"/>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782041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7834059"/>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331141" y="8335854"/>
            <a:ext cx="1021557" cy="1112946"/>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30"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2524443" y="8335854"/>
            <a:ext cx="1027898" cy="1112946"/>
            <a:chOff x="2891768" y="10674241"/>
            <a:chExt cx="1288107" cy="1394684"/>
          </a:xfrm>
        </p:grpSpPr>
        <p:pic>
          <p:nvPicPr>
            <p:cNvPr id="54" name="Picture 2" descr="C:\Users\jonf\Downloads\mhacks-05-092313.jpg"/>
            <p:cNvPicPr>
              <a:picLocks noChangeAspect="1" noChangeArrowheads="1"/>
            </p:cNvPicPr>
            <p:nvPr/>
          </p:nvPicPr>
          <p:blipFill rotWithShape="1">
            <a:blip r:embed="rId31">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7168" y="8332994"/>
            <a:ext cx="1052228" cy="1115806"/>
            <a:chOff x="101583" y="10670657"/>
            <a:chExt cx="1318596" cy="1398268"/>
          </a:xfrm>
        </p:grpSpPr>
        <p:pic>
          <p:nvPicPr>
            <p:cNvPr id="57" name="Picture 2" descr="https://www.cs.umd.edu/%7Ejonf/JonFroehlich.png"/>
            <p:cNvPicPr>
              <a:picLocks noChangeAspect="1" noChangeArrowheads="1"/>
            </p:cNvPicPr>
            <p:nvPr/>
          </p:nvPicPr>
          <p:blipFill rotWithShape="1">
            <a:blip r:embed="rId32">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3724086" y="8338977"/>
            <a:ext cx="1021557" cy="1109823"/>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3">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4917387" y="8335854"/>
            <a:ext cx="1021557" cy="1112946"/>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6110687" y="8332994"/>
            <a:ext cx="1087439" cy="1115805"/>
            <a:chOff x="7096912" y="10670657"/>
            <a:chExt cx="1362720" cy="1398267"/>
          </a:xfrm>
        </p:grpSpPr>
        <p:pic>
          <p:nvPicPr>
            <p:cNvPr id="64" name="Picture 3"/>
            <p:cNvPicPr>
              <a:picLocks noChangeAspect="1" noChangeArrowheads="1"/>
            </p:cNvPicPr>
            <p:nvPr/>
          </p:nvPicPr>
          <p:blipFill rotWithShape="1">
            <a:blip r:embed="rId35"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86913" y="7968120"/>
            <a:ext cx="1783258" cy="245603"/>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
        <p:nvSpPr>
          <p:cNvPr id="72" name="TextBox 71"/>
          <p:cNvSpPr txBox="1"/>
          <p:nvPr/>
        </p:nvSpPr>
        <p:spPr>
          <a:xfrm>
            <a:off x="1433" y="12673643"/>
            <a:ext cx="2782178" cy="307777"/>
          </a:xfrm>
          <a:prstGeom prst="rect">
            <a:avLst/>
          </a:prstGeom>
          <a:noFill/>
        </p:spPr>
        <p:txBody>
          <a:bodyPr wrap="square" rtlCol="0">
            <a:spAutoFit/>
          </a:bodyPr>
          <a:lstStyle/>
          <a:p>
            <a:r>
              <a:rPr lang="en-US" sz="1400" b="1" dirty="0">
                <a:latin typeface="Adelle Rg" panose="02000503060000020004" pitchFamily="2" charset="0"/>
              </a:rPr>
              <a:t>Videos</a:t>
            </a:r>
          </a:p>
        </p:txBody>
      </p:sp>
      <p:sp>
        <p:nvSpPr>
          <p:cNvPr id="75" name="Rectangle 74"/>
          <p:cNvSpPr/>
          <p:nvPr/>
        </p:nvSpPr>
        <p:spPr>
          <a:xfrm>
            <a:off x="104788" y="15442008"/>
            <a:ext cx="4237472" cy="492443"/>
          </a:xfrm>
          <a:prstGeom prst="rect">
            <a:avLst/>
          </a:prstGeom>
          <a:noFill/>
        </p:spPr>
        <p:txBody>
          <a:bodyPr wrap="square" lIns="0" rIns="0" rtlCol="0">
            <a:spAutoFit/>
          </a:bodyPr>
          <a:lstStyle/>
          <a:p>
            <a:r>
              <a:rPr lang="en-US" sz="1000" b="1" dirty="0">
                <a:latin typeface="Adelle Rg" panose="02000503060000020004" pitchFamily="2" charset="0"/>
              </a:rPr>
              <a:t>Some title here for the NSF Video</a:t>
            </a:r>
          </a:p>
          <a:p>
            <a:r>
              <a:rPr lang="en-US" sz="900" dirty="0">
                <a:solidFill>
                  <a:schemeClr val="tx1">
                    <a:lumMod val="50000"/>
                    <a:lumOff val="50000"/>
                  </a:schemeClr>
                </a:solidFill>
                <a:latin typeface="Adelle Rg" panose="02000503060000020004" pitchFamily="2" charset="0"/>
              </a:rPr>
              <a:t>NSF Video Showcase</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a:t>
            </a:r>
            <a:endParaRPr lang="en-US" sz="700" u="sng" dirty="0">
              <a:solidFill>
                <a:schemeClr val="accent5">
                  <a:lumMod val="75000"/>
                </a:schemeClr>
              </a:solidFill>
              <a:latin typeface="Adelle Rg" panose="02000503060000020004" pitchFamily="2" charset="0"/>
            </a:endParaRPr>
          </a:p>
        </p:txBody>
      </p:sp>
      <p:pic>
        <p:nvPicPr>
          <p:cNvPr id="76" name="Picture 75"/>
          <p:cNvPicPr>
            <a:picLocks noChangeAspect="1"/>
          </p:cNvPicPr>
          <p:nvPr/>
        </p:nvPicPr>
        <p:blipFill>
          <a:blip r:embed="rId36"/>
          <a:stretch>
            <a:fillRect/>
          </a:stretch>
        </p:blipFill>
        <p:spPr>
          <a:xfrm>
            <a:off x="4684924" y="13048701"/>
            <a:ext cx="4237471" cy="2366637"/>
          </a:xfrm>
          <a:prstGeom prst="rect">
            <a:avLst/>
          </a:prstGeom>
        </p:spPr>
      </p:pic>
      <p:sp>
        <p:nvSpPr>
          <p:cNvPr id="77" name="Rectangle 76"/>
          <p:cNvSpPr/>
          <p:nvPr/>
        </p:nvSpPr>
        <p:spPr>
          <a:xfrm>
            <a:off x="4684924" y="15442008"/>
            <a:ext cx="4237472" cy="646331"/>
          </a:xfrm>
          <a:prstGeom prst="rect">
            <a:avLst/>
          </a:prstGeom>
          <a:noFill/>
        </p:spPr>
        <p:txBody>
          <a:bodyPr wrap="square" lIns="0" rIns="0" rtlCol="0">
            <a:spAutoFit/>
          </a:bodyPr>
          <a:lstStyle/>
          <a:p>
            <a:r>
              <a:rPr lang="en-US" sz="1000" b="1" dirty="0">
                <a:latin typeface="Adelle Rg" panose="02000503060000020004" pitchFamily="2" charset="0"/>
              </a:rPr>
              <a:t>BodyVis: A New Approach to Body Learning Through Wearable Sensing and Visualization</a:t>
            </a:r>
          </a:p>
          <a:p>
            <a:r>
              <a:rPr lang="en-US" sz="900" dirty="0">
                <a:solidFill>
                  <a:schemeClr val="tx1">
                    <a:lumMod val="50000"/>
                    <a:lumOff val="50000"/>
                  </a:schemeClr>
                </a:solidFill>
                <a:latin typeface="Adelle Rg" panose="02000503060000020004" pitchFamily="2" charset="0"/>
              </a:rPr>
              <a:t>Proceedings of CHI2015</a:t>
            </a:r>
          </a:p>
          <a:p>
            <a:r>
              <a:rPr lang="en-US" sz="700" u="sng" dirty="0">
                <a:solidFill>
                  <a:schemeClr val="accent5">
                    <a:lumMod val="75000"/>
                  </a:schemeClr>
                </a:solidFill>
                <a:latin typeface="Adelle Rg" panose="02000503060000020004" pitchFamily="2" charset="0"/>
              </a:rPr>
              <a:t>YouTube</a:t>
            </a:r>
            <a:r>
              <a:rPr lang="en-US" sz="700" dirty="0">
                <a:solidFill>
                  <a:schemeClr val="accent5">
                    <a:lumMod val="75000"/>
                  </a:schemeClr>
                </a:solidFill>
                <a:latin typeface="Adelle Rg" panose="02000503060000020004" pitchFamily="2" charset="0"/>
              </a:rPr>
              <a:t> |  </a:t>
            </a:r>
            <a:r>
              <a:rPr lang="en-US" sz="700" u="sng" dirty="0">
                <a:solidFill>
                  <a:schemeClr val="accent5">
                    <a:lumMod val="75000"/>
                  </a:schemeClr>
                </a:solidFill>
                <a:latin typeface="Adelle Rg" panose="02000503060000020004" pitchFamily="2" charset="0"/>
              </a:rPr>
              <a:t>Paper</a:t>
            </a:r>
          </a:p>
        </p:txBody>
      </p:sp>
      <p:pic>
        <p:nvPicPr>
          <p:cNvPr id="78" name="Picture 77"/>
          <p:cNvPicPr>
            <a:picLocks noChangeAspect="1"/>
          </p:cNvPicPr>
          <p:nvPr/>
        </p:nvPicPr>
        <p:blipFill>
          <a:blip r:embed="rId4"/>
          <a:stretch>
            <a:fillRect/>
          </a:stretch>
        </p:blipFill>
        <p:spPr>
          <a:xfrm>
            <a:off x="9756827" y="11588820"/>
            <a:ext cx="4281487" cy="2376084"/>
          </a:xfrm>
          <a:prstGeom prst="rect">
            <a:avLst/>
          </a:prstGeom>
        </p:spPr>
      </p:pic>
      <p:sp>
        <p:nvSpPr>
          <p:cNvPr id="80" name="TextBox 79"/>
          <p:cNvSpPr txBox="1"/>
          <p:nvPr/>
        </p:nvSpPr>
        <p:spPr>
          <a:xfrm>
            <a:off x="7491545" y="3848328"/>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Quick Info</a:t>
            </a:r>
          </a:p>
        </p:txBody>
      </p:sp>
      <p:sp>
        <p:nvSpPr>
          <p:cNvPr id="69" name="Rectangle 68"/>
          <p:cNvSpPr/>
          <p:nvPr/>
        </p:nvSpPr>
        <p:spPr>
          <a:xfrm>
            <a:off x="7498203" y="4121024"/>
            <a:ext cx="1558310" cy="1323439"/>
          </a:xfrm>
          <a:prstGeom prst="rect">
            <a:avLst/>
          </a:prstGeom>
        </p:spPr>
        <p:txBody>
          <a:bodyPr wrap="square" lIns="0" rIns="0">
            <a:spAutoFit/>
          </a:bodyPr>
          <a:lstStyle/>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000" b="1" dirty="0">
                <a:latin typeface="Adelle Rg" panose="02000503060000020004" pitchFamily="2" charset="0"/>
                <a:ea typeface="Malgun Gothic" panose="020B0503020000020004" pitchFamily="34" charset="-127"/>
                <a:cs typeface="Times New Roman" panose="02020603050405020304" pitchFamily="18" charset="0"/>
              </a:rPr>
            </a:br>
            <a:r>
              <a:rPr lang="en-US" sz="10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0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0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0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0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000" b="1"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82" name="TextBox 81"/>
          <p:cNvSpPr txBox="1"/>
          <p:nvPr/>
        </p:nvSpPr>
        <p:spPr>
          <a:xfrm>
            <a:off x="7487146" y="5597399"/>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Related News</a:t>
            </a:r>
          </a:p>
        </p:txBody>
      </p:sp>
      <p:sp>
        <p:nvSpPr>
          <p:cNvPr id="84" name="Rectangle 83"/>
          <p:cNvSpPr/>
          <p:nvPr/>
        </p:nvSpPr>
        <p:spPr>
          <a:xfrm>
            <a:off x="3803099" y="6019800"/>
            <a:ext cx="3095690" cy="400110"/>
          </a:xfrm>
          <a:prstGeom prst="rect">
            <a:avLst/>
          </a:prstGeom>
          <a:noFill/>
        </p:spPr>
        <p:txBody>
          <a:bodyPr wrap="square" lIns="0" rIns="0" rtlCol="0">
            <a:spAutoFit/>
          </a:bodyPr>
          <a:lstStyle/>
          <a:p>
            <a:r>
              <a:rPr lang="en-US" sz="1000" b="1" dirty="0">
                <a:latin typeface="Adelle Rg" panose="02000503060000020004" pitchFamily="2" charset="0"/>
              </a:rPr>
              <a:t>Either featured video or photo goes here. Could also be a carousel.</a:t>
            </a:r>
          </a:p>
        </p:txBody>
      </p:sp>
      <p:sp>
        <p:nvSpPr>
          <p:cNvPr id="86" name="Rectangle 85"/>
          <p:cNvSpPr/>
          <p:nvPr/>
        </p:nvSpPr>
        <p:spPr>
          <a:xfrm>
            <a:off x="68162" y="6477000"/>
            <a:ext cx="7018438" cy="1380634"/>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pic>
        <p:nvPicPr>
          <p:cNvPr id="87" name="Picture 86"/>
          <p:cNvPicPr>
            <a:picLocks noChangeAspect="1"/>
          </p:cNvPicPr>
          <p:nvPr/>
        </p:nvPicPr>
        <p:blipFill>
          <a:blip r:embed="rId4"/>
          <a:stretch>
            <a:fillRect/>
          </a:stretch>
        </p:blipFill>
        <p:spPr>
          <a:xfrm>
            <a:off x="120043" y="13048701"/>
            <a:ext cx="4267454" cy="2368296"/>
          </a:xfrm>
          <a:prstGeom prst="rect">
            <a:avLst/>
          </a:prstGeom>
        </p:spPr>
      </p:pic>
    </p:spTree>
    <p:extLst>
      <p:ext uri="{BB962C8B-B14F-4D97-AF65-F5344CB8AC3E}">
        <p14:creationId xmlns:p14="http://schemas.microsoft.com/office/powerpoint/2010/main" val="304150543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2003506"/>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4237301"/>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4586583"/>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4586583"/>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4586583"/>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6610055"/>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8624162"/>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6610055"/>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18651992"/>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18651992"/>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6618507"/>
            <a:ext cx="2878956" cy="1920240"/>
          </a:xfrm>
          <a:prstGeom prst="rect">
            <a:avLst/>
          </a:prstGeom>
        </p:spPr>
      </p:pic>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pic>
        <p:nvPicPr>
          <p:cNvPr id="39" name="Picture 38"/>
          <p:cNvPicPr>
            <a:picLocks noChangeAspect="1"/>
          </p:cNvPicPr>
          <p:nvPr/>
        </p:nvPicPr>
        <p:blipFill>
          <a:blip r:embed="rId24"/>
          <a:stretch>
            <a:fillRect/>
          </a:stretch>
        </p:blipFill>
        <p:spPr>
          <a:xfrm>
            <a:off x="4708849" y="12053104"/>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1737777"/>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2020349"/>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2037727"/>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2063723"/>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3558800"/>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3558800"/>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355144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3565091"/>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spTree>
    <p:extLst>
      <p:ext uri="{BB962C8B-B14F-4D97-AF65-F5344CB8AC3E}">
        <p14:creationId xmlns:p14="http://schemas.microsoft.com/office/powerpoint/2010/main" val="419615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p:cNvSpPr/>
          <p:nvPr/>
        </p:nvSpPr>
        <p:spPr>
          <a:xfrm>
            <a:off x="0" y="14139853"/>
            <a:ext cx="9144000" cy="106251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0" y="12769991"/>
            <a:ext cx="9144000" cy="37703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5"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23405" y="-425178"/>
            <a:ext cx="305399" cy="23515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https://blog.adafruit.com/wp-content/uploads/2014/01/oshwsticker_MED-1.jpg"/>
          <p:cNvPicPr>
            <a:picLocks noChangeAspect="1" noChangeArrowheads="1"/>
          </p:cNvPicPr>
          <p:nvPr/>
        </p:nvPicPr>
        <p:blipFill>
          <a:blip r:embed="rId2" cstate="print">
            <a:extLst>
              <a:ext uri="{BEBA8EAE-BF5A-486C-A8C5-ECC9F3942E4B}">
                <a14:imgProps xmlns:a14="http://schemas.microsoft.com/office/drawing/2010/main">
                  <a14:imgLayer r:embed="rId3">
                    <a14:imgEffect>
                      <a14:backgroundRemoval t="4708" b="96591" l="8875" r="90750">
                        <a14:foregroundMark x1="30250" y1="85552" x2="25625" y2="95779"/>
                        <a14:foregroundMark x1="13375" y1="52435" x2="8875" y2="54058"/>
                        <a14:foregroundMark x1="74500" y1="92695" x2="74875" y2="96753"/>
                        <a14:foregroundMark x1="88000" y1="53409" x2="90750" y2="53571"/>
                        <a14:foregroundMark x1="51500" y1="18344" x2="50000" y2="4708"/>
                      </a14:backgroundRemoval>
                    </a14:imgEffect>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flipV="1">
            <a:off x="223405" y="-397402"/>
            <a:ext cx="305399" cy="235158"/>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p:cNvSpPr/>
          <p:nvPr/>
        </p:nvSpPr>
        <p:spPr>
          <a:xfrm>
            <a:off x="304310" y="-366402"/>
            <a:ext cx="144920" cy="144920"/>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solidFill>
                <a:prstClr val="white"/>
              </a:solidFill>
            </a:endParaRPr>
          </a:p>
        </p:txBody>
      </p:sp>
      <p:sp>
        <p:nvSpPr>
          <p:cNvPr id="8" name="TextBox 7"/>
          <p:cNvSpPr txBox="1"/>
          <p:nvPr/>
        </p:nvSpPr>
        <p:spPr>
          <a:xfrm>
            <a:off x="223405" y="-417513"/>
            <a:ext cx="413694" cy="246221"/>
          </a:xfrm>
          <a:prstGeom prst="rect">
            <a:avLst/>
          </a:prstGeom>
          <a:noFill/>
        </p:spPr>
        <p:txBody>
          <a:bodyPr wrap="square" rtlCol="0">
            <a:spAutoFit/>
          </a:bodyPr>
          <a:lstStyle/>
          <a:p>
            <a:r>
              <a:rPr lang="en-US" sz="1000" b="1" dirty="0">
                <a:solidFill>
                  <a:prstClr val="black"/>
                </a:solidFill>
                <a:latin typeface="Segoe Condensed" panose="020B0606040200020203" pitchFamily="34" charset="0"/>
                <a:ea typeface="Segoe UI" panose="020B0502040204020203" pitchFamily="34" charset="0"/>
                <a:cs typeface="Segoe UI" panose="020B0502040204020203" pitchFamily="34" charset="0"/>
              </a:rPr>
              <a:t>ML</a:t>
            </a:r>
            <a:endParaRPr lang="en-US" sz="1000" dirty="0">
              <a:solidFill>
                <a:prstClr val="black"/>
              </a:solidFill>
              <a:latin typeface="Segoe Condensed" panose="020B0606040200020203" pitchFamily="34" charset="0"/>
              <a:ea typeface="Segoe UI" panose="020B0502040204020203" pitchFamily="34" charset="0"/>
              <a:cs typeface="Segoe UI" panose="020B0502040204020203" pitchFamily="34" charset="0"/>
            </a:endParaRPr>
          </a:p>
        </p:txBody>
      </p:sp>
      <p:sp>
        <p:nvSpPr>
          <p:cNvPr id="9" name="TextBox 8"/>
          <p:cNvSpPr txBox="1"/>
          <p:nvPr/>
        </p:nvSpPr>
        <p:spPr>
          <a:xfrm>
            <a:off x="12909544" y="10821251"/>
            <a:ext cx="1524000" cy="7005128"/>
          </a:xfrm>
          <a:prstGeom prst="rect">
            <a:avLst/>
          </a:prstGeom>
          <a:noFill/>
          <a:ln>
            <a:noFill/>
          </a:ln>
        </p:spPr>
        <p:txBody>
          <a:bodyPr wrap="square" rtlCol="0">
            <a:noAutofit/>
          </a:bodyPr>
          <a:lstStyle>
            <a:defPPr>
              <a:defRPr lang="en-US"/>
            </a:defPPr>
            <a:lvl1pPr>
              <a:defRPr sz="1400">
                <a:latin typeface="HelveticaNeueLT Com 35 Th" panose="020B0403020202020204" pitchFamily="34" charset="0"/>
              </a:defRPr>
            </a:lvl1pPr>
          </a:lstStyle>
          <a:p>
            <a:r>
              <a:rPr lang="en-US" sz="900" b="1" dirty="0">
                <a:solidFill>
                  <a:prstClr val="black"/>
                </a:solidFill>
              </a:rPr>
              <a:t>RECENT NEWS</a:t>
            </a: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Headline</a:t>
            </a:r>
          </a:p>
          <a:p>
            <a:r>
              <a:rPr lang="en-US" sz="700" dirty="0">
                <a:solidFill>
                  <a:prstClr val="black">
                    <a:lumMod val="75000"/>
                    <a:lumOff val="25000"/>
                  </a:prstClr>
                </a:solidFill>
              </a:rPr>
              <a:t>Text about this headline. Text about this </a:t>
            </a:r>
            <a:r>
              <a:rPr lang="en-US" sz="700" dirty="0">
                <a:solidFill>
                  <a:prstClr val="black"/>
                </a:solidFill>
              </a:rPr>
              <a:t>headline</a:t>
            </a:r>
            <a:r>
              <a:rPr lang="en-US" sz="700" dirty="0">
                <a:solidFill>
                  <a:prstClr val="black">
                    <a:lumMod val="75000"/>
                    <a:lumOff val="25000"/>
                  </a:prstClr>
                </a:solidFill>
              </a:rPr>
              <a:t>. Text about this headline. Text about this headline.</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Text about this headline. Text about this headline. Text about this headline. Text about this headline.</a:t>
            </a:r>
          </a:p>
          <a:p>
            <a:endParaRPr lang="en-US" sz="700" dirty="0">
              <a:solidFill>
                <a:prstClr val="black">
                  <a:lumMod val="75000"/>
                  <a:lumOff val="25000"/>
                </a:prstClr>
              </a:solidFill>
            </a:endParaRPr>
          </a:p>
          <a:p>
            <a:r>
              <a:rPr lang="en-US" sz="900" b="1" dirty="0">
                <a:solidFill>
                  <a:prstClr val="black"/>
                </a:solidFill>
              </a:rPr>
              <a:t>RECENT TWEETS</a:t>
            </a: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b="1" dirty="0">
                <a:solidFill>
                  <a:prstClr val="black">
                    <a:lumMod val="75000"/>
                    <a:lumOff val="25000"/>
                  </a:prstClr>
                </a:solidFill>
              </a:rPr>
              <a:t>Nov 5, 2015 – Tweet 1</a:t>
            </a:r>
          </a:p>
          <a:p>
            <a:r>
              <a:rPr lang="en-US" sz="700" dirty="0">
                <a:solidFill>
                  <a:prstClr val="black">
                    <a:lumMod val="75000"/>
                    <a:lumOff val="25000"/>
                  </a:prstClr>
                </a:solidFill>
              </a:rPr>
              <a:t>Tweet 1</a:t>
            </a:r>
          </a:p>
          <a:p>
            <a:endParaRPr lang="en-US" sz="700" dirty="0">
              <a:solidFill>
                <a:prstClr val="black">
                  <a:lumMod val="75000"/>
                  <a:lumOff val="25000"/>
                </a:prstClr>
              </a:solidFill>
            </a:endParaRPr>
          </a:p>
          <a:p>
            <a:r>
              <a:rPr lang="en-US" sz="700" b="1" dirty="0">
                <a:solidFill>
                  <a:prstClr val="black">
                    <a:lumMod val="75000"/>
                    <a:lumOff val="25000"/>
                  </a:prstClr>
                </a:solidFill>
              </a:rPr>
              <a:t>June 26, 2015 – Headline Text</a:t>
            </a:r>
          </a:p>
          <a:p>
            <a:r>
              <a:rPr lang="en-US" sz="700" dirty="0">
                <a:solidFill>
                  <a:prstClr val="black">
                    <a:lumMod val="75000"/>
                    <a:lumOff val="25000"/>
                  </a:prstClr>
                </a:solidFill>
              </a:rPr>
              <a:t>Tweet 2</a:t>
            </a:r>
          </a:p>
          <a:p>
            <a:endParaRPr lang="en-US" sz="700" dirty="0">
              <a:solidFill>
                <a:prstClr val="black">
                  <a:lumMod val="75000"/>
                  <a:lumOff val="25000"/>
                </a:prstClr>
              </a:solidFill>
            </a:endParaRPr>
          </a:p>
          <a:p>
            <a:r>
              <a:rPr lang="en-US" sz="700" dirty="0">
                <a:solidFill>
                  <a:prstClr val="black">
                    <a:lumMod val="75000"/>
                    <a:lumOff val="25000"/>
                  </a:prstClr>
                </a:solidFill>
                <a:latin typeface="Calibri"/>
              </a:rPr>
              <a:t>.</a:t>
            </a:r>
          </a:p>
          <a:p>
            <a:endParaRPr lang="en-US" sz="900" b="1" dirty="0">
              <a:solidFill>
                <a:prstClr val="black"/>
              </a:solidFill>
            </a:endParaRPr>
          </a:p>
          <a:p>
            <a:endParaRPr lang="en-US" sz="700" dirty="0">
              <a:solidFill>
                <a:prstClr val="black">
                  <a:lumMod val="75000"/>
                  <a:lumOff val="25000"/>
                </a:prstClr>
              </a:solidFill>
            </a:endParaRPr>
          </a:p>
        </p:txBody>
      </p:sp>
      <p:sp>
        <p:nvSpPr>
          <p:cNvPr id="21" name="Rectangle 20"/>
          <p:cNvSpPr/>
          <p:nvPr/>
        </p:nvSpPr>
        <p:spPr>
          <a:xfrm>
            <a:off x="398770" y="4038600"/>
            <a:ext cx="8381238" cy="12657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black"/>
                </a:solidFill>
                <a:latin typeface="Adelle Rg" panose="02000503060000020004" pitchFamily="2" charset="0"/>
              </a:rPr>
              <a:t>We are the </a:t>
            </a:r>
            <a:r>
              <a:rPr lang="en-US" b="1" dirty="0">
                <a:solidFill>
                  <a:srgbClr val="00B0F0"/>
                </a:solidFill>
                <a:latin typeface="Adelle Rg" panose="02000503060000020004" pitchFamily="2" charset="0"/>
              </a:rPr>
              <a:t>Makeability Lab</a:t>
            </a:r>
            <a:r>
              <a:rPr lang="en-US" dirty="0">
                <a:solidFill>
                  <a:prstClr val="black"/>
                </a:solidFill>
                <a:latin typeface="Adelle Rg" panose="02000503060000020004" pitchFamily="2" charset="0"/>
              </a:rPr>
              <a:t>, dedicated to building and studying interaction technology for a social purpose.</a:t>
            </a:r>
          </a:p>
        </p:txBody>
      </p:sp>
      <p:sp>
        <p:nvSpPr>
          <p:cNvPr id="10" name="TextBox 9"/>
          <p:cNvSpPr txBox="1"/>
          <p:nvPr/>
        </p:nvSpPr>
        <p:spPr>
          <a:xfrm>
            <a:off x="288560" y="19416755"/>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Talks</a:t>
            </a:r>
          </a:p>
        </p:txBody>
      </p:sp>
      <p:pic>
        <p:nvPicPr>
          <p:cNvPr id="12"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6789"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3" name="Picture 4" descr="http://www.cs.umd.edu/~jonf/talks/icons/Froehlich_MakingWithASocialPurpose_SocialHack2015_v3_public_pptx_ic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32223" y="19839253"/>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4"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86498" y="19849749"/>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15" name="Picture 8" descr="http://www.cs.umd.edu/~jonf/talks/icons/Froehlich_CrowdPoweredStreetViewAccessibility_CMU-HCII_v6_Public_pptx_icon.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21442" y="19839252"/>
            <a:ext cx="1959223" cy="1465499"/>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66789" y="21346647"/>
            <a:ext cx="1966841" cy="533842"/>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Introspection, &amp; Inquiry</a:t>
            </a:r>
          </a:p>
          <a:p>
            <a:r>
              <a:rPr lang="en-US" sz="600" dirty="0">
                <a:solidFill>
                  <a:srgbClr val="464D59"/>
                </a:solidFill>
                <a:latin typeface="Adelle Rg" panose="02000503060000020004" pitchFamily="2" charset="0"/>
              </a:rPr>
              <a:t>Jon Froehlich | May 28, 2015 | HCIL Symposium</a:t>
            </a:r>
          </a:p>
        </p:txBody>
      </p:sp>
      <p:sp>
        <p:nvSpPr>
          <p:cNvPr id="17" name="TextBox 16"/>
          <p:cNvSpPr txBox="1"/>
          <p:nvPr/>
        </p:nvSpPr>
        <p:spPr>
          <a:xfrm>
            <a:off x="2586498"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8" name="TextBox 17"/>
          <p:cNvSpPr txBox="1"/>
          <p:nvPr/>
        </p:nvSpPr>
        <p:spPr>
          <a:xfrm>
            <a:off x="4732223" y="21346647"/>
            <a:ext cx="1966841" cy="235518"/>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p>
          <a:p>
            <a:r>
              <a:rPr lang="en-US" sz="600">
                <a:solidFill>
                  <a:srgbClr val="464D59"/>
                </a:solidFill>
                <a:latin typeface="Adelle Rg" panose="02000503060000020004" pitchFamily="2" charset="0"/>
              </a:rPr>
              <a:t>Jon Froehlich | March </a:t>
            </a:r>
            <a:r>
              <a:rPr lang="en-US" sz="600" dirty="0">
                <a:solidFill>
                  <a:srgbClr val="464D59"/>
                </a:solidFill>
                <a:latin typeface="Adelle Rg" panose="02000503060000020004" pitchFamily="2" charset="0"/>
              </a:rPr>
              <a:t>16</a:t>
            </a:r>
            <a:r>
              <a:rPr lang="en-US" sz="600">
                <a:solidFill>
                  <a:srgbClr val="464D59"/>
                </a:solidFill>
                <a:latin typeface="Adelle Rg" panose="02000503060000020004" pitchFamily="2" charset="0"/>
              </a:rPr>
              <a:t>, 2015 | American </a:t>
            </a:r>
            <a:r>
              <a:rPr lang="en-US" sz="600" dirty="0">
                <a:solidFill>
                  <a:srgbClr val="464D59"/>
                </a:solidFill>
                <a:latin typeface="Adelle Rg" panose="02000503060000020004" pitchFamily="2" charset="0"/>
              </a:rPr>
              <a:t>University</a:t>
            </a:r>
          </a:p>
        </p:txBody>
      </p:sp>
      <p:sp>
        <p:nvSpPr>
          <p:cNvPr id="19" name="TextBox 18"/>
          <p:cNvSpPr txBox="1"/>
          <p:nvPr/>
        </p:nvSpPr>
        <p:spPr>
          <a:xfrm>
            <a:off x="6810372" y="21346647"/>
            <a:ext cx="1966841" cy="675153"/>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Characterizing Physical World Accessibility at Scale Using Crowdsourcing, Computer Vision, and Machine Learning</a:t>
            </a:r>
          </a:p>
          <a:p>
            <a:r>
              <a:rPr lang="en-US" sz="600">
                <a:solidFill>
                  <a:srgbClr val="464D59"/>
                </a:solidFill>
                <a:latin typeface="Adelle Rg" panose="02000503060000020004" pitchFamily="2" charset="0"/>
              </a:rPr>
              <a:t>Jon Froehlich | Oct </a:t>
            </a:r>
            <a:r>
              <a:rPr lang="en-US" sz="600" dirty="0">
                <a:solidFill>
                  <a:srgbClr val="464D59"/>
                </a:solidFill>
                <a:latin typeface="Adelle Rg" panose="02000503060000020004" pitchFamily="2" charset="0"/>
              </a:rPr>
              <a:t>29</a:t>
            </a:r>
            <a:r>
              <a:rPr lang="en-US" sz="600">
                <a:solidFill>
                  <a:srgbClr val="464D59"/>
                </a:solidFill>
                <a:latin typeface="Adelle Rg" panose="02000503060000020004" pitchFamily="2" charset="0"/>
              </a:rPr>
              <a:t>, 2014 | CMU </a:t>
            </a:r>
            <a:r>
              <a:rPr lang="en-US" sz="600" dirty="0">
                <a:solidFill>
                  <a:srgbClr val="464D59"/>
                </a:solidFill>
                <a:latin typeface="Adelle Rg" panose="02000503060000020004" pitchFamily="2" charset="0"/>
              </a:rPr>
              <a:t>HCII</a:t>
            </a:r>
          </a:p>
        </p:txBody>
      </p:sp>
      <p:sp>
        <p:nvSpPr>
          <p:cNvPr id="20" name="TextBox 19"/>
          <p:cNvSpPr txBox="1"/>
          <p:nvPr/>
        </p:nvSpPr>
        <p:spPr>
          <a:xfrm>
            <a:off x="288560" y="17347871"/>
            <a:ext cx="3090433" cy="428671"/>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pic>
        <p:nvPicPr>
          <p:cNvPr id="22" name="Picture 3"/>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7534"/>
          <a:stretch/>
        </p:blipFill>
        <p:spPr bwMode="auto">
          <a:xfrm>
            <a:off x="366789"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3" name="Picture 4"/>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0486"/>
          <a:stretch/>
        </p:blipFill>
        <p:spPr bwMode="auto">
          <a:xfrm>
            <a:off x="2438400"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4" name="Picture 5"/>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15260"/>
          <a:stretch/>
        </p:blipFill>
        <p:spPr bwMode="auto">
          <a:xfrm>
            <a:off x="4581512" y="17670954"/>
            <a:ext cx="2107192" cy="1471056"/>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5" name="Picture 7"/>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4333" b="4341"/>
          <a:stretch/>
        </p:blipFill>
        <p:spPr bwMode="auto">
          <a:xfrm>
            <a:off x="6732008" y="17670954"/>
            <a:ext cx="2107192" cy="1476003"/>
          </a:xfrm>
          <a:prstGeom prst="rect">
            <a:avLst/>
          </a:prstGeom>
          <a:noFill/>
          <a:ln w="9525">
            <a:noFill/>
            <a:miter lim="800000"/>
            <a:headEnd/>
            <a:tailEnd/>
          </a:ln>
          <a:extLst>
            <a:ext uri="{909E8E84-426E-40DD-AFC4-6F175D3DCCD1}">
              <a14:hiddenFill xmlns:a14="http://schemas.microsoft.com/office/drawing/2010/main">
                <a:solidFill>
                  <a:schemeClr val="accent1"/>
                </a:solidFill>
              </a14:hiddenFill>
            </a:ext>
          </a:extLst>
        </p:spPr>
      </p:pic>
      <p:pic>
        <p:nvPicPr>
          <p:cNvPr id="26" name="Picture 5" descr="D:\Dropbox\HCILMakeabilityLab\WebsiteProjectImages\FrontPage\IMG_1987.JPG"/>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l="103" t="16380" r="-103" b="30528"/>
          <a:stretch/>
        </p:blipFill>
        <p:spPr bwMode="auto">
          <a:xfrm>
            <a:off x="0" y="0"/>
            <a:ext cx="9235440" cy="3677804"/>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p:cNvSpPr/>
          <p:nvPr/>
        </p:nvSpPr>
        <p:spPr>
          <a:xfrm>
            <a:off x="0" y="1"/>
            <a:ext cx="9144000" cy="43621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pic>
        <p:nvPicPr>
          <p:cNvPr id="28" name="Picture 2" descr="D:\Dropbox\HCILMakeabilityLab\Logos\MakeabilityLab4.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352800" y="-202110"/>
            <a:ext cx="1382713" cy="20211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p:cNvSpPr txBox="1"/>
          <p:nvPr/>
        </p:nvSpPr>
        <p:spPr>
          <a:xfrm>
            <a:off x="5210400" y="40487"/>
            <a:ext cx="3552600" cy="276999"/>
          </a:xfrm>
          <a:prstGeom prst="rect">
            <a:avLst/>
          </a:prstGeom>
          <a:noFill/>
        </p:spPr>
        <p:txBody>
          <a:bodyPr wrap="square" rtlCol="0">
            <a:spAutoFit/>
          </a:bodyPr>
          <a:lstStyle/>
          <a:p>
            <a:pPr algn="r"/>
            <a:r>
              <a:rPr lang="en-US" sz="1200" b="1" dirty="0">
                <a:solidFill>
                  <a:prstClr val="white"/>
                </a:solidFill>
                <a:latin typeface="HelveticaNeueLT Com 35 Th" panose="020B0403020202020204" pitchFamily="34" charset="0"/>
              </a:rPr>
              <a:t>home</a:t>
            </a:r>
            <a:r>
              <a:rPr lang="en-US" sz="1200" dirty="0">
                <a:solidFill>
                  <a:prstClr val="white"/>
                </a:solidFill>
                <a:latin typeface="HelveticaNeueLT Com 35 Th" panose="020B0403020202020204" pitchFamily="34" charset="0"/>
              </a:rPr>
              <a:t>  projects  publications  talks  people  hcil  </a:t>
            </a:r>
          </a:p>
        </p:txBody>
      </p:sp>
      <p:sp>
        <p:nvSpPr>
          <p:cNvPr id="30" name="TextBox 29"/>
          <p:cNvSpPr txBox="1"/>
          <p:nvPr/>
        </p:nvSpPr>
        <p:spPr>
          <a:xfrm>
            <a:off x="304800" y="5717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pic>
        <p:nvPicPr>
          <p:cNvPr id="31" name="Picture 30"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31804" r="56559"/>
          <a:stretch/>
        </p:blipFill>
        <p:spPr bwMode="auto">
          <a:xfrm>
            <a:off x="90954" y="23501497"/>
            <a:ext cx="1547346" cy="1076319"/>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48976" r="30160"/>
          <a:stretch/>
        </p:blipFill>
        <p:spPr bwMode="auto">
          <a:xfrm>
            <a:off x="3575168" y="23632048"/>
            <a:ext cx="1959938" cy="76040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D:\Dropbox\HCILShared\BrandingBar\BrandingBar_BlackOnWhite.png"/>
          <p:cNvPicPr>
            <a:picLocks noChangeAspect="1" noChangeArrowheads="1"/>
          </p:cNvPicPr>
          <p:nvPr/>
        </p:nvPicPr>
        <p:blipFill rotWithShape="1">
          <a:blip r:embed="rId14">
            <a:extLst>
              <a:ext uri="{28A0092B-C50C-407E-A947-70E740481C1C}">
                <a14:useLocalDpi xmlns:a14="http://schemas.microsoft.com/office/drawing/2010/main" val="0"/>
              </a:ext>
            </a:extLst>
          </a:blip>
          <a:srcRect l="75207" r="389"/>
          <a:stretch/>
        </p:blipFill>
        <p:spPr bwMode="auto">
          <a:xfrm>
            <a:off x="6477000" y="23586889"/>
            <a:ext cx="2564780" cy="85072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rotWithShape="1">
          <a:blip r:embed="rId15" cstate="print">
            <a:extLst>
              <a:ext uri="{28A0092B-C50C-407E-A947-70E740481C1C}">
                <a14:useLocalDpi xmlns:a14="http://schemas.microsoft.com/office/drawing/2010/main" val="0"/>
              </a:ext>
            </a:extLst>
          </a:blip>
          <a:srcRect l="59167" t="-12994" r="23333"/>
          <a:stretch/>
        </p:blipFill>
        <p:spPr>
          <a:xfrm>
            <a:off x="-2438400" y="12155092"/>
            <a:ext cx="1600200" cy="683414"/>
          </a:xfrm>
          <a:prstGeom prst="rect">
            <a:avLst/>
          </a:prstGeom>
        </p:spPr>
      </p:pic>
      <p:cxnSp>
        <p:nvCxnSpPr>
          <p:cNvPr id="36" name="Straight Connector 35"/>
          <p:cNvCxnSpPr/>
          <p:nvPr/>
        </p:nvCxnSpPr>
        <p:spPr>
          <a:xfrm>
            <a:off x="-149337" y="23401447"/>
            <a:ext cx="96774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288560" y="12004816"/>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Projects</a:t>
            </a:r>
          </a:p>
        </p:txBody>
      </p:sp>
      <p:pic>
        <p:nvPicPr>
          <p:cNvPr id="1029" name="Picture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876246" y="6713473"/>
            <a:ext cx="2238865" cy="129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 name="Picture 39" descr="C:\Users\Majeed\Dropbox\ProjectMakerShoe\Papers\IDC2015Demo\Figures\Figure 4 - Shoe Mesh &amp; battery\shoe-mesh-(cut).jpg"/>
          <p:cNvPicPr/>
          <p:nvPr/>
        </p:nvPicPr>
        <p:blipFill rotWithShape="1">
          <a:blip r:embed="rId17" cstate="print">
            <a:extLst>
              <a:ext uri="{28A0092B-C50C-407E-A947-70E740481C1C}">
                <a14:useLocalDpi xmlns:a14="http://schemas.microsoft.com/office/drawing/2010/main" val="0"/>
              </a:ext>
            </a:extLst>
          </a:blip>
          <a:srcRect l="5721" t="10589"/>
          <a:stretch/>
        </p:blipFill>
        <p:spPr bwMode="auto">
          <a:xfrm>
            <a:off x="-3374571" y="2438400"/>
            <a:ext cx="2881630" cy="1861820"/>
          </a:xfrm>
          <a:prstGeom prst="rect">
            <a:avLst/>
          </a:prstGeom>
          <a:noFill/>
          <a:ln>
            <a:noFill/>
          </a:ln>
          <a:extLst>
            <a:ext uri="{53640926-AAD7-44D8-BBD7-CCE9431645EC}">
              <a14:shadowObscured xmlns:a14="http://schemas.microsoft.com/office/drawing/2010/main"/>
            </a:ext>
          </a:extLst>
        </p:spPr>
      </p:pic>
      <p:sp>
        <p:nvSpPr>
          <p:cNvPr id="43" name="TextBox 42"/>
          <p:cNvSpPr txBox="1"/>
          <p:nvPr/>
        </p:nvSpPr>
        <p:spPr>
          <a:xfrm>
            <a:off x="395287" y="1821242"/>
            <a:ext cx="3303899" cy="769441"/>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Some Title</a:t>
            </a:r>
          </a:p>
        </p:txBody>
      </p:sp>
      <p:sp>
        <p:nvSpPr>
          <p:cNvPr id="44" name="TextBox 43"/>
          <p:cNvSpPr txBox="1"/>
          <p:nvPr/>
        </p:nvSpPr>
        <p:spPr>
          <a:xfrm>
            <a:off x="395287" y="2691825"/>
            <a:ext cx="6996113" cy="584775"/>
          </a:xfrm>
          <a:prstGeom prst="rect">
            <a:avLst/>
          </a:prstGeom>
          <a:solidFill>
            <a:srgbClr val="00B0F0">
              <a:alpha val="70000"/>
            </a:srgbClr>
          </a:solidFill>
        </p:spPr>
        <p:txBody>
          <a:bodyPr wrap="square" lIns="91440" rIns="0" rtlCol="0">
            <a:spAutoFit/>
          </a:bodyPr>
          <a:lstStyle>
            <a:defPPr>
              <a:defRPr lang="en-US"/>
            </a:defPPr>
            <a:lvl1pPr>
              <a:defRPr sz="1600" b="1" cap="small">
                <a:solidFill>
                  <a:srgbClr val="212830"/>
                </a:solidFill>
                <a:latin typeface="Adelle Rg" panose="02000503060000020004" pitchFamily="2" charset="0"/>
              </a:defRPr>
            </a:lvl1pPr>
          </a:lstStyle>
          <a:p>
            <a:r>
              <a:rPr lang="en-US" b="0" cap="none" dirty="0">
                <a:solidFill>
                  <a:schemeClr val="bg1"/>
                </a:solidFill>
              </a:rPr>
              <a:t>Title &amp; subtitle go with rotating carousel picture. Subtitle is in html and includes links to more information to either news or projects page, etc.</a:t>
            </a:r>
          </a:p>
        </p:txBody>
      </p:sp>
      <p:pic>
        <p:nvPicPr>
          <p:cNvPr id="46" name="Picture 6" descr="http://www.cs.umd.edu/~jonf/talks/icons/Froehlich_MakingWithASocialPurpose_AmericanUniversity2015_pptx_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06000" y="16154528"/>
            <a:ext cx="2241544" cy="167667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nvGrpSpPr>
          <p:cNvPr id="60" name="Group 59"/>
          <p:cNvGrpSpPr/>
          <p:nvPr/>
        </p:nvGrpSpPr>
        <p:grpSpPr>
          <a:xfrm>
            <a:off x="313191" y="12322733"/>
            <a:ext cx="8461957" cy="4766053"/>
            <a:chOff x="431954" y="12322734"/>
            <a:chExt cx="7471049" cy="4207941"/>
          </a:xfrm>
        </p:grpSpPr>
        <p:pic>
          <p:nvPicPr>
            <p:cNvPr id="1026" name="Picture 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107100" y="12327084"/>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7" name="Picture 3"/>
            <p:cNvPicPr>
              <a:picLocks noChangeAspect="1" noChangeArrowheads="1"/>
            </p:cNvPicPr>
            <p:nvPr/>
          </p:nvPicPr>
          <p:blipFill rotWithShape="1">
            <a:blip r:embed="rId19">
              <a:extLst>
                <a:ext uri="{28A0092B-C50C-407E-A947-70E740481C1C}">
                  <a14:useLocalDpi xmlns:a14="http://schemas.microsoft.com/office/drawing/2010/main" val="0"/>
                </a:ext>
              </a:extLst>
            </a:blip>
            <a:srcRect r="4383"/>
            <a:stretch/>
          </p:blipFill>
          <p:spPr bwMode="auto">
            <a:xfrm>
              <a:off x="431954" y="15186393"/>
              <a:ext cx="1795903" cy="1337857"/>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1028" name="Picture 4"/>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t="5269" b="5043"/>
            <a:stretch/>
          </p:blipFill>
          <p:spPr bwMode="auto">
            <a:xfrm>
              <a:off x="4224357" y="12325466"/>
              <a:ext cx="1795443" cy="1323273"/>
            </a:xfrm>
            <a:prstGeom prst="rect">
              <a:avLst/>
            </a:prstGeom>
            <a:noFill/>
            <a:ln w="63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39" name="Picture 38" descr="2015-12-08 17.37.21.jpg"/>
            <p:cNvPicPr>
              <a:picLocks noChangeAspect="1"/>
            </p:cNvPicPr>
            <p:nvPr/>
          </p:nvPicPr>
          <p:blipFill rotWithShape="1">
            <a:blip r:embed="rId21" cstate="print">
              <a:extLst>
                <a:ext uri="{28A0092B-C50C-407E-A947-70E740481C1C}">
                  <a14:useLocalDpi xmlns:a14="http://schemas.microsoft.com/office/drawing/2010/main" val="0"/>
                </a:ext>
              </a:extLst>
            </a:blip>
            <a:srcRect l="8264" t="30775" r="25527" b="37232"/>
            <a:stretch/>
          </p:blipFill>
          <p:spPr bwMode="auto">
            <a:xfrm>
              <a:off x="2289057" y="15179969"/>
              <a:ext cx="3728454" cy="1350706"/>
            </a:xfrm>
            <a:prstGeom prst="rect">
              <a:avLst/>
            </a:prstGeom>
            <a:ln w="6350">
              <a:solidFill>
                <a:schemeClr val="tx1">
                  <a:lumMod val="65000"/>
                  <a:lumOff val="35000"/>
                </a:schemeClr>
              </a:solidFill>
            </a:ln>
            <a:extLst>
              <a:ext uri="{53640926-AAD7-44D8-BBD7-CCE9431645EC}">
                <a14:shadowObscured xmlns:a14="http://schemas.microsoft.com/office/drawing/2010/main"/>
              </a:ext>
            </a:extLst>
          </p:spPr>
        </p:pic>
        <p:pic>
          <p:nvPicPr>
            <p:cNvPr id="41" name="Picture 40" descr="D:\Dropbox\ProjectMakerShoe\Papers\IDC2015Demo\Figures\Figure 2 Scenarios\Scenarios - camera ready.jpg"/>
            <p:cNvPicPr/>
            <p:nvPr/>
          </p:nvPicPr>
          <p:blipFill rotWithShape="1">
            <a:blip r:embed="rId22" cstate="print">
              <a:extLst>
                <a:ext uri="{28A0092B-C50C-407E-A947-70E740481C1C}">
                  <a14:useLocalDpi xmlns:a14="http://schemas.microsoft.com/office/drawing/2010/main" val="0"/>
                </a:ext>
              </a:extLst>
            </a:blip>
            <a:srcRect l="83501" t="11057" r="1694" b="53981"/>
            <a:stretch/>
          </p:blipFill>
          <p:spPr bwMode="auto">
            <a:xfrm>
              <a:off x="435525" y="12322734"/>
              <a:ext cx="3701532" cy="2751716"/>
            </a:xfrm>
            <a:prstGeom prst="rect">
              <a:avLst/>
            </a:prstGeom>
            <a:noFill/>
            <a:ln w="6350">
              <a:solidFill>
                <a:schemeClr val="tx1">
                  <a:lumMod val="65000"/>
                  <a:lumOff val="35000"/>
                </a:schemeClr>
              </a:solidFill>
            </a:ln>
            <a:extLst>
              <a:ext uri="{53640926-AAD7-44D8-BBD7-CCE9431645EC}">
                <a14:shadowObscured xmlns:a14="http://schemas.microsoft.com/office/drawing/2010/main"/>
              </a:ext>
            </a:extLst>
          </p:spPr>
        </p:pic>
        <p:pic>
          <p:nvPicPr>
            <p:cNvPr id="1030" name="Picture 6"/>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231985" y="13739377"/>
              <a:ext cx="1787815" cy="1335073"/>
            </a:xfrm>
            <a:prstGeom prst="rect">
              <a:avLst/>
            </a:prstGeom>
            <a:noFill/>
            <a:ln w="6350">
              <a:solidFill>
                <a:schemeClr val="tx1">
                  <a:lumMod val="65000"/>
                  <a:lumOff val="35000"/>
                </a:schemeClr>
              </a:solidFill>
            </a:ln>
            <a:extLst>
              <a:ext uri="{909E8E84-426E-40DD-AFC4-6F175D3DCCD1}">
                <a14:hiddenFill xmlns:a14="http://schemas.microsoft.com/office/drawing/2010/main">
                  <a:solidFill>
                    <a:schemeClr val="accent1"/>
                  </a:solidFill>
                </a14:hiddenFill>
              </a:ext>
            </a:extLst>
          </p:spPr>
        </p:pic>
        <p:pic>
          <p:nvPicPr>
            <p:cNvPr id="45" name="Picture 2" descr="http://www.cs.umd.edu/~jonf/talks/icons/Froehlich_SocialFabrics_HCILSymposium2015_pptx_ic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1234" y="15162523"/>
              <a:ext cx="1747574"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pic>
          <p:nvPicPr>
            <p:cNvPr id="47" name="Picture 8" descr="http://www.cs.umd.edu/~jonf/talks/icons/Froehlich_CrowdPoweredStreetViewAccessibility_CMU-HCII_v6_Public_pptx_icon.png"/>
            <p:cNvPicPr>
              <a:picLocks noChangeAspect="1" noChangeArrowheads="1"/>
            </p:cNvPicPr>
            <p:nvPr/>
          </p:nvPicPr>
          <p:blipFill rotWithShape="1">
            <a:blip r:embed="rId7">
              <a:extLst>
                <a:ext uri="{28A0092B-C50C-407E-A947-70E740481C1C}">
                  <a14:useLocalDpi xmlns:a14="http://schemas.microsoft.com/office/drawing/2010/main" val="0"/>
                </a:ext>
              </a:extLst>
            </a:blip>
            <a:srcRect l="-1" r="4392" b="6944"/>
            <a:stretch/>
          </p:blipFill>
          <p:spPr bwMode="auto">
            <a:xfrm>
              <a:off x="6107100" y="13742918"/>
              <a:ext cx="1795501" cy="1307185"/>
            </a:xfrm>
            <a:prstGeom prst="rect">
              <a:avLst/>
            </a:prstGeom>
            <a:noFill/>
            <a:ln>
              <a:solidFill>
                <a:schemeClr val="bg1">
                  <a:lumMod val="50000"/>
                </a:schemeClr>
              </a:solidFill>
            </a:ln>
            <a:extLst>
              <a:ext uri="{909E8E84-426E-40DD-AFC4-6F175D3DCCD1}">
                <a14:hiddenFill xmlns:a14="http://schemas.microsoft.com/office/drawing/2010/main">
                  <a:solidFill>
                    <a:srgbClr val="FFFFFF"/>
                  </a:solidFill>
                </a14:hiddenFill>
              </a:ext>
            </a:extLst>
          </p:spPr>
        </p:pic>
      </p:grpSp>
      <p:sp>
        <p:nvSpPr>
          <p:cNvPr id="49" name="TextBox 48"/>
          <p:cNvSpPr txBox="1"/>
          <p:nvPr/>
        </p:nvSpPr>
        <p:spPr>
          <a:xfrm>
            <a:off x="288758" y="5757453"/>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About Us</a:t>
            </a:r>
          </a:p>
        </p:txBody>
      </p:sp>
      <p:sp>
        <p:nvSpPr>
          <p:cNvPr id="3" name="Freeform 2"/>
          <p:cNvSpPr/>
          <p:nvPr/>
        </p:nvSpPr>
        <p:spPr>
          <a:xfrm>
            <a:off x="762000" y="7119550"/>
            <a:ext cx="804111" cy="930442"/>
          </a:xfrm>
          <a:custGeom>
            <a:avLst/>
            <a:gdLst>
              <a:gd name="connsiteX0" fmla="*/ 208548 w 1605072"/>
              <a:gd name="connsiteY0" fmla="*/ 192505 h 930442"/>
              <a:gd name="connsiteX1" fmla="*/ 96253 w 1605072"/>
              <a:gd name="connsiteY1" fmla="*/ 208548 h 930442"/>
              <a:gd name="connsiteX2" fmla="*/ 32085 w 1605072"/>
              <a:gd name="connsiteY2" fmla="*/ 224590 h 930442"/>
              <a:gd name="connsiteX3" fmla="*/ 0 w 1605072"/>
              <a:gd name="connsiteY3" fmla="*/ 272716 h 930442"/>
              <a:gd name="connsiteX4" fmla="*/ 16043 w 1605072"/>
              <a:gd name="connsiteY4" fmla="*/ 529390 h 930442"/>
              <a:gd name="connsiteX5" fmla="*/ 96253 w 1605072"/>
              <a:gd name="connsiteY5" fmla="*/ 593558 h 930442"/>
              <a:gd name="connsiteX6" fmla="*/ 256674 w 1605072"/>
              <a:gd name="connsiteY6" fmla="*/ 689811 h 930442"/>
              <a:gd name="connsiteX7" fmla="*/ 320843 w 1605072"/>
              <a:gd name="connsiteY7" fmla="*/ 705853 h 930442"/>
              <a:gd name="connsiteX8" fmla="*/ 529390 w 1605072"/>
              <a:gd name="connsiteY8" fmla="*/ 770021 h 930442"/>
              <a:gd name="connsiteX9" fmla="*/ 753979 w 1605072"/>
              <a:gd name="connsiteY9" fmla="*/ 786063 h 930442"/>
              <a:gd name="connsiteX10" fmla="*/ 802106 w 1605072"/>
              <a:gd name="connsiteY10" fmla="*/ 818148 h 930442"/>
              <a:gd name="connsiteX11" fmla="*/ 818148 w 1605072"/>
              <a:gd name="connsiteY11" fmla="*/ 882316 h 930442"/>
              <a:gd name="connsiteX12" fmla="*/ 850232 w 1605072"/>
              <a:gd name="connsiteY12" fmla="*/ 930442 h 930442"/>
              <a:gd name="connsiteX13" fmla="*/ 1026695 w 1605072"/>
              <a:gd name="connsiteY13" fmla="*/ 850232 h 930442"/>
              <a:gd name="connsiteX14" fmla="*/ 1122948 w 1605072"/>
              <a:gd name="connsiteY14" fmla="*/ 818148 h 930442"/>
              <a:gd name="connsiteX15" fmla="*/ 1283369 w 1605072"/>
              <a:gd name="connsiteY15" fmla="*/ 721895 h 930442"/>
              <a:gd name="connsiteX16" fmla="*/ 1411706 w 1605072"/>
              <a:gd name="connsiteY16" fmla="*/ 625642 h 930442"/>
              <a:gd name="connsiteX17" fmla="*/ 1475874 w 1605072"/>
              <a:gd name="connsiteY17" fmla="*/ 577516 h 930442"/>
              <a:gd name="connsiteX18" fmla="*/ 1524000 w 1605072"/>
              <a:gd name="connsiteY18" fmla="*/ 545432 h 930442"/>
              <a:gd name="connsiteX19" fmla="*/ 1588169 w 1605072"/>
              <a:gd name="connsiteY19" fmla="*/ 481263 h 930442"/>
              <a:gd name="connsiteX20" fmla="*/ 1588169 w 1605072"/>
              <a:gd name="connsiteY20" fmla="*/ 352927 h 930442"/>
              <a:gd name="connsiteX21" fmla="*/ 1572127 w 1605072"/>
              <a:gd name="connsiteY21" fmla="*/ 304800 h 930442"/>
              <a:gd name="connsiteX22" fmla="*/ 1524000 w 1605072"/>
              <a:gd name="connsiteY22" fmla="*/ 288758 h 930442"/>
              <a:gd name="connsiteX23" fmla="*/ 1427748 w 1605072"/>
              <a:gd name="connsiteY23" fmla="*/ 224590 h 930442"/>
              <a:gd name="connsiteX24" fmla="*/ 1347537 w 1605072"/>
              <a:gd name="connsiteY24" fmla="*/ 160421 h 930442"/>
              <a:gd name="connsiteX25" fmla="*/ 1283369 w 1605072"/>
              <a:gd name="connsiteY25" fmla="*/ 144379 h 930442"/>
              <a:gd name="connsiteX26" fmla="*/ 1235243 w 1605072"/>
              <a:gd name="connsiteY26" fmla="*/ 128337 h 930442"/>
              <a:gd name="connsiteX27" fmla="*/ 978569 w 1605072"/>
              <a:gd name="connsiteY27" fmla="*/ 144379 h 930442"/>
              <a:gd name="connsiteX28" fmla="*/ 866274 w 1605072"/>
              <a:gd name="connsiteY28" fmla="*/ 176463 h 930442"/>
              <a:gd name="connsiteX29" fmla="*/ 657727 w 1605072"/>
              <a:gd name="connsiteY29" fmla="*/ 160421 h 930442"/>
              <a:gd name="connsiteX30" fmla="*/ 561474 w 1605072"/>
              <a:gd name="connsiteY30" fmla="*/ 112295 h 930442"/>
              <a:gd name="connsiteX31" fmla="*/ 433137 w 1605072"/>
              <a:gd name="connsiteY31" fmla="*/ 48127 h 930442"/>
              <a:gd name="connsiteX32" fmla="*/ 336885 w 1605072"/>
              <a:gd name="connsiteY32" fmla="*/ 0 h 930442"/>
              <a:gd name="connsiteX33" fmla="*/ 288758 w 1605072"/>
              <a:gd name="connsiteY33" fmla="*/ 144379 h 930442"/>
              <a:gd name="connsiteX34" fmla="*/ 208548 w 1605072"/>
              <a:gd name="connsiteY34" fmla="*/ 256674 h 930442"/>
              <a:gd name="connsiteX35" fmla="*/ 144379 w 1605072"/>
              <a:gd name="connsiteY35" fmla="*/ 224590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605072" h="930442">
                <a:moveTo>
                  <a:pt x="208548" y="192505"/>
                </a:moveTo>
                <a:cubicBezTo>
                  <a:pt x="171116" y="197853"/>
                  <a:pt x="133455" y="201784"/>
                  <a:pt x="96253" y="208548"/>
                </a:cubicBezTo>
                <a:cubicBezTo>
                  <a:pt x="74561" y="212492"/>
                  <a:pt x="50430" y="212360"/>
                  <a:pt x="32085" y="224590"/>
                </a:cubicBezTo>
                <a:cubicBezTo>
                  <a:pt x="16043" y="235285"/>
                  <a:pt x="10695" y="256674"/>
                  <a:pt x="0" y="272716"/>
                </a:cubicBezTo>
                <a:cubicBezTo>
                  <a:pt x="5348" y="358274"/>
                  <a:pt x="-8590" y="447280"/>
                  <a:pt x="16043" y="529390"/>
                </a:cubicBezTo>
                <a:cubicBezTo>
                  <a:pt x="25882" y="562186"/>
                  <a:pt x="68562" y="573419"/>
                  <a:pt x="96253" y="593558"/>
                </a:cubicBezTo>
                <a:cubicBezTo>
                  <a:pt x="135972" y="622445"/>
                  <a:pt x="205416" y="670590"/>
                  <a:pt x="256674" y="689811"/>
                </a:cubicBezTo>
                <a:cubicBezTo>
                  <a:pt x="277318" y="697552"/>
                  <a:pt x="299691" y="699632"/>
                  <a:pt x="320843" y="705853"/>
                </a:cubicBezTo>
                <a:cubicBezTo>
                  <a:pt x="390620" y="726375"/>
                  <a:pt x="457874" y="756777"/>
                  <a:pt x="529390" y="770021"/>
                </a:cubicBezTo>
                <a:cubicBezTo>
                  <a:pt x="603189" y="783687"/>
                  <a:pt x="679116" y="780716"/>
                  <a:pt x="753979" y="786063"/>
                </a:cubicBezTo>
                <a:cubicBezTo>
                  <a:pt x="770021" y="796758"/>
                  <a:pt x="791411" y="802106"/>
                  <a:pt x="802106" y="818148"/>
                </a:cubicBezTo>
                <a:cubicBezTo>
                  <a:pt x="814336" y="836493"/>
                  <a:pt x="809463" y="862051"/>
                  <a:pt x="818148" y="882316"/>
                </a:cubicBezTo>
                <a:cubicBezTo>
                  <a:pt x="825743" y="900037"/>
                  <a:pt x="839537" y="914400"/>
                  <a:pt x="850232" y="930442"/>
                </a:cubicBezTo>
                <a:cubicBezTo>
                  <a:pt x="1118214" y="841116"/>
                  <a:pt x="786431" y="959442"/>
                  <a:pt x="1026695" y="850232"/>
                </a:cubicBezTo>
                <a:cubicBezTo>
                  <a:pt x="1057483" y="836237"/>
                  <a:pt x="1090864" y="828843"/>
                  <a:pt x="1122948" y="818148"/>
                </a:cubicBezTo>
                <a:cubicBezTo>
                  <a:pt x="1304160" y="636933"/>
                  <a:pt x="1054296" y="867669"/>
                  <a:pt x="1283369" y="721895"/>
                </a:cubicBezTo>
                <a:cubicBezTo>
                  <a:pt x="1486137" y="592861"/>
                  <a:pt x="1278245" y="670128"/>
                  <a:pt x="1411706" y="625642"/>
                </a:cubicBezTo>
                <a:cubicBezTo>
                  <a:pt x="1433095" y="609600"/>
                  <a:pt x="1454117" y="593056"/>
                  <a:pt x="1475874" y="577516"/>
                </a:cubicBezTo>
                <a:cubicBezTo>
                  <a:pt x="1491563" y="566310"/>
                  <a:pt x="1509361" y="557979"/>
                  <a:pt x="1524000" y="545432"/>
                </a:cubicBezTo>
                <a:cubicBezTo>
                  <a:pt x="1546967" y="525746"/>
                  <a:pt x="1588169" y="481263"/>
                  <a:pt x="1588169" y="481263"/>
                </a:cubicBezTo>
                <a:cubicBezTo>
                  <a:pt x="1611118" y="412415"/>
                  <a:pt x="1610293" y="441422"/>
                  <a:pt x="1588169" y="352927"/>
                </a:cubicBezTo>
                <a:cubicBezTo>
                  <a:pt x="1584068" y="336522"/>
                  <a:pt x="1584084" y="316757"/>
                  <a:pt x="1572127" y="304800"/>
                </a:cubicBezTo>
                <a:cubicBezTo>
                  <a:pt x="1560170" y="292843"/>
                  <a:pt x="1540042" y="294105"/>
                  <a:pt x="1524000" y="288758"/>
                </a:cubicBezTo>
                <a:cubicBezTo>
                  <a:pt x="1391238" y="155996"/>
                  <a:pt x="1551569" y="301978"/>
                  <a:pt x="1427748" y="224590"/>
                </a:cubicBezTo>
                <a:cubicBezTo>
                  <a:pt x="1398712" y="206443"/>
                  <a:pt x="1377468" y="177050"/>
                  <a:pt x="1347537" y="160421"/>
                </a:cubicBezTo>
                <a:cubicBezTo>
                  <a:pt x="1328264" y="149714"/>
                  <a:pt x="1304568" y="150436"/>
                  <a:pt x="1283369" y="144379"/>
                </a:cubicBezTo>
                <a:cubicBezTo>
                  <a:pt x="1267110" y="139734"/>
                  <a:pt x="1251285" y="133684"/>
                  <a:pt x="1235243" y="128337"/>
                </a:cubicBezTo>
                <a:cubicBezTo>
                  <a:pt x="1149685" y="133684"/>
                  <a:pt x="1063574" y="133291"/>
                  <a:pt x="978569" y="144379"/>
                </a:cubicBezTo>
                <a:cubicBezTo>
                  <a:pt x="939966" y="149414"/>
                  <a:pt x="905155" y="174519"/>
                  <a:pt x="866274" y="176463"/>
                </a:cubicBezTo>
                <a:cubicBezTo>
                  <a:pt x="796640" y="179945"/>
                  <a:pt x="727243" y="165768"/>
                  <a:pt x="657727" y="160421"/>
                </a:cubicBezTo>
                <a:cubicBezTo>
                  <a:pt x="560137" y="127892"/>
                  <a:pt x="659211" y="165606"/>
                  <a:pt x="561474" y="112295"/>
                </a:cubicBezTo>
                <a:cubicBezTo>
                  <a:pt x="519486" y="89392"/>
                  <a:pt x="472932" y="74658"/>
                  <a:pt x="433137" y="48127"/>
                </a:cubicBezTo>
                <a:cubicBezTo>
                  <a:pt x="370941" y="6662"/>
                  <a:pt x="403302" y="22139"/>
                  <a:pt x="336885" y="0"/>
                </a:cubicBezTo>
                <a:cubicBezTo>
                  <a:pt x="307691" y="116778"/>
                  <a:pt x="337087" y="11474"/>
                  <a:pt x="288758" y="144379"/>
                </a:cubicBezTo>
                <a:cubicBezTo>
                  <a:pt x="247454" y="257965"/>
                  <a:pt x="290695" y="229292"/>
                  <a:pt x="208548" y="256674"/>
                </a:cubicBezTo>
                <a:lnTo>
                  <a:pt x="144379" y="22459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31"/>
          <p:cNvSpPr/>
          <p:nvPr/>
        </p:nvSpPr>
        <p:spPr>
          <a:xfrm>
            <a:off x="2831432" y="7103548"/>
            <a:ext cx="978568" cy="978569"/>
          </a:xfrm>
          <a:custGeom>
            <a:avLst/>
            <a:gdLst>
              <a:gd name="connsiteX0" fmla="*/ 240631 w 978568"/>
              <a:gd name="connsiteY0" fmla="*/ 96253 h 978569"/>
              <a:gd name="connsiteX1" fmla="*/ 32084 w 978568"/>
              <a:gd name="connsiteY1" fmla="*/ 609600 h 978569"/>
              <a:gd name="connsiteX2" fmla="*/ 16042 w 978568"/>
              <a:gd name="connsiteY2" fmla="*/ 689811 h 978569"/>
              <a:gd name="connsiteX3" fmla="*/ 0 w 978568"/>
              <a:gd name="connsiteY3" fmla="*/ 737937 h 978569"/>
              <a:gd name="connsiteX4" fmla="*/ 16042 w 978568"/>
              <a:gd name="connsiteY4" fmla="*/ 850232 h 978569"/>
              <a:gd name="connsiteX5" fmla="*/ 112294 w 978568"/>
              <a:gd name="connsiteY5" fmla="*/ 898358 h 978569"/>
              <a:gd name="connsiteX6" fmla="*/ 160421 w 978568"/>
              <a:gd name="connsiteY6" fmla="*/ 946484 h 978569"/>
              <a:gd name="connsiteX7" fmla="*/ 288758 w 978568"/>
              <a:gd name="connsiteY7" fmla="*/ 978569 h 978569"/>
              <a:gd name="connsiteX8" fmla="*/ 561473 w 978568"/>
              <a:gd name="connsiteY8" fmla="*/ 946484 h 978569"/>
              <a:gd name="connsiteX9" fmla="*/ 673768 w 978568"/>
              <a:gd name="connsiteY9" fmla="*/ 914400 h 978569"/>
              <a:gd name="connsiteX10" fmla="*/ 721894 w 978568"/>
              <a:gd name="connsiteY10" fmla="*/ 882316 h 978569"/>
              <a:gd name="connsiteX11" fmla="*/ 737937 w 978568"/>
              <a:gd name="connsiteY11" fmla="*/ 834190 h 978569"/>
              <a:gd name="connsiteX12" fmla="*/ 705852 w 978568"/>
              <a:gd name="connsiteY12" fmla="*/ 641684 h 978569"/>
              <a:gd name="connsiteX13" fmla="*/ 721894 w 978568"/>
              <a:gd name="connsiteY13" fmla="*/ 561474 h 978569"/>
              <a:gd name="connsiteX14" fmla="*/ 850231 w 978568"/>
              <a:gd name="connsiteY14" fmla="*/ 545432 h 978569"/>
              <a:gd name="connsiteX15" fmla="*/ 898358 w 978568"/>
              <a:gd name="connsiteY15" fmla="*/ 513347 h 978569"/>
              <a:gd name="connsiteX16" fmla="*/ 914400 w 978568"/>
              <a:gd name="connsiteY16" fmla="*/ 465221 h 978569"/>
              <a:gd name="connsiteX17" fmla="*/ 946484 w 978568"/>
              <a:gd name="connsiteY17" fmla="*/ 417095 h 978569"/>
              <a:gd name="connsiteX18" fmla="*/ 978568 w 978568"/>
              <a:gd name="connsiteY18" fmla="*/ 320842 h 978569"/>
              <a:gd name="connsiteX19" fmla="*/ 962526 w 978568"/>
              <a:gd name="connsiteY19" fmla="*/ 128337 h 978569"/>
              <a:gd name="connsiteX20" fmla="*/ 930442 w 978568"/>
              <a:gd name="connsiteY20" fmla="*/ 48126 h 978569"/>
              <a:gd name="connsiteX21" fmla="*/ 914400 w 978568"/>
              <a:gd name="connsiteY21" fmla="*/ 0 h 978569"/>
              <a:gd name="connsiteX22" fmla="*/ 641684 w 978568"/>
              <a:gd name="connsiteY22" fmla="*/ 16042 h 978569"/>
              <a:gd name="connsiteX23" fmla="*/ 593558 w 978568"/>
              <a:gd name="connsiteY23" fmla="*/ 48126 h 978569"/>
              <a:gd name="connsiteX24" fmla="*/ 545431 w 978568"/>
              <a:gd name="connsiteY24" fmla="*/ 64169 h 978569"/>
              <a:gd name="connsiteX25" fmla="*/ 497305 w 978568"/>
              <a:gd name="connsiteY25" fmla="*/ 96253 h 978569"/>
              <a:gd name="connsiteX26" fmla="*/ 192505 w 978568"/>
              <a:gd name="connsiteY26" fmla="*/ 112295 h 978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978568" h="978569">
                <a:moveTo>
                  <a:pt x="240631" y="96253"/>
                </a:moveTo>
                <a:cubicBezTo>
                  <a:pt x="171115" y="267369"/>
                  <a:pt x="97447" y="436855"/>
                  <a:pt x="32084" y="609600"/>
                </a:cubicBezTo>
                <a:cubicBezTo>
                  <a:pt x="22435" y="635102"/>
                  <a:pt x="22655" y="663359"/>
                  <a:pt x="16042" y="689811"/>
                </a:cubicBezTo>
                <a:cubicBezTo>
                  <a:pt x="11941" y="706216"/>
                  <a:pt x="5347" y="721895"/>
                  <a:pt x="0" y="737937"/>
                </a:cubicBezTo>
                <a:cubicBezTo>
                  <a:pt x="5347" y="775369"/>
                  <a:pt x="685" y="815679"/>
                  <a:pt x="16042" y="850232"/>
                </a:cubicBezTo>
                <a:cubicBezTo>
                  <a:pt x="26859" y="874569"/>
                  <a:pt x="90940" y="891240"/>
                  <a:pt x="112294" y="898358"/>
                </a:cubicBezTo>
                <a:cubicBezTo>
                  <a:pt x="128336" y="914400"/>
                  <a:pt x="139767" y="937096"/>
                  <a:pt x="160421" y="946484"/>
                </a:cubicBezTo>
                <a:cubicBezTo>
                  <a:pt x="200564" y="964731"/>
                  <a:pt x="288758" y="978569"/>
                  <a:pt x="288758" y="978569"/>
                </a:cubicBezTo>
                <a:cubicBezTo>
                  <a:pt x="374790" y="969965"/>
                  <a:pt x="474790" y="962244"/>
                  <a:pt x="561473" y="946484"/>
                </a:cubicBezTo>
                <a:cubicBezTo>
                  <a:pt x="577628" y="943547"/>
                  <a:pt x="654132" y="924218"/>
                  <a:pt x="673768" y="914400"/>
                </a:cubicBezTo>
                <a:cubicBezTo>
                  <a:pt x="691013" y="905778"/>
                  <a:pt x="705852" y="893011"/>
                  <a:pt x="721894" y="882316"/>
                </a:cubicBezTo>
                <a:cubicBezTo>
                  <a:pt x="727242" y="866274"/>
                  <a:pt x="737937" y="851100"/>
                  <a:pt x="737937" y="834190"/>
                </a:cubicBezTo>
                <a:cubicBezTo>
                  <a:pt x="737937" y="726737"/>
                  <a:pt x="730952" y="716984"/>
                  <a:pt x="705852" y="641684"/>
                </a:cubicBezTo>
                <a:cubicBezTo>
                  <a:pt x="711199" y="614947"/>
                  <a:pt x="699207" y="576598"/>
                  <a:pt x="721894" y="561474"/>
                </a:cubicBezTo>
                <a:cubicBezTo>
                  <a:pt x="757765" y="537560"/>
                  <a:pt x="808638" y="556776"/>
                  <a:pt x="850231" y="545432"/>
                </a:cubicBezTo>
                <a:cubicBezTo>
                  <a:pt x="868832" y="540359"/>
                  <a:pt x="882316" y="524042"/>
                  <a:pt x="898358" y="513347"/>
                </a:cubicBezTo>
                <a:cubicBezTo>
                  <a:pt x="903705" y="497305"/>
                  <a:pt x="906838" y="480346"/>
                  <a:pt x="914400" y="465221"/>
                </a:cubicBezTo>
                <a:cubicBezTo>
                  <a:pt x="923022" y="447976"/>
                  <a:pt x="938654" y="434713"/>
                  <a:pt x="946484" y="417095"/>
                </a:cubicBezTo>
                <a:cubicBezTo>
                  <a:pt x="960219" y="386190"/>
                  <a:pt x="978568" y="320842"/>
                  <a:pt x="978568" y="320842"/>
                </a:cubicBezTo>
                <a:cubicBezTo>
                  <a:pt x="973221" y="256674"/>
                  <a:pt x="973716" y="191748"/>
                  <a:pt x="962526" y="128337"/>
                </a:cubicBezTo>
                <a:cubicBezTo>
                  <a:pt x="957522" y="99979"/>
                  <a:pt x="940553" y="75089"/>
                  <a:pt x="930442" y="48126"/>
                </a:cubicBezTo>
                <a:cubicBezTo>
                  <a:pt x="924505" y="32293"/>
                  <a:pt x="919747" y="16042"/>
                  <a:pt x="914400" y="0"/>
                </a:cubicBezTo>
                <a:cubicBezTo>
                  <a:pt x="823495" y="5347"/>
                  <a:pt x="731739" y="2534"/>
                  <a:pt x="641684" y="16042"/>
                </a:cubicBezTo>
                <a:cubicBezTo>
                  <a:pt x="622617" y="18902"/>
                  <a:pt x="610803" y="39504"/>
                  <a:pt x="593558" y="48126"/>
                </a:cubicBezTo>
                <a:cubicBezTo>
                  <a:pt x="578433" y="55689"/>
                  <a:pt x="560556" y="56606"/>
                  <a:pt x="545431" y="64169"/>
                </a:cubicBezTo>
                <a:cubicBezTo>
                  <a:pt x="528186" y="72791"/>
                  <a:pt x="516349" y="93246"/>
                  <a:pt x="497305" y="96253"/>
                </a:cubicBezTo>
                <a:cubicBezTo>
                  <a:pt x="389367" y="113296"/>
                  <a:pt x="295526" y="112295"/>
                  <a:pt x="192505" y="11229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36"/>
          <p:cNvSpPr/>
          <p:nvPr/>
        </p:nvSpPr>
        <p:spPr>
          <a:xfrm>
            <a:off x="4955017" y="7103548"/>
            <a:ext cx="1299411" cy="882315"/>
          </a:xfrm>
          <a:custGeom>
            <a:avLst/>
            <a:gdLst>
              <a:gd name="connsiteX0" fmla="*/ 385011 w 1299411"/>
              <a:gd name="connsiteY0" fmla="*/ 16042 h 882315"/>
              <a:gd name="connsiteX1" fmla="*/ 176463 w 1299411"/>
              <a:gd name="connsiteY1" fmla="*/ 401052 h 882315"/>
              <a:gd name="connsiteX2" fmla="*/ 160421 w 1299411"/>
              <a:gd name="connsiteY2" fmla="*/ 497305 h 882315"/>
              <a:gd name="connsiteX3" fmla="*/ 16042 w 1299411"/>
              <a:gd name="connsiteY3" fmla="*/ 577515 h 882315"/>
              <a:gd name="connsiteX4" fmla="*/ 0 w 1299411"/>
              <a:gd name="connsiteY4" fmla="*/ 625642 h 882315"/>
              <a:gd name="connsiteX5" fmla="*/ 16042 w 1299411"/>
              <a:gd name="connsiteY5" fmla="*/ 802105 h 882315"/>
              <a:gd name="connsiteX6" fmla="*/ 96253 w 1299411"/>
              <a:gd name="connsiteY6" fmla="*/ 866273 h 882315"/>
              <a:gd name="connsiteX7" fmla="*/ 192505 w 1299411"/>
              <a:gd name="connsiteY7" fmla="*/ 882315 h 882315"/>
              <a:gd name="connsiteX8" fmla="*/ 481263 w 1299411"/>
              <a:gd name="connsiteY8" fmla="*/ 866273 h 882315"/>
              <a:gd name="connsiteX9" fmla="*/ 545432 w 1299411"/>
              <a:gd name="connsiteY9" fmla="*/ 834189 h 882315"/>
              <a:gd name="connsiteX10" fmla="*/ 625642 w 1299411"/>
              <a:gd name="connsiteY10" fmla="*/ 818147 h 882315"/>
              <a:gd name="connsiteX11" fmla="*/ 689811 w 1299411"/>
              <a:gd name="connsiteY11" fmla="*/ 802105 h 882315"/>
              <a:gd name="connsiteX12" fmla="*/ 753979 w 1299411"/>
              <a:gd name="connsiteY12" fmla="*/ 673768 h 882315"/>
              <a:gd name="connsiteX13" fmla="*/ 786063 w 1299411"/>
              <a:gd name="connsiteY13" fmla="*/ 625642 h 882315"/>
              <a:gd name="connsiteX14" fmla="*/ 850232 w 1299411"/>
              <a:gd name="connsiteY14" fmla="*/ 609600 h 882315"/>
              <a:gd name="connsiteX15" fmla="*/ 962526 w 1299411"/>
              <a:gd name="connsiteY15" fmla="*/ 641684 h 882315"/>
              <a:gd name="connsiteX16" fmla="*/ 1010653 w 1299411"/>
              <a:gd name="connsiteY16" fmla="*/ 673768 h 882315"/>
              <a:gd name="connsiteX17" fmla="*/ 1122947 w 1299411"/>
              <a:gd name="connsiteY17" fmla="*/ 657726 h 882315"/>
              <a:gd name="connsiteX18" fmla="*/ 1155032 w 1299411"/>
              <a:gd name="connsiteY18" fmla="*/ 609600 h 882315"/>
              <a:gd name="connsiteX19" fmla="*/ 1187116 w 1299411"/>
              <a:gd name="connsiteY19" fmla="*/ 513347 h 882315"/>
              <a:gd name="connsiteX20" fmla="*/ 1251284 w 1299411"/>
              <a:gd name="connsiteY20" fmla="*/ 385010 h 882315"/>
              <a:gd name="connsiteX21" fmla="*/ 1283368 w 1299411"/>
              <a:gd name="connsiteY21" fmla="*/ 288758 h 882315"/>
              <a:gd name="connsiteX22" fmla="*/ 1299411 w 1299411"/>
              <a:gd name="connsiteY22" fmla="*/ 240631 h 882315"/>
              <a:gd name="connsiteX23" fmla="*/ 1267326 w 1299411"/>
              <a:gd name="connsiteY23" fmla="*/ 208547 h 882315"/>
              <a:gd name="connsiteX24" fmla="*/ 994611 w 1299411"/>
              <a:gd name="connsiteY24" fmla="*/ 160421 h 882315"/>
              <a:gd name="connsiteX25" fmla="*/ 882316 w 1299411"/>
              <a:gd name="connsiteY25" fmla="*/ 128336 h 882315"/>
              <a:gd name="connsiteX26" fmla="*/ 786063 w 1299411"/>
              <a:gd name="connsiteY26" fmla="*/ 96252 h 882315"/>
              <a:gd name="connsiteX27" fmla="*/ 737937 w 1299411"/>
              <a:gd name="connsiteY27" fmla="*/ 64168 h 882315"/>
              <a:gd name="connsiteX28" fmla="*/ 609600 w 1299411"/>
              <a:gd name="connsiteY28" fmla="*/ 32084 h 882315"/>
              <a:gd name="connsiteX29" fmla="*/ 545432 w 1299411"/>
              <a:gd name="connsiteY29" fmla="*/ 0 h 882315"/>
              <a:gd name="connsiteX30" fmla="*/ 401053 w 1299411"/>
              <a:gd name="connsiteY30" fmla="*/ 32084 h 882315"/>
              <a:gd name="connsiteX31" fmla="*/ 336884 w 1299411"/>
              <a:gd name="connsiteY31" fmla="*/ 32084 h 882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299411" h="882315">
                <a:moveTo>
                  <a:pt x="385011" y="16042"/>
                </a:moveTo>
                <a:cubicBezTo>
                  <a:pt x="315495" y="144379"/>
                  <a:pt x="238185" y="268790"/>
                  <a:pt x="176463" y="401052"/>
                </a:cubicBezTo>
                <a:cubicBezTo>
                  <a:pt x="162708" y="430527"/>
                  <a:pt x="179074" y="470658"/>
                  <a:pt x="160421" y="497305"/>
                </a:cubicBezTo>
                <a:cubicBezTo>
                  <a:pt x="126845" y="545270"/>
                  <a:pt x="67094" y="560498"/>
                  <a:pt x="16042" y="577515"/>
                </a:cubicBezTo>
                <a:cubicBezTo>
                  <a:pt x="10695" y="593557"/>
                  <a:pt x="0" y="608732"/>
                  <a:pt x="0" y="625642"/>
                </a:cubicBezTo>
                <a:cubicBezTo>
                  <a:pt x="0" y="684706"/>
                  <a:pt x="3667" y="744352"/>
                  <a:pt x="16042" y="802105"/>
                </a:cubicBezTo>
                <a:cubicBezTo>
                  <a:pt x="26070" y="848902"/>
                  <a:pt x="57407" y="857641"/>
                  <a:pt x="96253" y="866273"/>
                </a:cubicBezTo>
                <a:cubicBezTo>
                  <a:pt x="128005" y="873329"/>
                  <a:pt x="160421" y="876968"/>
                  <a:pt x="192505" y="882315"/>
                </a:cubicBezTo>
                <a:cubicBezTo>
                  <a:pt x="288758" y="876968"/>
                  <a:pt x="385746" y="879298"/>
                  <a:pt x="481263" y="866273"/>
                </a:cubicBezTo>
                <a:cubicBezTo>
                  <a:pt x="504958" y="863042"/>
                  <a:pt x="522745" y="841751"/>
                  <a:pt x="545432" y="834189"/>
                </a:cubicBezTo>
                <a:cubicBezTo>
                  <a:pt x="571299" y="825567"/>
                  <a:pt x="599025" y="824062"/>
                  <a:pt x="625642" y="818147"/>
                </a:cubicBezTo>
                <a:cubicBezTo>
                  <a:pt x="647165" y="813364"/>
                  <a:pt x="668421" y="807452"/>
                  <a:pt x="689811" y="802105"/>
                </a:cubicBezTo>
                <a:cubicBezTo>
                  <a:pt x="711200" y="759326"/>
                  <a:pt x="727449" y="713564"/>
                  <a:pt x="753979" y="673768"/>
                </a:cubicBezTo>
                <a:cubicBezTo>
                  <a:pt x="764674" y="657726"/>
                  <a:pt x="770021" y="636337"/>
                  <a:pt x="786063" y="625642"/>
                </a:cubicBezTo>
                <a:cubicBezTo>
                  <a:pt x="804408" y="613412"/>
                  <a:pt x="828842" y="614947"/>
                  <a:pt x="850232" y="609600"/>
                </a:cubicBezTo>
                <a:cubicBezTo>
                  <a:pt x="870792" y="614740"/>
                  <a:pt x="939511" y="630177"/>
                  <a:pt x="962526" y="641684"/>
                </a:cubicBezTo>
                <a:cubicBezTo>
                  <a:pt x="979771" y="650306"/>
                  <a:pt x="994611" y="663073"/>
                  <a:pt x="1010653" y="673768"/>
                </a:cubicBezTo>
                <a:cubicBezTo>
                  <a:pt x="1048084" y="668421"/>
                  <a:pt x="1088395" y="673083"/>
                  <a:pt x="1122947" y="657726"/>
                </a:cubicBezTo>
                <a:cubicBezTo>
                  <a:pt x="1140566" y="649896"/>
                  <a:pt x="1147201" y="627219"/>
                  <a:pt x="1155032" y="609600"/>
                </a:cubicBezTo>
                <a:cubicBezTo>
                  <a:pt x="1168768" y="578695"/>
                  <a:pt x="1171991" y="543596"/>
                  <a:pt x="1187116" y="513347"/>
                </a:cubicBezTo>
                <a:cubicBezTo>
                  <a:pt x="1208505" y="470568"/>
                  <a:pt x="1236159" y="430384"/>
                  <a:pt x="1251284" y="385010"/>
                </a:cubicBezTo>
                <a:lnTo>
                  <a:pt x="1283368" y="288758"/>
                </a:lnTo>
                <a:lnTo>
                  <a:pt x="1299411" y="240631"/>
                </a:lnTo>
                <a:cubicBezTo>
                  <a:pt x="1288716" y="229936"/>
                  <a:pt x="1279137" y="217995"/>
                  <a:pt x="1267326" y="208547"/>
                </a:cubicBezTo>
                <a:cubicBezTo>
                  <a:pt x="1176986" y="136276"/>
                  <a:pt x="1159662" y="172210"/>
                  <a:pt x="994611" y="160421"/>
                </a:cubicBezTo>
                <a:cubicBezTo>
                  <a:pt x="832861" y="106505"/>
                  <a:pt x="1083763" y="188771"/>
                  <a:pt x="882316" y="128336"/>
                </a:cubicBezTo>
                <a:cubicBezTo>
                  <a:pt x="849923" y="118618"/>
                  <a:pt x="814203" y="115012"/>
                  <a:pt x="786063" y="96252"/>
                </a:cubicBezTo>
                <a:cubicBezTo>
                  <a:pt x="770021" y="85557"/>
                  <a:pt x="755182" y="72790"/>
                  <a:pt x="737937" y="64168"/>
                </a:cubicBezTo>
                <a:cubicBezTo>
                  <a:pt x="705051" y="47725"/>
                  <a:pt x="640109" y="38186"/>
                  <a:pt x="609600" y="32084"/>
                </a:cubicBezTo>
                <a:cubicBezTo>
                  <a:pt x="588211" y="21389"/>
                  <a:pt x="569346" y="0"/>
                  <a:pt x="545432" y="0"/>
                </a:cubicBezTo>
                <a:cubicBezTo>
                  <a:pt x="496132" y="0"/>
                  <a:pt x="449780" y="24588"/>
                  <a:pt x="401053" y="32084"/>
                </a:cubicBezTo>
                <a:cubicBezTo>
                  <a:pt x="379912" y="35336"/>
                  <a:pt x="358274" y="32084"/>
                  <a:pt x="336884" y="32084"/>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7260561" y="7086600"/>
            <a:ext cx="1104158" cy="930442"/>
          </a:xfrm>
          <a:custGeom>
            <a:avLst/>
            <a:gdLst>
              <a:gd name="connsiteX0" fmla="*/ 490542 w 1104158"/>
              <a:gd name="connsiteY0" fmla="*/ 0 h 930442"/>
              <a:gd name="connsiteX1" fmla="*/ 121574 w 1104158"/>
              <a:gd name="connsiteY1" fmla="*/ 561474 h 930442"/>
              <a:gd name="connsiteX2" fmla="*/ 137616 w 1104158"/>
              <a:gd name="connsiteY2" fmla="*/ 609600 h 930442"/>
              <a:gd name="connsiteX3" fmla="*/ 121574 w 1104158"/>
              <a:gd name="connsiteY3" fmla="*/ 721895 h 930442"/>
              <a:gd name="connsiteX4" fmla="*/ 57406 w 1104158"/>
              <a:gd name="connsiteY4" fmla="*/ 786063 h 930442"/>
              <a:gd name="connsiteX5" fmla="*/ 169700 w 1104158"/>
              <a:gd name="connsiteY5" fmla="*/ 898358 h 930442"/>
              <a:gd name="connsiteX6" fmla="*/ 281995 w 1104158"/>
              <a:gd name="connsiteY6" fmla="*/ 930442 h 930442"/>
              <a:gd name="connsiteX7" fmla="*/ 715132 w 1104158"/>
              <a:gd name="connsiteY7" fmla="*/ 914400 h 930442"/>
              <a:gd name="connsiteX8" fmla="*/ 843469 w 1104158"/>
              <a:gd name="connsiteY8" fmla="*/ 850232 h 930442"/>
              <a:gd name="connsiteX9" fmla="*/ 923679 w 1104158"/>
              <a:gd name="connsiteY9" fmla="*/ 818147 h 930442"/>
              <a:gd name="connsiteX10" fmla="*/ 1003890 w 1104158"/>
              <a:gd name="connsiteY10" fmla="*/ 802105 h 930442"/>
              <a:gd name="connsiteX11" fmla="*/ 1052016 w 1104158"/>
              <a:gd name="connsiteY11" fmla="*/ 786063 h 930442"/>
              <a:gd name="connsiteX12" fmla="*/ 1084100 w 1104158"/>
              <a:gd name="connsiteY12" fmla="*/ 737937 h 930442"/>
              <a:gd name="connsiteX13" fmla="*/ 1084100 w 1104158"/>
              <a:gd name="connsiteY13" fmla="*/ 481263 h 930442"/>
              <a:gd name="connsiteX14" fmla="*/ 1068058 w 1104158"/>
              <a:gd name="connsiteY14" fmla="*/ 401053 h 930442"/>
              <a:gd name="connsiteX15" fmla="*/ 987848 w 1104158"/>
              <a:gd name="connsiteY15" fmla="*/ 256674 h 930442"/>
              <a:gd name="connsiteX16" fmla="*/ 923679 w 1104158"/>
              <a:gd name="connsiteY16" fmla="*/ 240632 h 930442"/>
              <a:gd name="connsiteX17" fmla="*/ 891595 w 1104158"/>
              <a:gd name="connsiteY17" fmla="*/ 192505 h 930442"/>
              <a:gd name="connsiteX18" fmla="*/ 811385 w 1104158"/>
              <a:gd name="connsiteY18" fmla="*/ 160421 h 930442"/>
              <a:gd name="connsiteX19" fmla="*/ 763258 w 1104158"/>
              <a:gd name="connsiteY19" fmla="*/ 128337 h 930442"/>
              <a:gd name="connsiteX20" fmla="*/ 731174 w 1104158"/>
              <a:gd name="connsiteY20" fmla="*/ 80211 h 930442"/>
              <a:gd name="connsiteX21" fmla="*/ 683048 w 1104158"/>
              <a:gd name="connsiteY21" fmla="*/ 64168 h 930442"/>
              <a:gd name="connsiteX22" fmla="*/ 618879 w 1104158"/>
              <a:gd name="connsiteY22" fmla="*/ 48126 h 930442"/>
              <a:gd name="connsiteX23" fmla="*/ 570753 w 1104158"/>
              <a:gd name="connsiteY23" fmla="*/ 32084 h 930442"/>
              <a:gd name="connsiteX24" fmla="*/ 394290 w 1104158"/>
              <a:gd name="connsiteY24" fmla="*/ 16042 h 930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104158" h="930442">
                <a:moveTo>
                  <a:pt x="490542" y="0"/>
                </a:moveTo>
                <a:cubicBezTo>
                  <a:pt x="-184248" y="863731"/>
                  <a:pt x="-7707" y="302909"/>
                  <a:pt x="121574" y="561474"/>
                </a:cubicBezTo>
                <a:cubicBezTo>
                  <a:pt x="129136" y="576599"/>
                  <a:pt x="132269" y="593558"/>
                  <a:pt x="137616" y="609600"/>
                </a:cubicBezTo>
                <a:cubicBezTo>
                  <a:pt x="132269" y="647032"/>
                  <a:pt x="137221" y="687472"/>
                  <a:pt x="121574" y="721895"/>
                </a:cubicBezTo>
                <a:cubicBezTo>
                  <a:pt x="109057" y="749433"/>
                  <a:pt x="66972" y="757366"/>
                  <a:pt x="57406" y="786063"/>
                </a:cubicBezTo>
                <a:cubicBezTo>
                  <a:pt x="25662" y="881297"/>
                  <a:pt x="115078" y="880151"/>
                  <a:pt x="169700" y="898358"/>
                </a:cubicBezTo>
                <a:cubicBezTo>
                  <a:pt x="238739" y="921371"/>
                  <a:pt x="201427" y="910300"/>
                  <a:pt x="281995" y="930442"/>
                </a:cubicBezTo>
                <a:cubicBezTo>
                  <a:pt x="426374" y="925095"/>
                  <a:pt x="570974" y="924010"/>
                  <a:pt x="715132" y="914400"/>
                </a:cubicBezTo>
                <a:cubicBezTo>
                  <a:pt x="756871" y="911617"/>
                  <a:pt x="815079" y="864427"/>
                  <a:pt x="843469" y="850232"/>
                </a:cubicBezTo>
                <a:cubicBezTo>
                  <a:pt x="869225" y="837354"/>
                  <a:pt x="896097" y="826422"/>
                  <a:pt x="923679" y="818147"/>
                </a:cubicBezTo>
                <a:cubicBezTo>
                  <a:pt x="949796" y="810312"/>
                  <a:pt x="977438" y="808718"/>
                  <a:pt x="1003890" y="802105"/>
                </a:cubicBezTo>
                <a:cubicBezTo>
                  <a:pt x="1020295" y="798004"/>
                  <a:pt x="1035974" y="791410"/>
                  <a:pt x="1052016" y="786063"/>
                </a:cubicBezTo>
                <a:cubicBezTo>
                  <a:pt x="1062711" y="770021"/>
                  <a:pt x="1075478" y="755182"/>
                  <a:pt x="1084100" y="737937"/>
                </a:cubicBezTo>
                <a:cubicBezTo>
                  <a:pt x="1124123" y="657890"/>
                  <a:pt x="1093467" y="565565"/>
                  <a:pt x="1084100" y="481263"/>
                </a:cubicBezTo>
                <a:cubicBezTo>
                  <a:pt x="1081089" y="454164"/>
                  <a:pt x="1075232" y="427358"/>
                  <a:pt x="1068058" y="401053"/>
                </a:cubicBezTo>
                <a:cubicBezTo>
                  <a:pt x="1052125" y="342632"/>
                  <a:pt x="1044241" y="288899"/>
                  <a:pt x="987848" y="256674"/>
                </a:cubicBezTo>
                <a:cubicBezTo>
                  <a:pt x="968705" y="245735"/>
                  <a:pt x="945069" y="245979"/>
                  <a:pt x="923679" y="240632"/>
                </a:cubicBezTo>
                <a:cubicBezTo>
                  <a:pt x="912984" y="224590"/>
                  <a:pt x="907284" y="203712"/>
                  <a:pt x="891595" y="192505"/>
                </a:cubicBezTo>
                <a:cubicBezTo>
                  <a:pt x="868163" y="175767"/>
                  <a:pt x="837141" y="173299"/>
                  <a:pt x="811385" y="160421"/>
                </a:cubicBezTo>
                <a:cubicBezTo>
                  <a:pt x="794140" y="151799"/>
                  <a:pt x="779300" y="139032"/>
                  <a:pt x="763258" y="128337"/>
                </a:cubicBezTo>
                <a:cubicBezTo>
                  <a:pt x="752563" y="112295"/>
                  <a:pt x="746229" y="92255"/>
                  <a:pt x="731174" y="80211"/>
                </a:cubicBezTo>
                <a:cubicBezTo>
                  <a:pt x="717970" y="69647"/>
                  <a:pt x="699307" y="68814"/>
                  <a:pt x="683048" y="64168"/>
                </a:cubicBezTo>
                <a:cubicBezTo>
                  <a:pt x="661848" y="58111"/>
                  <a:pt x="640079" y="54183"/>
                  <a:pt x="618879" y="48126"/>
                </a:cubicBezTo>
                <a:cubicBezTo>
                  <a:pt x="602620" y="43481"/>
                  <a:pt x="587466" y="34655"/>
                  <a:pt x="570753" y="32084"/>
                </a:cubicBezTo>
                <a:cubicBezTo>
                  <a:pt x="463021" y="15510"/>
                  <a:pt x="458300" y="16042"/>
                  <a:pt x="394290" y="16042"/>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288758" y="6068246"/>
            <a:ext cx="8458690" cy="923330"/>
          </a:xfrm>
          <a:prstGeom prst="rect">
            <a:avLst/>
          </a:prstGeom>
          <a:noFill/>
        </p:spPr>
        <p:txBody>
          <a:bodyPr wrap="square" lIns="0" rtlCol="0">
            <a:spAutoFit/>
          </a:bodyPr>
          <a:lstStyle/>
          <a:p>
            <a:r>
              <a:rPr lang="en-US" sz="1800" dirty="0">
                <a:solidFill>
                  <a:prstClr val="black"/>
                </a:solidFill>
                <a:latin typeface="Adelle Rg" panose="02000503060000020004" pitchFamily="2" charset="0"/>
              </a:rPr>
              <a:t>A 2-4 sentence statement about us, our research agenda, etc. A 2-4 sentence statement about us, our research agenda, etc. A 2-4 sentence statement about us, our research agenda, etc.</a:t>
            </a:r>
          </a:p>
        </p:txBody>
      </p:sp>
      <p:sp>
        <p:nvSpPr>
          <p:cNvPr id="50" name="TextBox 49"/>
          <p:cNvSpPr txBox="1"/>
          <p:nvPr/>
        </p:nvSpPr>
        <p:spPr>
          <a:xfrm>
            <a:off x="223405" y="822236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1</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6" name="TextBox 55"/>
          <p:cNvSpPr txBox="1"/>
          <p:nvPr/>
        </p:nvSpPr>
        <p:spPr>
          <a:xfrm>
            <a:off x="23321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2</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7" name="TextBox 56"/>
          <p:cNvSpPr txBox="1"/>
          <p:nvPr/>
        </p:nvSpPr>
        <p:spPr>
          <a:xfrm>
            <a:off x="4618101" y="8189886"/>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3</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8" name="TextBox 57"/>
          <p:cNvSpPr txBox="1"/>
          <p:nvPr/>
        </p:nvSpPr>
        <p:spPr>
          <a:xfrm>
            <a:off x="6827901" y="8214094"/>
            <a:ext cx="1935099" cy="615553"/>
          </a:xfrm>
          <a:prstGeom prst="rect">
            <a:avLst/>
          </a:prstGeom>
          <a:noFill/>
        </p:spPr>
        <p:txBody>
          <a:bodyPr wrap="square" rtlCol="0">
            <a:spAutoFit/>
          </a:bodyPr>
          <a:lstStyle/>
          <a:p>
            <a:pPr algn="ctr"/>
            <a:r>
              <a:rPr lang="en-US" sz="1400" b="1" dirty="0">
                <a:latin typeface="Segoe Condensed" panose="020B0606040200020203" pitchFamily="34" charset="0"/>
              </a:rPr>
              <a:t>Research Area 4</a:t>
            </a:r>
            <a:br>
              <a:rPr lang="en-US" sz="1400" dirty="0">
                <a:latin typeface="Segoe Condensed" panose="020B0606040200020203" pitchFamily="34" charset="0"/>
              </a:rPr>
            </a:br>
            <a:r>
              <a:rPr lang="en-US" sz="1000" dirty="0">
                <a:latin typeface="Segoe Condensed" panose="020B0606040200020203" pitchFamily="34" charset="0"/>
              </a:rPr>
              <a:t>(when user clicks on this, goes to project page with filter set to this area) </a:t>
            </a:r>
            <a:endParaRPr lang="en-US" sz="1600" dirty="0">
              <a:latin typeface="Segoe Condensed" panose="020B0606040200020203" pitchFamily="34" charset="0"/>
            </a:endParaRPr>
          </a:p>
        </p:txBody>
      </p:sp>
      <p:sp>
        <p:nvSpPr>
          <p:cNvPr id="59" name="TextBox 58"/>
          <p:cNvSpPr txBox="1"/>
          <p:nvPr/>
        </p:nvSpPr>
        <p:spPr>
          <a:xfrm>
            <a:off x="288758" y="8964318"/>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News</a:t>
            </a:r>
          </a:p>
        </p:txBody>
      </p:sp>
      <p:sp>
        <p:nvSpPr>
          <p:cNvPr id="62" name="TextBox 61"/>
          <p:cNvSpPr txBox="1"/>
          <p:nvPr/>
        </p:nvSpPr>
        <p:spPr>
          <a:xfrm>
            <a:off x="4847462" y="8927412"/>
            <a:ext cx="2440748" cy="338554"/>
          </a:xfrm>
          <a:prstGeom prst="rect">
            <a:avLst/>
          </a:prstGeom>
          <a:noFill/>
        </p:spPr>
        <p:txBody>
          <a:bodyPr wrap="square" lIns="0" rIns="0" rtlCol="0">
            <a:spAutoFit/>
          </a:bodyPr>
          <a:lstStyle/>
          <a:p>
            <a:r>
              <a:rPr lang="en-US" sz="1600" b="1" cap="small" dirty="0">
                <a:solidFill>
                  <a:srgbClr val="212830"/>
                </a:solidFill>
                <a:latin typeface="Adelle Rg" panose="02000503060000020004" pitchFamily="2" charset="0"/>
              </a:rPr>
              <a:t>Recent Papers</a:t>
            </a:r>
          </a:p>
        </p:txBody>
      </p:sp>
      <p:sp>
        <p:nvSpPr>
          <p:cNvPr id="53" name="Rectangle 52"/>
          <p:cNvSpPr/>
          <p:nvPr/>
        </p:nvSpPr>
        <p:spPr>
          <a:xfrm>
            <a:off x="288758" y="9251430"/>
            <a:ext cx="4154085" cy="2693045"/>
          </a:xfrm>
          <a:prstGeom prst="rect">
            <a:avLst/>
          </a:prstGeom>
        </p:spPr>
        <p:txBody>
          <a:bodyPr wrap="square" lIns="0">
            <a:spAutoFit/>
          </a:bodyPr>
          <a:lstStyle/>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 Text about this headline. Text about this headline. Text about this headline. Text about this headline.</a:t>
            </a:r>
          </a:p>
          <a:p>
            <a:r>
              <a:rPr lang="en-US" sz="1400" b="1" dirty="0">
                <a:solidFill>
                  <a:prstClr val="black">
                    <a:lumMod val="75000"/>
                    <a:lumOff val="25000"/>
                  </a:prstClr>
                </a:solidFill>
              </a:rPr>
              <a:t>June 26, 2015 – Headline Text</a:t>
            </a:r>
          </a:p>
          <a:p>
            <a:pPr>
              <a:spcAft>
                <a:spcPts val="1000"/>
              </a:spcAft>
            </a:pPr>
            <a:r>
              <a:rPr lang="en-US" sz="1100" dirty="0">
                <a:solidFill>
                  <a:prstClr val="black">
                    <a:lumMod val="75000"/>
                    <a:lumOff val="25000"/>
                  </a:prstClr>
                </a:solidFill>
              </a:rPr>
              <a:t>Text about this headline. Text about this headline.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Nov 5, 2015 – Headline</a:t>
            </a:r>
          </a:p>
          <a:p>
            <a:pPr>
              <a:spcAft>
                <a:spcPts val="1000"/>
              </a:spcAft>
            </a:pPr>
            <a:r>
              <a:rPr lang="en-US" sz="1100" dirty="0">
                <a:solidFill>
                  <a:prstClr val="black">
                    <a:lumMod val="75000"/>
                    <a:lumOff val="25000"/>
                  </a:prstClr>
                </a:solidFill>
              </a:rPr>
              <a:t>Text about this headline. Text about this </a:t>
            </a:r>
            <a:r>
              <a:rPr lang="en-US" sz="1100" dirty="0">
                <a:solidFill>
                  <a:prstClr val="black"/>
                </a:solidFill>
              </a:rPr>
              <a:t>headline</a:t>
            </a:r>
            <a:r>
              <a:rPr lang="en-US" sz="1100" dirty="0">
                <a:solidFill>
                  <a:prstClr val="black">
                    <a:lumMod val="75000"/>
                    <a:lumOff val="25000"/>
                  </a:prstClr>
                </a:solidFill>
              </a:rPr>
              <a:t>. Text about this headline. Text about this headline.</a:t>
            </a:r>
            <a:endParaRPr lang="en-US" sz="1400" dirty="0">
              <a:solidFill>
                <a:prstClr val="black">
                  <a:lumMod val="75000"/>
                  <a:lumOff val="25000"/>
                </a:prstClr>
              </a:solidFill>
            </a:endParaRPr>
          </a:p>
          <a:p>
            <a:r>
              <a:rPr lang="en-US" sz="1400" b="1" dirty="0">
                <a:solidFill>
                  <a:prstClr val="black">
                    <a:lumMod val="75000"/>
                    <a:lumOff val="25000"/>
                  </a:prstClr>
                </a:solidFill>
              </a:rPr>
              <a:t>June 26, 2015 – Headline Text</a:t>
            </a:r>
          </a:p>
          <a:p>
            <a:r>
              <a:rPr lang="en-US" sz="1100" dirty="0">
                <a:solidFill>
                  <a:prstClr val="black">
                    <a:lumMod val="75000"/>
                    <a:lumOff val="25000"/>
                  </a:prstClr>
                </a:solidFill>
              </a:rPr>
              <a:t>Text about this headline. Text about this headline. Text about this </a:t>
            </a:r>
            <a:endParaRPr lang="en-US" sz="4800" dirty="0"/>
          </a:p>
        </p:txBody>
      </p:sp>
      <p:pic>
        <p:nvPicPr>
          <p:cNvPr id="51" name="Picture 50"/>
          <p:cNvPicPr>
            <a:picLocks noChangeAspect="1"/>
          </p:cNvPicPr>
          <p:nvPr/>
        </p:nvPicPr>
        <p:blipFill rotWithShape="1">
          <a:blip r:embed="rId24"/>
          <a:srcRect l="4022"/>
          <a:stretch/>
        </p:blipFill>
        <p:spPr>
          <a:xfrm>
            <a:off x="4797209" y="9243536"/>
            <a:ext cx="3839617" cy="2912735"/>
          </a:xfrm>
          <a:prstGeom prst="rect">
            <a:avLst/>
          </a:prstGeom>
        </p:spPr>
      </p:pic>
    </p:spTree>
    <p:extLst>
      <p:ext uri="{BB962C8B-B14F-4D97-AF65-F5344CB8AC3E}">
        <p14:creationId xmlns:p14="http://schemas.microsoft.com/office/powerpoint/2010/main" val="100534315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2003506"/>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4237301"/>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4586583"/>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4586583"/>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4586583"/>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6610055"/>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18624162"/>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6610055"/>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18651992"/>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18651992"/>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6618507"/>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8851696"/>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2053104"/>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1737777"/>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2020349"/>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2037727"/>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2063723"/>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3558800"/>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3558800"/>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3551443"/>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3565091"/>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6955066"/>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Tree>
    <p:extLst>
      <p:ext uri="{BB962C8B-B14F-4D97-AF65-F5344CB8AC3E}">
        <p14:creationId xmlns:p14="http://schemas.microsoft.com/office/powerpoint/2010/main" val="347096769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428673"/>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5996129"/>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Project Date: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Jan 2013 – Present</a:t>
            </a:r>
          </a:p>
          <a:p>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Keywords: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PIs: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r>
              <a:rPr lang="en-US" sz="1200" b="1" dirty="0">
                <a:latin typeface="Adelle Rg" panose="02000503060000020004" pitchFamily="2" charset="0"/>
                <a:ea typeface="Malgun Gothic" panose="020B0503020000020004" pitchFamily="34" charset="-127"/>
                <a:cs typeface="Times New Roman" panose="02020603050405020304" pitchFamily="18" charset="0"/>
              </a:rPr>
              <a:t>Sponsors: </a:t>
            </a:r>
          </a:p>
          <a:p>
            <a:r>
              <a:rPr lang="en-US" sz="12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200" b="1" dirty="0">
                <a:latin typeface="Adelle Rg" panose="02000503060000020004" pitchFamily="2" charset="0"/>
                <a:ea typeface="Malgun Gothic" panose="020B0503020000020004" pitchFamily="34" charset="-127"/>
                <a:cs typeface="Times New Roman" panose="02020603050405020304" pitchFamily="18" charset="0"/>
              </a:rPr>
              <a:t> </a:t>
            </a: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Recent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7264435"/>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6995171"/>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7613717"/>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7613717"/>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7613717"/>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9637189"/>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1651296"/>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9637189"/>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1679126"/>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1679126"/>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9645641"/>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1878830"/>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5080238"/>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4764911"/>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5047483"/>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5064861"/>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5090857"/>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658593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6585934"/>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6578577"/>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6592225"/>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9982200"/>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
        <p:nvSpPr>
          <p:cNvPr id="75" name="TextBox 74"/>
          <p:cNvSpPr txBox="1"/>
          <p:nvPr/>
        </p:nvSpPr>
        <p:spPr>
          <a:xfrm>
            <a:off x="4663045" y="6721932"/>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Photos</a:t>
            </a:r>
          </a:p>
          <a:p>
            <a:endParaRPr lang="en-US" dirty="0"/>
          </a:p>
        </p:txBody>
      </p:sp>
      <p:grpSp>
        <p:nvGrpSpPr>
          <p:cNvPr id="72" name="Group 71"/>
          <p:cNvGrpSpPr/>
          <p:nvPr/>
        </p:nvGrpSpPr>
        <p:grpSpPr>
          <a:xfrm>
            <a:off x="4658172" y="7054449"/>
            <a:ext cx="4296284" cy="2907699"/>
            <a:chOff x="234901" y="18093551"/>
            <a:chExt cx="8844123" cy="5985649"/>
          </a:xfrm>
        </p:grpSpPr>
        <p:pic>
          <p:nvPicPr>
            <p:cNvPr id="76" name="Picture 7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4908" y="18093551"/>
              <a:ext cx="2878580" cy="1920240"/>
            </a:xfrm>
            <a:prstGeom prst="rect">
              <a:avLst/>
            </a:prstGeom>
          </p:spPr>
        </p:pic>
        <p:pic>
          <p:nvPicPr>
            <p:cNvPr id="77" name="Picture 7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3205032" y="18093551"/>
              <a:ext cx="2878954" cy="1920240"/>
            </a:xfrm>
            <a:prstGeom prst="rect">
              <a:avLst/>
            </a:prstGeom>
          </p:spPr>
        </p:pic>
        <p:pic>
          <p:nvPicPr>
            <p:cNvPr id="78" name="Picture 7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6200068" y="18093551"/>
              <a:ext cx="2878956" cy="1920240"/>
            </a:xfrm>
            <a:prstGeom prst="rect">
              <a:avLst/>
            </a:prstGeom>
          </p:spPr>
        </p:pic>
        <p:pic>
          <p:nvPicPr>
            <p:cNvPr id="79" name="Picture 78"/>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6200068" y="20117023"/>
              <a:ext cx="2878956" cy="1920240"/>
            </a:xfrm>
            <a:prstGeom prst="rect">
              <a:avLst/>
            </a:prstGeom>
          </p:spPr>
        </p:pic>
        <p:pic>
          <p:nvPicPr>
            <p:cNvPr id="80" name="Picture 79"/>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6200068" y="22131130"/>
              <a:ext cx="2878956" cy="1920240"/>
            </a:xfrm>
            <a:prstGeom prst="rect">
              <a:avLst/>
            </a:prstGeom>
          </p:spPr>
        </p:pic>
        <p:pic>
          <p:nvPicPr>
            <p:cNvPr id="81" name="Picture 80"/>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3205032" y="20117023"/>
              <a:ext cx="2878956" cy="1920240"/>
            </a:xfrm>
            <a:prstGeom prst="rect">
              <a:avLst/>
            </a:prstGeom>
          </p:spPr>
        </p:pic>
        <p:pic>
          <p:nvPicPr>
            <p:cNvPr id="82" name="Picture 81"/>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234901" y="22158960"/>
              <a:ext cx="2878956" cy="1920240"/>
            </a:xfrm>
            <a:prstGeom prst="rect">
              <a:avLst/>
            </a:prstGeom>
          </p:spPr>
        </p:pic>
        <p:pic>
          <p:nvPicPr>
            <p:cNvPr id="83" name="Picture 82"/>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3204385" y="22158960"/>
              <a:ext cx="2878956" cy="1920240"/>
            </a:xfrm>
            <a:prstGeom prst="rect">
              <a:avLst/>
            </a:prstGeom>
          </p:spPr>
        </p:pic>
        <p:pic>
          <p:nvPicPr>
            <p:cNvPr id="84" name="Picture 83"/>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234908" y="20125475"/>
              <a:ext cx="2878956" cy="1920240"/>
            </a:xfrm>
            <a:prstGeom prst="rect">
              <a:avLst/>
            </a:prstGeom>
          </p:spPr>
        </p:pic>
      </p:grpSp>
    </p:spTree>
    <p:extLst>
      <p:ext uri="{BB962C8B-B14F-4D97-AF65-F5344CB8AC3E}">
        <p14:creationId xmlns:p14="http://schemas.microsoft.com/office/powerpoint/2010/main" val="304000772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1851107"/>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7485767"/>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build scientific inquiry skills as they explore questions about their own body data? Questions like: “Does my heart beat faster when running vs. reading a book and why?” or even “How does food travel through my body?” “Does my heart beat faster when running vs. reading a book and why?” or even “How does food travel through my body?”</a:t>
            </a: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4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endParaRPr lang="en-US" sz="1200" dirty="0">
              <a:latin typeface="Adelle Rg" panose="02000503060000020004" pitchFamily="2" charset="0"/>
              <a:ea typeface="Malgun Gothic" panose="020B0503020000020004" pitchFamily="34" charset="-127"/>
              <a:cs typeface="Times New Roman" panose="02020603050405020304" pitchFamily="18" charset="0"/>
            </a:endParaRP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 </a:t>
            </a: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Recent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5686869"/>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9192126"/>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8302147"/>
            <a:ext cx="1957610"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036151"/>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036151"/>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036151"/>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059623"/>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073730"/>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059623"/>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101560"/>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101560"/>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068075"/>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0301264"/>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3502672"/>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187345"/>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3469917"/>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3487295"/>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3513291"/>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008368"/>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008368"/>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00101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014659"/>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7" name="Group 66"/>
          <p:cNvGrpSpPr/>
          <p:nvPr/>
        </p:nvGrpSpPr>
        <p:grpSpPr>
          <a:xfrm>
            <a:off x="6155894" y="7148918"/>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7615181" y="7148918"/>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4658172" y="7145334"/>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60425" y="8768921"/>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56308" y="8766454"/>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36820" y="87390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75" name="TextBox 74"/>
          <p:cNvSpPr txBox="1"/>
          <p:nvPr/>
        </p:nvSpPr>
        <p:spPr>
          <a:xfrm>
            <a:off x="4663045" y="6721932"/>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a:p>
            <a:endParaRPr lang="en-US" dirty="0"/>
          </a:p>
        </p:txBody>
      </p:sp>
      <p:sp>
        <p:nvSpPr>
          <p:cNvPr id="69" name="Rectangle 68"/>
          <p:cNvSpPr/>
          <p:nvPr/>
        </p:nvSpPr>
        <p:spPr>
          <a:xfrm>
            <a:off x="9778482" y="2268354"/>
            <a:ext cx="2204053" cy="2092881"/>
          </a:xfrm>
          <a:prstGeom prst="rect">
            <a:avLst/>
          </a:prstGeom>
          <a:ln>
            <a:solidFill>
              <a:schemeClr val="bg1">
                <a:lumMod val="75000"/>
              </a:schemeClr>
            </a:solidFill>
          </a:ln>
        </p:spPr>
        <p:txBody>
          <a:bodyPr wrap="square" lIns="182880">
            <a:spAutoFit/>
          </a:bodyPr>
          <a:lstStyle/>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Project Date: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dirty="0">
                <a:latin typeface="Adelle Rg" panose="02000503060000020004" pitchFamily="2" charset="0"/>
                <a:ea typeface="Malgun Gothic" panose="020B0503020000020004" pitchFamily="34" charset="-127"/>
                <a:cs typeface="Times New Roman" panose="02020603050405020304" pitchFamily="18" charset="0"/>
              </a:rPr>
              <a:t>Jan 2013 – Present</a:t>
            </a:r>
          </a:p>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Keywords: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PIs: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pPr>
              <a:spcAft>
                <a:spcPts val="400"/>
              </a:spcAft>
            </a:pPr>
            <a:r>
              <a:rPr lang="en-US" sz="1200" b="1" dirty="0">
                <a:latin typeface="Adelle Rg" panose="02000503060000020004" pitchFamily="2" charset="0"/>
                <a:ea typeface="Malgun Gothic" panose="020B0503020000020004" pitchFamily="34" charset="-127"/>
                <a:cs typeface="Times New Roman" panose="02020603050405020304" pitchFamily="18" charset="0"/>
              </a:rPr>
              <a:t>Sponsors: </a:t>
            </a:r>
            <a:br>
              <a:rPr lang="en-US" sz="1200" b="1" dirty="0">
                <a:latin typeface="Adelle Rg" panose="02000503060000020004" pitchFamily="2" charset="0"/>
                <a:ea typeface="Malgun Gothic" panose="020B0503020000020004" pitchFamily="34" charset="-127"/>
                <a:cs typeface="Times New Roman" panose="02020603050405020304" pitchFamily="18" charset="0"/>
              </a:rPr>
            </a:br>
            <a:r>
              <a:rPr lang="en-US" sz="1200" b="1" dirty="0">
                <a:latin typeface="Adelle Rg" panose="02000503060000020004" pitchFamily="2" charset="0"/>
                <a:ea typeface="Malgun Gothic" panose="020B0503020000020004" pitchFamily="34" charset="-127"/>
                <a:cs typeface="Times New Roman" panose="02020603050405020304" pitchFamily="18" charset="0"/>
              </a:rPr>
              <a:t>|</a:t>
            </a:r>
            <a:r>
              <a:rPr lang="en-US" sz="12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200" b="1" dirty="0">
                <a:latin typeface="Adelle Rg" panose="02000503060000020004" pitchFamily="2" charset="0"/>
                <a:ea typeface="Malgun Gothic" panose="020B0503020000020004" pitchFamily="34" charset="-127"/>
                <a:cs typeface="Times New Roman" panose="02020603050405020304" pitchFamily="18" charset="0"/>
              </a:rPr>
              <a:t> </a:t>
            </a:r>
          </a:p>
        </p:txBody>
      </p:sp>
    </p:spTree>
    <p:extLst>
      <p:ext uri="{BB962C8B-B14F-4D97-AF65-F5344CB8AC3E}">
        <p14:creationId xmlns:p14="http://schemas.microsoft.com/office/powerpoint/2010/main" val="181369882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4137107"/>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1668790"/>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Recent Video</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6370902"/>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325727"/>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435748"/>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9128772"/>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720184"/>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720184"/>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720184"/>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743656"/>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757763"/>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743656"/>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785593"/>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785593"/>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752108"/>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0985297"/>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4186705"/>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871378"/>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4153950"/>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4171328"/>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4197324"/>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692401"/>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692401"/>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68504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698692"/>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9088667"/>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
        <p:nvSpPr>
          <p:cNvPr id="71" name="TextBox 70"/>
          <p:cNvSpPr txBox="1"/>
          <p:nvPr/>
        </p:nvSpPr>
        <p:spPr>
          <a:xfrm>
            <a:off x="-19050" y="5870536"/>
            <a:ext cx="3818038" cy="830997"/>
          </a:xfrm>
          <a:prstGeom prst="rect">
            <a:avLst/>
          </a:prstGeom>
          <a:noFill/>
        </p:spPr>
        <p:txBody>
          <a:bodyPr wrap="square" rtlCol="0">
            <a:spAutoFit/>
          </a:bodyPr>
          <a:lstStyle/>
          <a:p>
            <a:r>
              <a:rPr lang="en-US" sz="1200" b="1" dirty="0">
                <a:latin typeface="Adelle Rg" panose="02000503060000020004" pitchFamily="2" charset="0"/>
                <a:ea typeface="Malgun Gothic" panose="020B0503020000020004" pitchFamily="34" charset="-127"/>
                <a:cs typeface="Times New Roman" panose="02020603050405020304" pitchFamily="18" charset="0"/>
              </a:rPr>
              <a:t>Project Date: </a:t>
            </a:r>
            <a:r>
              <a:rPr lang="en-US" sz="1200" dirty="0">
                <a:latin typeface="Adelle Rg" panose="02000503060000020004" pitchFamily="2" charset="0"/>
                <a:ea typeface="Malgun Gothic" panose="020B0503020000020004" pitchFamily="34" charset="-127"/>
                <a:cs typeface="Times New Roman" panose="02020603050405020304" pitchFamily="18" charset="0"/>
              </a:rPr>
              <a:t>Jan 2013 – Present</a:t>
            </a:r>
          </a:p>
          <a:p>
            <a:r>
              <a:rPr lang="en-US" sz="1200" b="1" dirty="0">
                <a:latin typeface="Adelle Rg" panose="02000503060000020004" pitchFamily="2" charset="0"/>
                <a:ea typeface="Malgun Gothic" panose="020B0503020000020004" pitchFamily="34" charset="-127"/>
                <a:cs typeface="Times New Roman" panose="02020603050405020304" pitchFamily="18" charset="0"/>
              </a:rPr>
              <a:t>Keywords: </a:t>
            </a:r>
            <a:r>
              <a:rPr lang="en-US" sz="1200" dirty="0">
                <a:latin typeface="Adelle Rg" panose="02000503060000020004" pitchFamily="2" charset="0"/>
                <a:ea typeface="Malgun Gothic" panose="020B0503020000020004" pitchFamily="34" charset="-127"/>
                <a:cs typeface="Times New Roman" panose="02020603050405020304" pitchFamily="18" charset="0"/>
              </a:rPr>
              <a:t>Wearables, learning, inquiry</a:t>
            </a:r>
          </a:p>
          <a:p>
            <a:r>
              <a:rPr lang="en-US" sz="1200" b="1" dirty="0">
                <a:latin typeface="Adelle Rg" panose="02000503060000020004" pitchFamily="2" charset="0"/>
                <a:ea typeface="Malgun Gothic" panose="020B0503020000020004" pitchFamily="34" charset="-127"/>
                <a:cs typeface="Times New Roman" panose="02020603050405020304" pitchFamily="18" charset="0"/>
              </a:rPr>
              <a:t>PIs: </a:t>
            </a:r>
            <a:r>
              <a:rPr lang="en-US" sz="1200" dirty="0">
                <a:latin typeface="Adelle Rg" panose="02000503060000020004" pitchFamily="2" charset="0"/>
                <a:ea typeface="Malgun Gothic" panose="020B0503020000020004" pitchFamily="34" charset="-127"/>
                <a:cs typeface="Times New Roman" panose="02020603050405020304" pitchFamily="18" charset="0"/>
              </a:rPr>
              <a:t>Dr. Froehlich (PI) and Tamara Clegg (co-PI)</a:t>
            </a:r>
          </a:p>
          <a:p>
            <a:r>
              <a:rPr lang="en-US" sz="1200" b="1" dirty="0">
                <a:latin typeface="Adelle Rg" panose="02000503060000020004" pitchFamily="2" charset="0"/>
                <a:ea typeface="Malgun Gothic" panose="020B0503020000020004" pitchFamily="34" charset="-127"/>
                <a:cs typeface="Times New Roman" panose="02020603050405020304" pitchFamily="18" charset="0"/>
              </a:rPr>
              <a:t>Sponsors: </a:t>
            </a:r>
            <a:r>
              <a:rPr lang="en-US" sz="1200" dirty="0">
                <a:latin typeface="Adelle Rg" panose="02000503060000020004" pitchFamily="2" charset="0"/>
                <a:ea typeface="Malgun Gothic" panose="020B0503020000020004" pitchFamily="34" charset="-127"/>
                <a:cs typeface="Times New Roman" panose="02020603050405020304" pitchFamily="18" charset="0"/>
              </a:rPr>
              <a:t>NSF IIS#123456</a:t>
            </a:r>
            <a:r>
              <a:rPr lang="en-US" sz="1200" b="1" dirty="0">
                <a:latin typeface="Adelle Rg" panose="02000503060000020004" pitchFamily="2" charset="0"/>
                <a:ea typeface="Malgun Gothic" panose="020B0503020000020004" pitchFamily="34" charset="-127"/>
                <a:cs typeface="Times New Roman" panose="02020603050405020304" pitchFamily="18" charset="0"/>
              </a:rPr>
              <a:t> </a:t>
            </a:r>
          </a:p>
        </p:txBody>
      </p:sp>
    </p:spTree>
    <p:extLst>
      <p:ext uri="{BB962C8B-B14F-4D97-AF65-F5344CB8AC3E}">
        <p14:creationId xmlns:p14="http://schemas.microsoft.com/office/powerpoint/2010/main" val="398677042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0" y="13735240"/>
            <a:ext cx="9144000" cy="94848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rotWithShape="1">
          <a:blip r:embed="rId2" cstate="print">
            <a:extLst>
              <a:ext uri="{28A0092B-C50C-407E-A947-70E740481C1C}">
                <a14:useLocalDpi xmlns:a14="http://schemas.microsoft.com/office/drawing/2010/main" val="0"/>
              </a:ext>
            </a:extLst>
          </a:blip>
          <a:srcRect t="11250" b="26250"/>
          <a:stretch/>
        </p:blipFill>
        <p:spPr>
          <a:xfrm>
            <a:off x="0" y="0"/>
            <a:ext cx="9144000" cy="3810000"/>
          </a:xfrm>
          <a:prstGeom prst="rect">
            <a:avLst/>
          </a:prstGeom>
        </p:spPr>
      </p:pic>
      <p:sp>
        <p:nvSpPr>
          <p:cNvPr id="9" name="Rectangle 8"/>
          <p:cNvSpPr/>
          <p:nvPr/>
        </p:nvSpPr>
        <p:spPr>
          <a:xfrm>
            <a:off x="0" y="0"/>
            <a:ext cx="9144000" cy="3810000"/>
          </a:xfrm>
          <a:prstGeom prst="rect">
            <a:avLst/>
          </a:prstGeom>
          <a:solidFill>
            <a:schemeClr val="tx1">
              <a:alpha val="47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1" name="TextBox 10"/>
          <p:cNvSpPr txBox="1"/>
          <p:nvPr/>
        </p:nvSpPr>
        <p:spPr>
          <a:xfrm>
            <a:off x="5210400" y="175397"/>
            <a:ext cx="3552600" cy="276999"/>
          </a:xfrm>
          <a:prstGeom prst="rect">
            <a:avLst/>
          </a:prstGeom>
          <a:noFill/>
        </p:spPr>
        <p:txBody>
          <a:bodyPr wrap="square" rtlCol="0">
            <a:spAutoFit/>
          </a:bodyPr>
          <a:lstStyle/>
          <a:p>
            <a:pPr algn="r"/>
            <a:r>
              <a:rPr lang="en-US" sz="1200" dirty="0">
                <a:solidFill>
                  <a:prstClr val="white"/>
                </a:solidFill>
                <a:latin typeface="HelveticaNeueLT Com 35 Th" panose="020B0403020202020204" pitchFamily="34" charset="0"/>
              </a:rPr>
              <a:t>home  </a:t>
            </a:r>
            <a:r>
              <a:rPr lang="en-US" sz="1200" b="1" dirty="0">
                <a:solidFill>
                  <a:prstClr val="white"/>
                </a:solidFill>
                <a:latin typeface="HelveticaNeueLT Com 35 Th" panose="020B0403020202020204" pitchFamily="34" charset="0"/>
              </a:rPr>
              <a:t>projects</a:t>
            </a:r>
            <a:r>
              <a:rPr lang="en-US" sz="1200" dirty="0">
                <a:solidFill>
                  <a:prstClr val="white"/>
                </a:solidFill>
                <a:latin typeface="HelveticaNeueLT Com 35 Th" panose="020B0403020202020204" pitchFamily="34" charset="0"/>
              </a:rPr>
              <a:t>  publications  talks  people  hcil  </a:t>
            </a:r>
          </a:p>
        </p:txBody>
      </p:sp>
      <p:sp>
        <p:nvSpPr>
          <p:cNvPr id="12" name="TextBox 11"/>
          <p:cNvSpPr txBox="1"/>
          <p:nvPr/>
        </p:nvSpPr>
        <p:spPr>
          <a:xfrm>
            <a:off x="304800" y="192087"/>
            <a:ext cx="2667000" cy="307777"/>
          </a:xfrm>
          <a:prstGeom prst="rect">
            <a:avLst/>
          </a:prstGeom>
          <a:noFill/>
        </p:spPr>
        <p:txBody>
          <a:bodyPr wrap="square" rtlCol="0">
            <a:spAutoFit/>
          </a:bodyPr>
          <a:lstStyle/>
          <a:p>
            <a:r>
              <a:rPr lang="en-US" sz="1400" b="1" dirty="0">
                <a:solidFill>
                  <a:srgbClr val="FFFFFF"/>
                </a:solidFill>
                <a:latin typeface="HelveticaNeueLT Com 33 ThEx" panose="020B0404020202020204" pitchFamily="34" charset="0"/>
              </a:rPr>
              <a:t>make</a:t>
            </a:r>
            <a:r>
              <a:rPr lang="en-US" sz="1400" dirty="0">
                <a:solidFill>
                  <a:srgbClr val="FFFFFF"/>
                </a:solidFill>
                <a:latin typeface="HelveticaNeueLT Com 33 ThEx" panose="020B0404020202020204" pitchFamily="34" charset="0"/>
              </a:rPr>
              <a:t>ability lab</a:t>
            </a:r>
          </a:p>
        </p:txBody>
      </p:sp>
      <p:sp>
        <p:nvSpPr>
          <p:cNvPr id="73" name="TextBox 72"/>
          <p:cNvSpPr txBox="1"/>
          <p:nvPr/>
        </p:nvSpPr>
        <p:spPr>
          <a:xfrm>
            <a:off x="387925" y="3040559"/>
            <a:ext cx="3795712" cy="769441"/>
          </a:xfrm>
          <a:prstGeom prst="rect">
            <a:avLst/>
          </a:prstGeom>
          <a:noFill/>
        </p:spPr>
        <p:txBody>
          <a:bodyPr wrap="square" lIns="0" rIns="0" rtlCol="0">
            <a:spAutoFit/>
          </a:bodyPr>
          <a:lstStyle>
            <a:defPPr>
              <a:defRPr lang="en-US"/>
            </a:defPPr>
            <a:lvl1pPr>
              <a:defRPr sz="1600" b="1" cap="small">
                <a:solidFill>
                  <a:srgbClr val="212830"/>
                </a:solidFill>
                <a:latin typeface="Adelle Rg" panose="02000503060000020004" pitchFamily="2" charset="0"/>
              </a:defRPr>
            </a:lvl1pPr>
          </a:lstStyle>
          <a:p>
            <a:r>
              <a:rPr lang="en-US" sz="4400" dirty="0">
                <a:solidFill>
                  <a:schemeClr val="bg1"/>
                </a:solidFill>
              </a:rPr>
              <a:t>BodyVis</a:t>
            </a:r>
          </a:p>
        </p:txBody>
      </p:sp>
      <p:pic>
        <p:nvPicPr>
          <p:cNvPr id="4" name="Picture 3"/>
          <p:cNvPicPr>
            <a:picLocks noChangeAspect="1"/>
          </p:cNvPicPr>
          <p:nvPr/>
        </p:nvPicPr>
        <p:blipFill>
          <a:blip r:embed="rId3"/>
          <a:stretch>
            <a:fillRect/>
          </a:stretch>
        </p:blipFill>
        <p:spPr>
          <a:xfrm>
            <a:off x="4648200" y="4191000"/>
            <a:ext cx="4281487" cy="2376084"/>
          </a:xfrm>
          <a:prstGeom prst="rect">
            <a:avLst/>
          </a:prstGeom>
        </p:spPr>
      </p:pic>
      <p:sp>
        <p:nvSpPr>
          <p:cNvPr id="5" name="Rectangle 4"/>
          <p:cNvSpPr/>
          <p:nvPr/>
        </p:nvSpPr>
        <p:spPr>
          <a:xfrm>
            <a:off x="68162" y="4120309"/>
            <a:ext cx="4303312" cy="2763962"/>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
        <p:nvSpPr>
          <p:cNvPr id="13" name="TextBox 12"/>
          <p:cNvSpPr txBox="1"/>
          <p:nvPr/>
        </p:nvSpPr>
        <p:spPr>
          <a:xfrm>
            <a:off x="4648200" y="3867366"/>
            <a:ext cx="1564968"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Video Gallery</a:t>
            </a:r>
          </a:p>
          <a:p>
            <a:endParaRPr lang="en-US" dirty="0"/>
          </a:p>
        </p:txBody>
      </p:sp>
      <p:sp>
        <p:nvSpPr>
          <p:cNvPr id="14" name="TextBox 13"/>
          <p:cNvSpPr txBox="1"/>
          <p:nvPr/>
        </p:nvSpPr>
        <p:spPr>
          <a:xfrm>
            <a:off x="76200" y="3867366"/>
            <a:ext cx="1564968"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About</a:t>
            </a:r>
          </a:p>
        </p:txBody>
      </p:sp>
      <p:sp>
        <p:nvSpPr>
          <p:cNvPr id="10" name="TextBox 9"/>
          <p:cNvSpPr txBox="1"/>
          <p:nvPr/>
        </p:nvSpPr>
        <p:spPr>
          <a:xfrm>
            <a:off x="76200" y="15969035"/>
            <a:ext cx="2234683" cy="523220"/>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Photo Gallery</a:t>
            </a:r>
          </a:p>
          <a:p>
            <a:endParaRPr lang="en-US" dirty="0"/>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839084" y="9491180"/>
            <a:ext cx="870899" cy="1305710"/>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933996" y="9514390"/>
            <a:ext cx="870899" cy="1305710"/>
          </a:xfrm>
          <a:prstGeom prst="rect">
            <a:avLst/>
          </a:prstGeom>
        </p:spPr>
      </p:pic>
      <p:pic>
        <p:nvPicPr>
          <p:cNvPr id="28" name="Picture 2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515600" y="5501335"/>
            <a:ext cx="1958565" cy="1306517"/>
          </a:xfrm>
          <a:prstGeom prst="rect">
            <a:avLst/>
          </a:prstGeom>
        </p:spPr>
      </p:pic>
      <p:pic>
        <p:nvPicPr>
          <p:cNvPr id="30" name="Picture 2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511523" y="11706727"/>
            <a:ext cx="1957610" cy="1305710"/>
          </a:xfrm>
          <a:prstGeom prst="rect">
            <a:avLst/>
          </a:prstGeom>
        </p:spPr>
      </p:pic>
      <p:pic>
        <p:nvPicPr>
          <p:cNvPr id="31" name="Picture 3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515595" y="10816748"/>
            <a:ext cx="1957610" cy="1305710"/>
          </a:xfrm>
          <a:prstGeom prst="rect">
            <a:avLst/>
          </a:prstGeom>
        </p:spPr>
      </p:pic>
      <p:pic>
        <p:nvPicPr>
          <p:cNvPr id="32" name="Picture 3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11523" y="9509772"/>
            <a:ext cx="1957608" cy="1305710"/>
          </a:xfrm>
          <a:prstGeom prst="rect">
            <a:avLst/>
          </a:prstGeom>
        </p:spPr>
      </p:pic>
      <p:pic>
        <p:nvPicPr>
          <p:cNvPr id="2" name="Picture 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2508" y="16318317"/>
            <a:ext cx="2878580" cy="1920240"/>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052632" y="16318317"/>
            <a:ext cx="2878954" cy="1920240"/>
          </a:xfrm>
          <a:prstGeom prst="rect">
            <a:avLst/>
          </a:prstGeom>
        </p:spPr>
      </p:pic>
      <p:grpSp>
        <p:nvGrpSpPr>
          <p:cNvPr id="26" name="Group 25"/>
          <p:cNvGrpSpPr>
            <a:grpSpLocks noChangeAspect="1"/>
          </p:cNvGrpSpPr>
          <p:nvPr/>
        </p:nvGrpSpPr>
        <p:grpSpPr>
          <a:xfrm>
            <a:off x="-3705333" y="6687906"/>
            <a:ext cx="2607406" cy="1920240"/>
            <a:chOff x="-3821224" y="9278305"/>
            <a:chExt cx="2607406" cy="1757825"/>
          </a:xfrm>
        </p:grpSpPr>
        <p:pic>
          <p:nvPicPr>
            <p:cNvPr id="8" name="Picture 7"/>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21224" y="9278305"/>
              <a:ext cx="1172455" cy="1757825"/>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386275" y="9278305"/>
              <a:ext cx="1172457" cy="1757825"/>
            </a:xfrm>
            <a:prstGeom prst="rect">
              <a:avLst/>
            </a:prstGeom>
          </p:spPr>
        </p:pic>
      </p:grpSp>
      <p:pic>
        <p:nvPicPr>
          <p:cNvPr id="16" name="Picture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047668" y="16318317"/>
            <a:ext cx="2878956" cy="1920240"/>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047668" y="18341789"/>
            <a:ext cx="2878956" cy="1920240"/>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47668" y="20355896"/>
            <a:ext cx="2878956" cy="192024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052632" y="18341789"/>
            <a:ext cx="2878956" cy="1920240"/>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17979" y="10826226"/>
            <a:ext cx="2878956" cy="1920240"/>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9892945" y="10806716"/>
            <a:ext cx="2878956" cy="1920240"/>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2501" y="20383726"/>
            <a:ext cx="2878956" cy="1920240"/>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051985" y="20383726"/>
            <a:ext cx="2878956" cy="1920240"/>
          </a:xfrm>
          <a:prstGeom prst="rect">
            <a:avLst/>
          </a:prstGeom>
        </p:spPr>
      </p:pic>
      <p:pic>
        <p:nvPicPr>
          <p:cNvPr id="33" name="Picture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43014" y="10856622"/>
            <a:ext cx="2878954" cy="1920240"/>
          </a:xfrm>
          <a:prstGeom prst="rect">
            <a:avLst/>
          </a:prstGeom>
        </p:spPr>
      </p:pic>
      <p:pic>
        <p:nvPicPr>
          <p:cNvPr id="34" name="Picture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2508" y="18350241"/>
            <a:ext cx="2878956" cy="1920240"/>
          </a:xfrm>
          <a:prstGeom prst="rect">
            <a:avLst/>
          </a:prstGeom>
        </p:spPr>
      </p:pic>
      <p:pic>
        <p:nvPicPr>
          <p:cNvPr id="6" name="Picture 5"/>
          <p:cNvPicPr>
            <a:picLocks noChangeAspect="1"/>
          </p:cNvPicPr>
          <p:nvPr/>
        </p:nvPicPr>
        <p:blipFill>
          <a:blip r:embed="rId20"/>
          <a:stretch>
            <a:fillRect/>
          </a:stretch>
        </p:blipFill>
        <p:spPr>
          <a:xfrm>
            <a:off x="-7391400" y="2057400"/>
            <a:ext cx="6756918" cy="1508489"/>
          </a:xfrm>
          <a:prstGeom prst="rect">
            <a:avLst/>
          </a:prstGeom>
        </p:spPr>
      </p:pic>
      <p:pic>
        <p:nvPicPr>
          <p:cNvPr id="25" name="Picture 24"/>
          <p:cNvPicPr>
            <a:picLocks noChangeAspect="1"/>
          </p:cNvPicPr>
          <p:nvPr/>
        </p:nvPicPr>
        <p:blipFill>
          <a:blip r:embed="rId21"/>
          <a:stretch>
            <a:fillRect/>
          </a:stretch>
        </p:blipFill>
        <p:spPr>
          <a:xfrm>
            <a:off x="-7422690" y="3618336"/>
            <a:ext cx="6260432" cy="1521095"/>
          </a:xfrm>
          <a:prstGeom prst="rect">
            <a:avLst/>
          </a:prstGeom>
        </p:spPr>
      </p:pic>
      <p:grpSp>
        <p:nvGrpSpPr>
          <p:cNvPr id="70" name="Group 69"/>
          <p:cNvGrpSpPr/>
          <p:nvPr/>
        </p:nvGrpSpPr>
        <p:grpSpPr>
          <a:xfrm>
            <a:off x="76200" y="10583430"/>
            <a:ext cx="8780703" cy="2709129"/>
            <a:chOff x="76200" y="7007423"/>
            <a:chExt cx="8780703" cy="2709129"/>
          </a:xfrm>
        </p:grpSpPr>
        <p:sp>
          <p:nvSpPr>
            <p:cNvPr id="35" name="TextBox 34"/>
            <p:cNvSpPr txBox="1"/>
            <p:nvPr/>
          </p:nvSpPr>
          <p:spPr>
            <a:xfrm>
              <a:off x="76200" y="7007423"/>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Publications</a:t>
              </a:r>
            </a:p>
          </p:txBody>
        </p:sp>
        <p:sp>
          <p:nvSpPr>
            <p:cNvPr id="36" name="Rectangle 35"/>
            <p:cNvSpPr/>
            <p:nvPr/>
          </p:nvSpPr>
          <p:spPr>
            <a:xfrm>
              <a:off x="1124153" y="7292033"/>
              <a:ext cx="7732750" cy="1200329"/>
            </a:xfrm>
            <a:prstGeom prst="rect">
              <a:avLst/>
            </a:prstGeom>
          </p:spPr>
          <p:txBody>
            <a:bodyPr wrap="square" lIns="0">
              <a:spAutoFit/>
            </a:bodyPr>
            <a:lstStyle/>
            <a:p>
              <a:r>
                <a:rPr lang="en-US" sz="1400" dirty="0">
                  <a:latin typeface="Adelle" charset="0"/>
                  <a:ea typeface="Adelle" charset="0"/>
                  <a:cs typeface="Adelle" charset="0"/>
                </a:rPr>
                <a:t>SharedPhys: Live Physiological Sensing, Whole-Body Interaction, and Large-Screen Visualizations to Support Shared Inquiry Experiences</a:t>
              </a:r>
              <a:br>
                <a:rPr lang="en-US" sz="1600" dirty="0"/>
              </a:br>
              <a:r>
                <a:rPr lang="en-US" sz="1100" dirty="0" err="1">
                  <a:solidFill>
                    <a:srgbClr val="444444"/>
                  </a:solidFill>
                  <a:latin typeface="Adelle" charset="0"/>
                  <a:ea typeface="Adelle" charset="0"/>
                  <a:cs typeface="Adelle" charset="0"/>
                </a:rPr>
                <a:t>Seokbin</a:t>
              </a:r>
              <a:r>
                <a:rPr lang="en-US" sz="1100" dirty="0">
                  <a:solidFill>
                    <a:srgbClr val="444444"/>
                  </a:solidFill>
                  <a:latin typeface="Adelle" charset="0"/>
                  <a:ea typeface="Adelle" charset="0"/>
                  <a:cs typeface="Adelle" charset="0"/>
                </a:rPr>
                <a:t> Kang, Leyla </a:t>
              </a:r>
              <a:r>
                <a:rPr lang="en-US" sz="1100" dirty="0" err="1">
                  <a:solidFill>
                    <a:srgbClr val="444444"/>
                  </a:solidFill>
                  <a:latin typeface="Adelle" charset="0"/>
                  <a:ea typeface="Adelle" charset="0"/>
                  <a:cs typeface="Adelle" charset="0"/>
                </a:rPr>
                <a:t>Norooz</a:t>
              </a:r>
              <a:r>
                <a:rPr lang="en-US" sz="1100" dirty="0">
                  <a:solidFill>
                    <a:srgbClr val="444444"/>
                  </a:solidFill>
                  <a:latin typeface="Adelle" charset="0"/>
                  <a:ea typeface="Adelle" charset="0"/>
                  <a:cs typeface="Adelle" charset="0"/>
                </a:rPr>
                <a:t>, Vanessa </a:t>
              </a:r>
              <a:r>
                <a:rPr lang="en-US" sz="1100" dirty="0" err="1">
                  <a:solidFill>
                    <a:srgbClr val="444444"/>
                  </a:solidFill>
                  <a:latin typeface="Adelle" charset="0"/>
                  <a:ea typeface="Adelle" charset="0"/>
                  <a:cs typeface="Adelle" charset="0"/>
                </a:rPr>
                <a:t>Oguamanam</a:t>
              </a:r>
              <a:r>
                <a:rPr lang="en-US" sz="1100" dirty="0">
                  <a:solidFill>
                    <a:srgbClr val="444444"/>
                  </a:solidFill>
                  <a:latin typeface="Adelle" charset="0"/>
                  <a:ea typeface="Adelle" charset="0"/>
                  <a:cs typeface="Adelle" charset="0"/>
                </a:rPr>
                <a:t>, </a:t>
              </a:r>
              <a:r>
                <a:rPr lang="en-US" sz="1100" dirty="0" err="1">
                  <a:solidFill>
                    <a:srgbClr val="444444"/>
                  </a:solidFill>
                  <a:latin typeface="Adelle" charset="0"/>
                  <a:ea typeface="Adelle" charset="0"/>
                  <a:cs typeface="Adelle" charset="0"/>
                </a:rPr>
                <a:t>Angelisa</a:t>
              </a:r>
              <a:r>
                <a:rPr lang="en-US" sz="1100" dirty="0">
                  <a:solidFill>
                    <a:srgbClr val="444444"/>
                  </a:solidFill>
                  <a:latin typeface="Adelle" charset="0"/>
                  <a:ea typeface="Adelle" charset="0"/>
                  <a:cs typeface="Adelle" charset="0"/>
                </a:rPr>
                <a:t> Plane, Tamara L. Clegg, Jon E. Froehlich</a:t>
              </a:r>
              <a:br>
                <a:rPr lang="en-US" sz="1600" dirty="0"/>
              </a:br>
              <a:r>
                <a:rPr lang="en-US" sz="1100" dirty="0">
                  <a:solidFill>
                    <a:srgbClr val="7F7F7F"/>
                  </a:solidFill>
                  <a:latin typeface="SegoeUILightWeb" charset="0"/>
                </a:rPr>
                <a:t>Proceedings of IDC 2016 </a:t>
              </a:r>
              <a:r>
                <a:rPr lang="en-US" sz="1100" i="1" dirty="0">
                  <a:solidFill>
                    <a:srgbClr val="7F7F7F"/>
                  </a:solidFill>
                  <a:latin typeface="SegoeUILightWeb" charset="0"/>
                </a:rPr>
                <a:t>To Appear</a:t>
              </a:r>
              <a:br>
                <a:rPr lang="en-US" sz="1100" dirty="0"/>
              </a:br>
              <a:r>
                <a:rPr lang="en-US" sz="1100" dirty="0">
                  <a:solidFill>
                    <a:srgbClr val="7F7F7F"/>
                  </a:solidFill>
                  <a:latin typeface="SegoeUILightWeb" charset="0"/>
                </a:rPr>
                <a:t>keywords: </a:t>
              </a:r>
              <a:r>
                <a:rPr lang="en-US" sz="1100" dirty="0" err="1">
                  <a:solidFill>
                    <a:srgbClr val="7F7F7F"/>
                  </a:solidFill>
                  <a:latin typeface="SegoeUILightWeb" charset="0"/>
                </a:rPr>
                <a:t>sharedphys</a:t>
              </a:r>
              <a:r>
                <a:rPr lang="en-US" sz="1100" dirty="0">
                  <a:solidFill>
                    <a:srgbClr val="7F7F7F"/>
                  </a:solidFill>
                  <a:latin typeface="SegoeUILightWeb" charset="0"/>
                </a:rPr>
                <a:t>, </a:t>
              </a:r>
              <a:r>
                <a:rPr lang="en-US" sz="1100" dirty="0" err="1">
                  <a:solidFill>
                    <a:srgbClr val="7F7F7F"/>
                  </a:solidFill>
                  <a:latin typeface="SegoeUILightWeb" charset="0"/>
                </a:rPr>
                <a:t>bodyvis</a:t>
              </a:r>
              <a:r>
                <a:rPr lang="en-US" sz="1100" dirty="0">
                  <a:solidFill>
                    <a:srgbClr val="7F7F7F"/>
                  </a:solidFill>
                  <a:latin typeface="SegoeUILightWeb" charset="0"/>
                </a:rPr>
                <a:t>, physiological sensing, large-screen displays, mixed-reality, scientific inquiry, collaborative learning, stem, wearables</a:t>
              </a:r>
              <a:endParaRPr lang="en-US" sz="1200" dirty="0"/>
            </a:p>
          </p:txBody>
        </p:sp>
        <p:grpSp>
          <p:nvGrpSpPr>
            <p:cNvPr id="48" name="Group 47"/>
            <p:cNvGrpSpPr/>
            <p:nvPr/>
          </p:nvGrpSpPr>
          <p:grpSpPr>
            <a:xfrm>
              <a:off x="100201" y="7384952"/>
              <a:ext cx="877256" cy="2331600"/>
              <a:chOff x="148326" y="7384951"/>
              <a:chExt cx="1219718" cy="3241807"/>
            </a:xfrm>
          </p:grpSpPr>
          <p:pic>
            <p:nvPicPr>
              <p:cNvPr id="29" name="Picture 28"/>
              <p:cNvPicPr>
                <a:picLocks noChangeAspect="1"/>
              </p:cNvPicPr>
              <p:nvPr/>
            </p:nvPicPr>
            <p:blipFill>
              <a:blip r:embed="rId22"/>
              <a:stretch>
                <a:fillRect/>
              </a:stretch>
            </p:blipFill>
            <p:spPr>
              <a:xfrm>
                <a:off x="148326" y="7384951"/>
                <a:ext cx="1219718" cy="1520582"/>
              </a:xfrm>
              <a:prstGeom prst="rect">
                <a:avLst/>
              </a:prstGeom>
              <a:ln w="6350">
                <a:solidFill>
                  <a:schemeClr val="bg1">
                    <a:lumMod val="50000"/>
                  </a:schemeClr>
                </a:solidFill>
              </a:ln>
            </p:spPr>
          </p:pic>
          <p:pic>
            <p:nvPicPr>
              <p:cNvPr id="37" name="Picture 36"/>
              <p:cNvPicPr>
                <a:picLocks noChangeAspect="1"/>
              </p:cNvPicPr>
              <p:nvPr/>
            </p:nvPicPr>
            <p:blipFill>
              <a:blip r:embed="rId23"/>
              <a:stretch>
                <a:fillRect/>
              </a:stretch>
            </p:blipFill>
            <p:spPr>
              <a:xfrm>
                <a:off x="148326" y="9118730"/>
                <a:ext cx="1216152" cy="1508028"/>
              </a:xfrm>
              <a:prstGeom prst="rect">
                <a:avLst/>
              </a:prstGeom>
              <a:ln w="6350">
                <a:solidFill>
                  <a:schemeClr val="bg1">
                    <a:lumMod val="50000"/>
                  </a:schemeClr>
                </a:solidFill>
              </a:ln>
            </p:spPr>
          </p:pic>
        </p:grpSp>
        <p:sp>
          <p:nvSpPr>
            <p:cNvPr id="38" name="Rectangle 37"/>
            <p:cNvSpPr/>
            <p:nvPr/>
          </p:nvSpPr>
          <p:spPr>
            <a:xfrm>
              <a:off x="1136969" y="8555319"/>
              <a:ext cx="7719934" cy="815608"/>
            </a:xfrm>
            <a:prstGeom prst="rect">
              <a:avLst/>
            </a:prstGeom>
          </p:spPr>
          <p:txBody>
            <a:bodyPr wrap="square" lIns="0">
              <a:spAutoFit/>
            </a:bodyPr>
            <a:lstStyle/>
            <a:p>
              <a:r>
                <a:rPr lang="en-US" sz="1400" dirty="0">
                  <a:latin typeface="Adelle" charset="0"/>
                  <a:ea typeface="Adelle" charset="0"/>
                  <a:cs typeface="Adelle" charset="0"/>
                </a:rPr>
                <a:t>BodyVis: A New Approach to Body Learning Through Wearable Sensing and Visualization</a:t>
              </a:r>
              <a:br>
                <a:rPr lang="en-US" sz="1800" dirty="0"/>
              </a:br>
              <a:r>
                <a:rPr lang="en-US" sz="1100" dirty="0">
                  <a:solidFill>
                    <a:srgbClr val="444444"/>
                  </a:solidFill>
                  <a:latin typeface="Adelle" charset="0"/>
                  <a:ea typeface="Adelle" charset="0"/>
                  <a:cs typeface="Adelle" charset="0"/>
                </a:rPr>
                <a:t>Leyla Norooz, Matthew Mauriello, Anita Jorgensen, Brenna McNally, Jon E. Froehlich</a:t>
              </a:r>
              <a:br>
                <a:rPr lang="en-US" sz="1400" dirty="0"/>
              </a:br>
              <a:r>
                <a:rPr lang="en-US" sz="1100" dirty="0">
                  <a:solidFill>
                    <a:srgbClr val="7F7F7F"/>
                  </a:solidFill>
                  <a:latin typeface="SegoeUILightWeb" charset="0"/>
                </a:rPr>
                <a:t>Proceedings of CHI 2015 | </a:t>
              </a:r>
              <a:r>
                <a:rPr lang="en-US" sz="1100" dirty="0">
                  <a:solidFill>
                    <a:srgbClr val="C25059"/>
                  </a:solidFill>
                  <a:latin typeface="SegoeUILightWeb" charset="0"/>
                </a:rPr>
                <a:t>Best Paper Honorable Mention</a:t>
              </a:r>
              <a:r>
                <a:rPr lang="en-US" sz="1100" dirty="0">
                  <a:solidFill>
                    <a:srgbClr val="7F7F7F"/>
                  </a:solidFill>
                  <a:latin typeface="SegoeUILightWeb" charset="0"/>
                </a:rPr>
                <a:t> | Acceptance Rate: 23% (495/2150)</a:t>
              </a:r>
              <a:br>
                <a:rPr lang="en-US" sz="1100" dirty="0"/>
              </a:br>
              <a:r>
                <a:rPr lang="en-US" sz="1100" dirty="0">
                  <a:solidFill>
                    <a:srgbClr val="7F7F7F"/>
                  </a:solidFill>
                  <a:latin typeface="SegoeUILightWeb" charset="0"/>
                </a:rPr>
                <a:t>keywords: wearables, interactive body learning, physiological sensing, tangible interactive computing</a:t>
              </a:r>
              <a:endParaRPr lang="en-US" sz="1100" dirty="0"/>
            </a:p>
          </p:txBody>
        </p:sp>
      </p:grpSp>
      <p:pic>
        <p:nvPicPr>
          <p:cNvPr id="39" name="Picture 38"/>
          <p:cNvPicPr>
            <a:picLocks noChangeAspect="1"/>
          </p:cNvPicPr>
          <p:nvPr/>
        </p:nvPicPr>
        <p:blipFill>
          <a:blip r:embed="rId24"/>
          <a:stretch>
            <a:fillRect/>
          </a:stretch>
        </p:blipFill>
        <p:spPr>
          <a:xfrm>
            <a:off x="4708849" y="13784838"/>
            <a:ext cx="1948765" cy="1463040"/>
          </a:xfrm>
          <a:prstGeom prst="rect">
            <a:avLst/>
          </a:prstGeom>
        </p:spPr>
      </p:pic>
      <p:pic>
        <p:nvPicPr>
          <p:cNvPr id="42" name="Picture 41"/>
          <p:cNvPicPr>
            <a:picLocks noChangeAspect="1"/>
          </p:cNvPicPr>
          <p:nvPr/>
        </p:nvPicPr>
        <p:blipFill rotWithShape="1">
          <a:blip r:embed="rId25"/>
          <a:srcRect l="5000" t="45009" r="22500" b="-1"/>
          <a:stretch/>
        </p:blipFill>
        <p:spPr>
          <a:xfrm>
            <a:off x="-12709358" y="2345139"/>
            <a:ext cx="6629400" cy="7798896"/>
          </a:xfrm>
          <a:prstGeom prst="rect">
            <a:avLst/>
          </a:prstGeom>
        </p:spPr>
      </p:pic>
      <p:sp>
        <p:nvSpPr>
          <p:cNvPr id="43" name="TextBox 42"/>
          <p:cNvSpPr txBox="1"/>
          <p:nvPr/>
        </p:nvSpPr>
        <p:spPr>
          <a:xfrm>
            <a:off x="-16390800" y="-1663080"/>
            <a:ext cx="1981200" cy="307777"/>
          </a:xfrm>
          <a:prstGeom prst="rect">
            <a:avLst/>
          </a:prstGeom>
          <a:noFill/>
        </p:spPr>
        <p:txBody>
          <a:bodyPr wrap="square" rtlCol="0">
            <a:spAutoFit/>
          </a:bodyPr>
          <a:lstStyle/>
          <a:p>
            <a:r>
              <a:rPr lang="en-US" sz="1400" b="1" dirty="0">
                <a:latin typeface="Adelle Rg" panose="02000503060000020004" pitchFamily="2" charset="0"/>
              </a:rPr>
              <a:t>Recent Videos</a:t>
            </a:r>
          </a:p>
        </p:txBody>
      </p:sp>
      <p:sp>
        <p:nvSpPr>
          <p:cNvPr id="44" name="TextBox 43"/>
          <p:cNvSpPr txBox="1"/>
          <p:nvPr/>
        </p:nvSpPr>
        <p:spPr>
          <a:xfrm>
            <a:off x="76200" y="13469511"/>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Talks</a:t>
            </a:r>
          </a:p>
        </p:txBody>
      </p:sp>
      <p:pic>
        <p:nvPicPr>
          <p:cNvPr id="41" name="Picture 40"/>
          <p:cNvPicPr>
            <a:picLocks noChangeAspect="1"/>
          </p:cNvPicPr>
          <p:nvPr/>
        </p:nvPicPr>
        <p:blipFill>
          <a:blip r:embed="rId26"/>
          <a:stretch>
            <a:fillRect/>
          </a:stretch>
        </p:blipFill>
        <p:spPr>
          <a:xfrm>
            <a:off x="2424763" y="13752083"/>
            <a:ext cx="1962734" cy="1463040"/>
          </a:xfrm>
          <a:prstGeom prst="rect">
            <a:avLst/>
          </a:prstGeom>
        </p:spPr>
      </p:pic>
      <p:pic>
        <p:nvPicPr>
          <p:cNvPr id="1026" name="Picture 2" descr="http://www.cs.umd.edu/~jonf/talks/icons/Froehlich_SocialFabrics_CorporateAffiliatesTalk2016_pptx_icon.png"/>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147477" y="13769461"/>
            <a:ext cx="1955934" cy="14630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makeabilitylab.umiacs.umd.edu/media/talks/images/Making_with_a_Social_Purpose_BszI4J2.jpg.200x0_q85_detail.jpg"/>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978967" y="13795457"/>
            <a:ext cx="1950720" cy="1463040"/>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p:cNvSpPr txBox="1"/>
          <p:nvPr/>
        </p:nvSpPr>
        <p:spPr>
          <a:xfrm>
            <a:off x="147477" y="15290534"/>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Social Fabrics: Designing Wearable Electronic Textiles for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1" name="TextBox 50"/>
          <p:cNvSpPr txBox="1"/>
          <p:nvPr/>
        </p:nvSpPr>
        <p:spPr>
          <a:xfrm>
            <a:off x="2431563" y="15290534"/>
            <a:ext cx="1955934" cy="4616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SharedPhys</a:t>
            </a:r>
            <a:r>
              <a:rPr lang="en-US" sz="900" b="1" dirty="0">
                <a:solidFill>
                  <a:srgbClr val="212830"/>
                </a:solidFill>
                <a:latin typeface="Adelle Rg" panose="02000503060000020004" pitchFamily="2" charset="0"/>
              </a:rPr>
              <a:t>: Live Physiological Sensing, Whole-Body Interaction… </a:t>
            </a: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2" name="TextBox 51"/>
          <p:cNvSpPr txBox="1"/>
          <p:nvPr/>
        </p:nvSpPr>
        <p:spPr>
          <a:xfrm>
            <a:off x="4701680" y="15283177"/>
            <a:ext cx="1955934" cy="4616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A Tangible Interactive Shirt for Teaching Anatomy and Phys…</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sp>
        <p:nvSpPr>
          <p:cNvPr id="53" name="TextBox 52"/>
          <p:cNvSpPr txBox="1"/>
          <p:nvPr/>
        </p:nvSpPr>
        <p:spPr>
          <a:xfrm>
            <a:off x="6976360" y="15296825"/>
            <a:ext cx="1955934"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Making with a Social Purpose</a:t>
            </a:r>
            <a:br>
              <a:rPr lang="en-US" sz="900" b="1" dirty="0">
                <a:solidFill>
                  <a:srgbClr val="212830"/>
                </a:solidFill>
                <a:latin typeface="Adelle Rg" panose="02000503060000020004" pitchFamily="2" charset="0"/>
              </a:rPr>
            </a:br>
            <a:r>
              <a:rPr lang="en-US" sz="700" dirty="0">
                <a:solidFill>
                  <a:srgbClr val="464D59"/>
                </a:solidFill>
                <a:latin typeface="Adelle Rg" panose="02000503060000020004" pitchFamily="2" charset="0"/>
              </a:rPr>
              <a:t>Jon Froehlich, May 28, 2015, HCIL Symposium</a:t>
            </a:r>
          </a:p>
          <a:p>
            <a:r>
              <a:rPr lang="en-US" sz="500" u="sng" dirty="0">
                <a:solidFill>
                  <a:schemeClr val="accent1"/>
                </a:solidFill>
                <a:latin typeface="Adelle Rg" panose="02000503060000020004" pitchFamily="2" charset="0"/>
              </a:rPr>
              <a:t>PDF</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PPTX</a:t>
            </a:r>
            <a:r>
              <a:rPr lang="en-US" sz="500" dirty="0">
                <a:solidFill>
                  <a:srgbClr val="464D59"/>
                </a:solidFill>
                <a:latin typeface="Adelle Rg" panose="02000503060000020004" pitchFamily="2" charset="0"/>
              </a:rPr>
              <a:t> | </a:t>
            </a:r>
            <a:r>
              <a:rPr lang="en-US" sz="500" u="sng" dirty="0" err="1">
                <a:solidFill>
                  <a:schemeClr val="accent1"/>
                </a:solidFill>
                <a:latin typeface="Adelle Rg" panose="02000503060000020004" pitchFamily="2" charset="0"/>
              </a:rPr>
              <a:t>Slideshare</a:t>
            </a:r>
            <a:r>
              <a:rPr lang="en-US" sz="500" dirty="0">
                <a:solidFill>
                  <a:srgbClr val="464D59"/>
                </a:solidFill>
                <a:latin typeface="Adelle Rg" panose="02000503060000020004" pitchFamily="2" charset="0"/>
              </a:rPr>
              <a:t> | </a:t>
            </a:r>
            <a:r>
              <a:rPr lang="en-US" sz="500" u="sng" dirty="0">
                <a:solidFill>
                  <a:schemeClr val="accent1"/>
                </a:solidFill>
                <a:latin typeface="Adelle Rg" panose="02000503060000020004" pitchFamily="2" charset="0"/>
              </a:rPr>
              <a:t>Video</a:t>
            </a:r>
          </a:p>
        </p:txBody>
      </p:sp>
      <p:grpSp>
        <p:nvGrpSpPr>
          <p:cNvPr id="69" name="Group 68"/>
          <p:cNvGrpSpPr/>
          <p:nvPr/>
        </p:nvGrpSpPr>
        <p:grpSpPr>
          <a:xfrm>
            <a:off x="76200" y="8686800"/>
            <a:ext cx="8911389" cy="1719680"/>
            <a:chOff x="76200" y="9850170"/>
            <a:chExt cx="8911389" cy="1719680"/>
          </a:xfrm>
        </p:grpSpPr>
        <p:grpSp>
          <p:nvGrpSpPr>
            <p:cNvPr id="67" name="Group 66"/>
            <p:cNvGrpSpPr/>
            <p:nvPr/>
          </p:nvGrpSpPr>
          <p:grpSpPr>
            <a:xfrm>
              <a:off x="1635400" y="10175166"/>
              <a:ext cx="1280160" cy="1394684"/>
              <a:chOff x="1500649" y="10674241"/>
              <a:chExt cx="1280160" cy="1394684"/>
            </a:xfrm>
          </p:grpSpPr>
          <p:pic>
            <p:nvPicPr>
              <p:cNvPr id="55" name="Picture 2" descr="C:\Users\jonf\Dropbox\MakeabilityLabHeadshots\KotaroHara.jpg"/>
              <p:cNvPicPr>
                <a:picLocks noChangeAspect="1" noChangeArrowheads="1"/>
              </p:cNvPicPr>
              <p:nvPr/>
            </p:nvPicPr>
            <p:blipFill rotWithShape="1">
              <a:blip r:embed="rId29" cstate="print">
                <a:extLst>
                  <a:ext uri="{28A0092B-C50C-407E-A947-70E740481C1C}">
                    <a14:useLocalDpi xmlns:a14="http://schemas.microsoft.com/office/drawing/2010/main" val="0"/>
                  </a:ext>
                </a:extLst>
              </a:blip>
              <a:srcRect l="3342" t="6908" r="4828" b="30277"/>
              <a:stretch/>
            </p:blipFill>
            <p:spPr bwMode="auto">
              <a:xfrm>
                <a:off x="1500649" y="10674241"/>
                <a:ext cx="1280160" cy="104076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1500649"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Kotaro Hara</a:t>
                </a: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Sidewalk</a:t>
                </a:r>
              </a:p>
            </p:txBody>
          </p:sp>
        </p:grpSp>
        <p:grpSp>
          <p:nvGrpSpPr>
            <p:cNvPr id="49" name="Group 48"/>
            <p:cNvGrpSpPr/>
            <p:nvPr/>
          </p:nvGrpSpPr>
          <p:grpSpPr>
            <a:xfrm>
              <a:off x="3130781" y="10175166"/>
              <a:ext cx="1288107" cy="1394684"/>
              <a:chOff x="2891768" y="10674241"/>
              <a:chExt cx="1288107" cy="1394684"/>
            </a:xfrm>
          </p:grpSpPr>
          <p:pic>
            <p:nvPicPr>
              <p:cNvPr id="54" name="Picture 2" descr="C:\Users\jonf\Downloads\mhacks-05-092313.jpg"/>
              <p:cNvPicPr>
                <a:picLocks noChangeAspect="1" noChangeArrowheads="1"/>
              </p:cNvPicPr>
              <p:nvPr/>
            </p:nvPicPr>
            <p:blipFill rotWithShape="1">
              <a:blip r:embed="rId30">
                <a:extLst>
                  <a:ext uri="{28A0092B-C50C-407E-A947-70E740481C1C}">
                    <a14:useLocalDpi xmlns:a14="http://schemas.microsoft.com/office/drawing/2010/main" val="0"/>
                  </a:ext>
                </a:extLst>
              </a:blip>
              <a:srcRect l="51416" t="19078" r="21297" b="47673"/>
              <a:stretch/>
            </p:blipFill>
            <p:spPr bwMode="auto">
              <a:xfrm>
                <a:off x="2899715" y="10674241"/>
                <a:ext cx="1280160" cy="1040763"/>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891768"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Zachary Lawrence</a:t>
                </a:r>
              </a:p>
              <a:p>
                <a:r>
                  <a:rPr lang="en-US" sz="600" dirty="0">
                    <a:solidFill>
                      <a:srgbClr val="464D59"/>
                    </a:solidFill>
                    <a:latin typeface="Adelle Rg" panose="02000503060000020004" pitchFamily="2" charset="0"/>
                  </a:rPr>
                  <a:t>Undergrad, </a:t>
                </a:r>
                <a:r>
                  <a:rPr lang="en-US" sz="600" dirty="0" err="1">
                    <a:solidFill>
                      <a:srgbClr val="464D59"/>
                    </a:solidFill>
                    <a:latin typeface="Adelle Rg" panose="02000503060000020004" pitchFamily="2" charset="0"/>
                  </a:rPr>
                  <a:t>CprE</a:t>
                </a:r>
                <a:endParaRPr lang="en-US" sz="600" dirty="0">
                  <a:solidFill>
                    <a:srgbClr val="464D59"/>
                  </a:solidFill>
                  <a:latin typeface="Adelle Rg" panose="02000503060000020004" pitchFamily="2" charset="0"/>
                </a:endParaRPr>
              </a:p>
              <a:p>
                <a:r>
                  <a:rPr lang="en-US" sz="600" u="sng" dirty="0">
                    <a:solidFill>
                      <a:schemeClr val="accent1"/>
                    </a:solidFill>
                    <a:latin typeface="Adelle Rg" panose="02000503060000020004" pitchFamily="2" charset="0"/>
                  </a:rPr>
                  <a:t>Sidewalk</a:t>
                </a:r>
                <a:endParaRPr lang="en-US" sz="600" dirty="0">
                  <a:solidFill>
                    <a:srgbClr val="464D59"/>
                  </a:solidFill>
                  <a:latin typeface="Adelle Rg" panose="02000503060000020004" pitchFamily="2" charset="0"/>
                </a:endParaRPr>
              </a:p>
            </p:txBody>
          </p:sp>
        </p:grpSp>
        <p:grpSp>
          <p:nvGrpSpPr>
            <p:cNvPr id="68" name="Group 67"/>
            <p:cNvGrpSpPr/>
            <p:nvPr/>
          </p:nvGrpSpPr>
          <p:grpSpPr>
            <a:xfrm>
              <a:off x="101583" y="10171582"/>
              <a:ext cx="1318596" cy="1398268"/>
              <a:chOff x="101583" y="10670657"/>
              <a:chExt cx="1318596" cy="1398268"/>
            </a:xfrm>
          </p:grpSpPr>
          <p:pic>
            <p:nvPicPr>
              <p:cNvPr id="57" name="Picture 2" descr="https://www.cs.umd.edu/%7Ejonf/JonFroehlich.png"/>
              <p:cNvPicPr>
                <a:picLocks noChangeAspect="1" noChangeArrowheads="1"/>
              </p:cNvPicPr>
              <p:nvPr/>
            </p:nvPicPr>
            <p:blipFill rotWithShape="1">
              <a:blip r:embed="rId31">
                <a:extLst>
                  <a:ext uri="{28A0092B-C50C-407E-A947-70E740481C1C}">
                    <a14:useLocalDpi xmlns:a14="http://schemas.microsoft.com/office/drawing/2010/main" val="0"/>
                  </a:ext>
                </a:extLst>
              </a:blip>
              <a:srcRect l="15397" t="8845" r="16108" b="35194"/>
              <a:stretch/>
            </p:blipFill>
            <p:spPr bwMode="auto">
              <a:xfrm>
                <a:off x="101583" y="10670657"/>
                <a:ext cx="1280160" cy="103963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01583" y="11745760"/>
                <a:ext cx="1318596"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Jon Froehlich</a:t>
                </a:r>
              </a:p>
              <a:p>
                <a:r>
                  <a:rPr lang="en-US" sz="600" dirty="0">
                    <a:solidFill>
                      <a:srgbClr val="464D59"/>
                    </a:solidFill>
                    <a:latin typeface="Adelle Rg" panose="02000503060000020004" pitchFamily="2" charset="0"/>
                  </a:rPr>
                  <a:t>Assistant Professor, CS</a:t>
                </a:r>
              </a:p>
              <a:p>
                <a:r>
                  <a:rPr lang="en-US" sz="600" dirty="0">
                    <a:solidFill>
                      <a:srgbClr val="464D59"/>
                    </a:solidFill>
                    <a:latin typeface="Adelle Rg" panose="02000503060000020004" pitchFamily="2" charset="0"/>
                  </a:rPr>
                  <a:t>University of Maryland</a:t>
                </a:r>
              </a:p>
            </p:txBody>
          </p:sp>
        </p:grpSp>
        <p:grpSp>
          <p:nvGrpSpPr>
            <p:cNvPr id="46" name="Group 45"/>
            <p:cNvGrpSpPr/>
            <p:nvPr/>
          </p:nvGrpSpPr>
          <p:grpSpPr>
            <a:xfrm>
              <a:off x="4634109" y="10179079"/>
              <a:ext cx="1280160" cy="1390771"/>
              <a:chOff x="4298781" y="10678154"/>
              <a:chExt cx="1280160" cy="1390771"/>
            </a:xfrm>
          </p:grpSpPr>
          <p:pic>
            <p:nvPicPr>
              <p:cNvPr id="60" name="Picture 2" descr="https://cmsc434-f14.wikispaces.com/file/view/IMG_9704_Small2b.jpg/520111304/IMG_9704_Small2b.jpg"/>
              <p:cNvPicPr>
                <a:picLocks noChangeAspect="1" noChangeArrowheads="1"/>
              </p:cNvPicPr>
              <p:nvPr/>
            </p:nvPicPr>
            <p:blipFill rotWithShape="1">
              <a:blip r:embed="rId32">
                <a:extLst>
                  <a:ext uri="{28A0092B-C50C-407E-A947-70E740481C1C}">
                    <a14:useLocalDpi xmlns:a14="http://schemas.microsoft.com/office/drawing/2010/main" val="0"/>
                  </a:ext>
                </a:extLst>
              </a:blip>
              <a:srcRect t="12973" r="14557" b="12973"/>
              <a:stretch/>
            </p:blipFill>
            <p:spPr bwMode="auto">
              <a:xfrm>
                <a:off x="4298781" y="10678154"/>
                <a:ext cx="1280160" cy="1042417"/>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4298781" y="11745760"/>
                <a:ext cx="1178890" cy="323165"/>
              </a:xfrm>
              <a:prstGeom prst="rect">
                <a:avLst/>
              </a:prstGeom>
              <a:noFill/>
            </p:spPr>
            <p:txBody>
              <a:bodyPr wrap="square" lIns="0" tIns="0" rIns="0" bIns="0" rtlCol="0">
                <a:spAutoFit/>
              </a:bodyPr>
              <a:lstStyle/>
              <a:p>
                <a:r>
                  <a:rPr lang="en-US" sz="900" b="1" dirty="0">
                    <a:solidFill>
                      <a:srgbClr val="212830"/>
                    </a:solidFill>
                    <a:latin typeface="Adelle Rg" panose="02000503060000020004" pitchFamily="2" charset="0"/>
                  </a:rPr>
                  <a:t>Matt </a:t>
                </a:r>
                <a:r>
                  <a:rPr lang="en-US" sz="900" b="1" dirty="0" err="1">
                    <a:solidFill>
                      <a:srgbClr val="212830"/>
                    </a:solidFill>
                    <a:latin typeface="Adelle Rg" panose="02000503060000020004" pitchFamily="2" charset="0"/>
                  </a:rPr>
                  <a:t>Mauriello</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PhD Student, CS</a:t>
                </a:r>
              </a:p>
              <a:p>
                <a:r>
                  <a:rPr lang="en-US" sz="600" u="sng" dirty="0">
                    <a:solidFill>
                      <a:schemeClr val="accent1"/>
                    </a:solidFill>
                    <a:latin typeface="Adelle Rg" panose="02000503060000020004" pitchFamily="2" charset="0"/>
                  </a:rPr>
                  <a:t>SFF</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Thermography</a:t>
                </a:r>
              </a:p>
            </p:txBody>
          </p:sp>
        </p:grpSp>
        <p:grpSp>
          <p:nvGrpSpPr>
            <p:cNvPr id="45" name="Group 44"/>
            <p:cNvGrpSpPr/>
            <p:nvPr/>
          </p:nvGrpSpPr>
          <p:grpSpPr>
            <a:xfrm>
              <a:off x="6129490" y="10175166"/>
              <a:ext cx="1280160" cy="1394684"/>
              <a:chOff x="5694897" y="10674241"/>
              <a:chExt cx="1280160" cy="1394684"/>
            </a:xfrm>
          </p:grpSpPr>
          <p:pic>
            <p:nvPicPr>
              <p:cNvPr id="62" name="Picture 4" descr="https://static.wixstatic.com/media/fc1bc1_f4531f46da2c49ac8a37f38d4547e248.jpg/v1/fit/w_600,h_818,q_90/fc1bc1_f4531f46da2c49ac8a37f38d4547e248.jpg"/>
              <p:cNvPicPr>
                <a:picLocks noChangeAspect="1" noChangeArrowheads="1"/>
              </p:cNvPicPr>
              <p:nvPr/>
            </p:nvPicPr>
            <p:blipFill rotWithShape="1">
              <a:blip r:embed="rId33" cstate="print">
                <a:extLst>
                  <a:ext uri="{28A0092B-C50C-407E-A947-70E740481C1C}">
                    <a14:useLocalDpi xmlns:a14="http://schemas.microsoft.com/office/drawing/2010/main" val="0"/>
                  </a:ext>
                </a:extLst>
              </a:blip>
              <a:srcRect t="14918" b="35448"/>
              <a:stretch/>
            </p:blipFill>
            <p:spPr bwMode="auto">
              <a:xfrm>
                <a:off x="5694897" y="10674241"/>
                <a:ext cx="1280160" cy="1054267"/>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5694897" y="11745760"/>
                <a:ext cx="117889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Ladan</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Najafizadeh</a:t>
                </a:r>
                <a:endParaRPr lang="en-US" sz="900" b="1" dirty="0">
                  <a:solidFill>
                    <a:srgbClr val="212830"/>
                  </a:solidFill>
                  <a:latin typeface="Adelle Rg" panose="02000503060000020004" pitchFamily="2" charset="0"/>
                </a:endParaRPr>
              </a:p>
              <a:p>
                <a:r>
                  <a:rPr lang="en-US" sz="600" dirty="0">
                    <a:solidFill>
                      <a:srgbClr val="464D59"/>
                    </a:solidFill>
                    <a:latin typeface="Adelle Rg" panose="02000503060000020004" pitchFamily="2" charset="0"/>
                  </a:rPr>
                  <a:t>MS Student, CS</a:t>
                </a:r>
              </a:p>
              <a:p>
                <a:r>
                  <a:rPr lang="en-US" sz="600" u="sng" dirty="0">
                    <a:solidFill>
                      <a:schemeClr val="accent1"/>
                    </a:solidFill>
                    <a:latin typeface="Adelle Rg" panose="02000503060000020004" pitchFamily="2" charset="0"/>
                  </a:rPr>
                  <a:t>E-Textiles</a:t>
                </a:r>
                <a:r>
                  <a:rPr lang="en-US" sz="600" dirty="0">
                    <a:solidFill>
                      <a:schemeClr val="accent1"/>
                    </a:solidFill>
                    <a:latin typeface="Adelle Rg" panose="02000503060000020004" pitchFamily="2" charset="0"/>
                  </a:rPr>
                  <a:t>, </a:t>
                </a:r>
                <a:r>
                  <a:rPr lang="en-US" sz="600" u="sng" dirty="0">
                    <a:solidFill>
                      <a:schemeClr val="accent1"/>
                    </a:solidFill>
                    <a:latin typeface="Adelle Rg" panose="02000503060000020004" pitchFamily="2" charset="0"/>
                  </a:rPr>
                  <a:t>Sidewalk</a:t>
                </a:r>
              </a:p>
            </p:txBody>
          </p:sp>
        </p:grpSp>
        <p:grpSp>
          <p:nvGrpSpPr>
            <p:cNvPr id="40" name="Group 39"/>
            <p:cNvGrpSpPr/>
            <p:nvPr/>
          </p:nvGrpSpPr>
          <p:grpSpPr>
            <a:xfrm>
              <a:off x="7624869" y="10171582"/>
              <a:ext cx="1362720" cy="1398267"/>
              <a:chOff x="7096912" y="10670657"/>
              <a:chExt cx="1362720" cy="1398267"/>
            </a:xfrm>
          </p:grpSpPr>
          <p:pic>
            <p:nvPicPr>
              <p:cNvPr id="64" name="Picture 3"/>
              <p:cNvPicPr>
                <a:picLocks noChangeAspect="1" noChangeArrowheads="1"/>
              </p:cNvPicPr>
              <p:nvPr/>
            </p:nvPicPr>
            <p:blipFill rotWithShape="1">
              <a:blip r:embed="rId34" cstate="print">
                <a:extLst>
                  <a:ext uri="{28A0092B-C50C-407E-A947-70E740481C1C}">
                    <a14:useLocalDpi xmlns:a14="http://schemas.microsoft.com/office/drawing/2010/main" val="0"/>
                  </a:ext>
                </a:extLst>
              </a:blip>
              <a:srcRect l="13640" t="14505" r="13614" b="22677"/>
              <a:stretch/>
            </p:blipFill>
            <p:spPr bwMode="auto">
              <a:xfrm>
                <a:off x="7096912" y="10670657"/>
                <a:ext cx="1280160" cy="10542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5" name="TextBox 64"/>
              <p:cNvSpPr txBox="1"/>
              <p:nvPr/>
            </p:nvSpPr>
            <p:spPr>
              <a:xfrm>
                <a:off x="7096912" y="11745759"/>
                <a:ext cx="1362720" cy="323165"/>
              </a:xfrm>
              <a:prstGeom prst="rect">
                <a:avLst/>
              </a:prstGeom>
              <a:noFill/>
            </p:spPr>
            <p:txBody>
              <a:bodyPr wrap="square" lIns="0" tIns="0" rIns="0" bIns="0" rtlCol="0">
                <a:spAutoFit/>
              </a:bodyPr>
              <a:lstStyle/>
              <a:p>
                <a:r>
                  <a:rPr lang="en-US" sz="900" b="1" dirty="0" err="1">
                    <a:solidFill>
                      <a:srgbClr val="212830"/>
                    </a:solidFill>
                    <a:latin typeface="Adelle Rg" panose="02000503060000020004" pitchFamily="2" charset="0"/>
                  </a:rPr>
                  <a:t>Majeed</a:t>
                </a:r>
                <a:r>
                  <a:rPr lang="en-US" sz="900" b="1" dirty="0">
                    <a:solidFill>
                      <a:srgbClr val="212830"/>
                    </a:solidFill>
                    <a:latin typeface="Adelle Rg" panose="02000503060000020004" pitchFamily="2" charset="0"/>
                  </a:rPr>
                  <a:t> </a:t>
                </a:r>
                <a:r>
                  <a:rPr lang="en-US" sz="900" b="1" dirty="0" err="1">
                    <a:solidFill>
                      <a:srgbClr val="212830"/>
                    </a:solidFill>
                    <a:latin typeface="Adelle Rg" panose="02000503060000020004" pitchFamily="2" charset="0"/>
                  </a:rPr>
                  <a:t>Kazemitabaar</a:t>
                </a:r>
                <a:br>
                  <a:rPr lang="en-US" sz="900" b="1" dirty="0">
                    <a:solidFill>
                      <a:srgbClr val="212830"/>
                    </a:solidFill>
                    <a:latin typeface="Adelle Rg" panose="02000503060000020004" pitchFamily="2" charset="0"/>
                  </a:rPr>
                </a:br>
                <a:r>
                  <a:rPr lang="en-US" sz="600" dirty="0">
                    <a:solidFill>
                      <a:srgbClr val="464D59"/>
                    </a:solidFill>
                    <a:latin typeface="Adelle Rg" panose="02000503060000020004" pitchFamily="2" charset="0"/>
                  </a:rPr>
                  <a:t>MS Student, CS</a:t>
                </a:r>
              </a:p>
              <a:p>
                <a:r>
                  <a:rPr lang="en-US" sz="600" u="sng" dirty="0" err="1">
                    <a:solidFill>
                      <a:schemeClr val="accent1"/>
                    </a:solidFill>
                    <a:latin typeface="Adelle Rg" panose="02000503060000020004" pitchFamily="2" charset="0"/>
                  </a:rPr>
                  <a:t>MakerWear</a:t>
                </a:r>
                <a:endParaRPr lang="en-US" sz="600" u="sng" dirty="0">
                  <a:solidFill>
                    <a:schemeClr val="accent1"/>
                  </a:solidFill>
                  <a:latin typeface="Adelle Rg" panose="02000503060000020004" pitchFamily="2" charset="0"/>
                </a:endParaRPr>
              </a:p>
            </p:txBody>
          </p:sp>
        </p:grpSp>
        <p:sp>
          <p:nvSpPr>
            <p:cNvPr id="66" name="TextBox 65"/>
            <p:cNvSpPr txBox="1"/>
            <p:nvPr/>
          </p:nvSpPr>
          <p:spPr>
            <a:xfrm>
              <a:off x="76200" y="9850170"/>
              <a:ext cx="2234683" cy="307777"/>
            </a:xfrm>
            <a:prstGeom prst="rect">
              <a:avLst/>
            </a:prstGeom>
            <a:noFill/>
          </p:spPr>
          <p:txBody>
            <a:bodyPr wrap="square" lIns="0" rtlCol="0">
              <a:spAutoFit/>
            </a:bodyPr>
            <a:lstStyle>
              <a:defPPr>
                <a:defRPr lang="en-US"/>
              </a:defPPr>
              <a:lvl1pPr>
                <a:defRPr sz="1400" b="1">
                  <a:latin typeface="Adelle Rg" panose="02000503060000020004" pitchFamily="2" charset="0"/>
                </a:defRPr>
              </a:lvl1pPr>
            </a:lstStyle>
            <a:p>
              <a:r>
                <a:rPr lang="en-US" dirty="0"/>
                <a:t>People</a:t>
              </a:r>
            </a:p>
          </p:txBody>
        </p:sp>
      </p:grpSp>
      <p:sp>
        <p:nvSpPr>
          <p:cNvPr id="74" name="Rectangle 73"/>
          <p:cNvSpPr/>
          <p:nvPr/>
        </p:nvSpPr>
        <p:spPr>
          <a:xfrm>
            <a:off x="68162" y="6919748"/>
            <a:ext cx="8852959" cy="1578253"/>
          </a:xfrm>
          <a:prstGeom prst="rect">
            <a:avLst/>
          </a:prstGeom>
        </p:spPr>
        <p:txBody>
          <a:bodyPr wrap="square" lIns="0">
            <a:spAutoFit/>
          </a:bodyPr>
          <a:lstStyle/>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This research began with a simple question: what if we could build wearable technology that revealed the inner-workings of the human body? Could wearables provide a new platform for children to build scientific inquiry skills as they explore questions about their own body data? Questions like: “Does my heart beat faster when running vs. reading a book and why?” or even “How does food travel through my body?” </a:t>
            </a:r>
          </a:p>
          <a:p>
            <a:pPr>
              <a:lnSpc>
                <a:spcPct val="107000"/>
              </a:lnSpc>
              <a:spcAft>
                <a:spcPts val="800"/>
              </a:spcAft>
            </a:pPr>
            <a:r>
              <a:rPr lang="en-US" sz="1200" dirty="0">
                <a:latin typeface="Adelle Rg" panose="02000503060000020004" pitchFamily="2" charset="0"/>
                <a:ea typeface="Malgun Gothic" panose="020B0503020000020004" pitchFamily="34" charset="-127"/>
                <a:cs typeface="Times New Roman" panose="02020603050405020304" pitchFamily="18" charset="0"/>
              </a:rPr>
              <a:t>Could wearables provide a new platform for children to build scientific inquiry skills as they explore questions about their own body data? Questions like: “Does my heart beat faster when running vs. reading a book and why?” or even “How does food travel through my body?”</a:t>
            </a:r>
            <a:endParaRPr lang="en-US" sz="1200" dirty="0">
              <a:effectLst/>
              <a:latin typeface="Adelle Rg" panose="02000503060000020004" pitchFamily="2" charset="0"/>
              <a:ea typeface="Malgun Gothic" panose="020B0503020000020004" pitchFamily="34" charset="-127"/>
              <a:cs typeface="Times New Roman" panose="02020603050405020304" pitchFamily="18" charset="0"/>
            </a:endParaRPr>
          </a:p>
        </p:txBody>
      </p:sp>
    </p:spTree>
    <p:extLst>
      <p:ext uri="{BB962C8B-B14F-4D97-AF65-F5344CB8AC3E}">
        <p14:creationId xmlns:p14="http://schemas.microsoft.com/office/powerpoint/2010/main" val="11690643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t>Project Areas</a:t>
            </a:r>
          </a:p>
        </p:txBody>
      </p:sp>
      <p:sp>
        <p:nvSpPr>
          <p:cNvPr id="3" name="Content Placeholder 2"/>
          <p:cNvSpPr>
            <a:spLocks noGrp="1"/>
          </p:cNvSpPr>
          <p:nvPr>
            <p:ph idx="1"/>
          </p:nvPr>
        </p:nvSpPr>
        <p:spPr/>
        <p:txBody>
          <a:bodyPr>
            <a:normAutofit/>
          </a:bodyPr>
          <a:lstStyle/>
          <a:p>
            <a:r>
              <a:rPr lang="en-US" sz="2500" dirty="0"/>
              <a:t>E-Textiles</a:t>
            </a:r>
          </a:p>
          <a:p>
            <a:pPr lvl="1"/>
            <a:r>
              <a:rPr lang="en-US" sz="1531" dirty="0"/>
              <a:t>Social Fabric Fitness</a:t>
            </a:r>
          </a:p>
          <a:p>
            <a:pPr lvl="1"/>
            <a:r>
              <a:rPr lang="en-US" sz="1531" dirty="0"/>
              <a:t>BodyVis</a:t>
            </a:r>
          </a:p>
          <a:p>
            <a:pPr lvl="1"/>
            <a:r>
              <a:rPr lang="en-US" sz="1531" dirty="0" err="1"/>
              <a:t>MakerShoe</a:t>
            </a:r>
            <a:r>
              <a:rPr lang="en-US" sz="1531" dirty="0"/>
              <a:t>/</a:t>
            </a:r>
            <a:r>
              <a:rPr lang="en-US" sz="1531" dirty="0" err="1"/>
              <a:t>MakerWear</a:t>
            </a:r>
            <a:endParaRPr lang="en-US" sz="1531" dirty="0"/>
          </a:p>
          <a:p>
            <a:r>
              <a:rPr lang="en-US" sz="2500" dirty="0"/>
              <a:t>Creativity Support Tools</a:t>
            </a:r>
          </a:p>
          <a:p>
            <a:pPr lvl="1"/>
            <a:r>
              <a:rPr lang="en-US" sz="1531" dirty="0" err="1"/>
              <a:t>MakerShoe</a:t>
            </a:r>
            <a:r>
              <a:rPr lang="en-US" sz="1531" dirty="0"/>
              <a:t>/</a:t>
            </a:r>
            <a:r>
              <a:rPr lang="en-US" sz="1531" dirty="0" err="1"/>
              <a:t>MakerWear</a:t>
            </a:r>
            <a:endParaRPr lang="en-US" sz="1531" dirty="0"/>
          </a:p>
          <a:p>
            <a:pPr lvl="1"/>
            <a:r>
              <a:rPr lang="en-US" sz="1531" dirty="0"/>
              <a:t>Pixel</a:t>
            </a:r>
          </a:p>
          <a:p>
            <a:r>
              <a:rPr lang="en-US" sz="2500" dirty="0"/>
              <a:t>Environmental Sustainability</a:t>
            </a:r>
          </a:p>
          <a:p>
            <a:pPr lvl="1"/>
            <a:r>
              <a:rPr lang="en-US" sz="1531" dirty="0"/>
              <a:t>Pervasive thermography stuff</a:t>
            </a:r>
          </a:p>
          <a:p>
            <a:pPr lvl="1"/>
            <a:r>
              <a:rPr lang="en-US" sz="1531" dirty="0"/>
              <a:t>Jon’s dissertation stuff</a:t>
            </a:r>
          </a:p>
          <a:p>
            <a:r>
              <a:rPr lang="en-US" sz="2500" dirty="0"/>
              <a:t>Accessibility</a:t>
            </a:r>
          </a:p>
          <a:p>
            <a:pPr lvl="1"/>
            <a:r>
              <a:rPr lang="en-US" sz="1531" dirty="0"/>
              <a:t>Kotaro’s work</a:t>
            </a:r>
          </a:p>
          <a:p>
            <a:pPr lvl="1"/>
            <a:r>
              <a:rPr lang="en-US" sz="1531" dirty="0" err="1"/>
              <a:t>HandSight</a:t>
            </a:r>
            <a:endParaRPr lang="en-US" sz="1531" dirty="0"/>
          </a:p>
          <a:p>
            <a:pPr lvl="1"/>
            <a:r>
              <a:rPr lang="en-US" sz="1531" dirty="0" err="1"/>
              <a:t>GlassEar</a:t>
            </a:r>
            <a:endParaRPr lang="en-US" sz="1531" dirty="0"/>
          </a:p>
          <a:p>
            <a:pPr lvl="1"/>
            <a:r>
              <a:rPr lang="en-US" sz="1531" dirty="0"/>
              <a:t>Accessible Input</a:t>
            </a:r>
          </a:p>
          <a:p>
            <a:r>
              <a:rPr lang="en-US" sz="2500" dirty="0"/>
              <a:t>Wearables</a:t>
            </a:r>
          </a:p>
          <a:p>
            <a:pPr lvl="1"/>
            <a:r>
              <a:rPr lang="en-US" sz="1531" dirty="0"/>
              <a:t>BodyVis</a:t>
            </a:r>
          </a:p>
          <a:p>
            <a:pPr lvl="1"/>
            <a:r>
              <a:rPr lang="en-US" sz="1531" dirty="0"/>
              <a:t>Social Fabric Fitness</a:t>
            </a:r>
          </a:p>
          <a:p>
            <a:pPr lvl="1"/>
            <a:r>
              <a:rPr lang="en-US" sz="1531" dirty="0" err="1"/>
              <a:t>MakerShoe</a:t>
            </a:r>
            <a:r>
              <a:rPr lang="en-US" sz="1531" dirty="0"/>
              <a:t>/</a:t>
            </a:r>
            <a:r>
              <a:rPr lang="en-US" sz="1531" dirty="0" err="1"/>
              <a:t>MakerWear</a:t>
            </a:r>
            <a:endParaRPr lang="en-US" sz="1531" dirty="0"/>
          </a:p>
          <a:p>
            <a:pPr lvl="1"/>
            <a:r>
              <a:rPr lang="en-US" sz="1531" dirty="0" err="1"/>
              <a:t>HandSight</a:t>
            </a:r>
            <a:endParaRPr lang="en-US" sz="1531" dirty="0"/>
          </a:p>
          <a:p>
            <a:pPr lvl="1"/>
            <a:r>
              <a:rPr lang="en-US" sz="1531" dirty="0" err="1"/>
              <a:t>GlassEar</a:t>
            </a:r>
            <a:endParaRPr lang="en-US" sz="1531" dirty="0"/>
          </a:p>
          <a:p>
            <a:r>
              <a:rPr lang="en-US" sz="2500" dirty="0"/>
              <a:t>Urban Informatics/Smart Cities</a:t>
            </a:r>
          </a:p>
          <a:p>
            <a:pPr lvl="1"/>
            <a:r>
              <a:rPr lang="en-US" sz="1531" dirty="0"/>
              <a:t>Bike sharing stuff</a:t>
            </a:r>
          </a:p>
          <a:p>
            <a:pPr lvl="1"/>
            <a:r>
              <a:rPr lang="en-US" sz="1531" dirty="0"/>
              <a:t>London transport stuff with Neal </a:t>
            </a:r>
            <a:r>
              <a:rPr lang="en-US" sz="1531" dirty="0" err="1"/>
              <a:t>Lathia</a:t>
            </a:r>
            <a:endParaRPr lang="en-US" sz="1531" dirty="0"/>
          </a:p>
          <a:p>
            <a:pPr lvl="1"/>
            <a:r>
              <a:rPr lang="en-US" sz="1531" dirty="0"/>
              <a:t>Some of Kotaro’s stuff</a:t>
            </a:r>
          </a:p>
          <a:p>
            <a:pPr lvl="1"/>
            <a:r>
              <a:rPr lang="en-US" sz="1531" dirty="0"/>
              <a:t>Paper with John </a:t>
            </a:r>
            <a:r>
              <a:rPr lang="en-US" sz="1531" dirty="0" err="1"/>
              <a:t>Krumm</a:t>
            </a:r>
            <a:endParaRPr lang="en-US" sz="1531" dirty="0"/>
          </a:p>
        </p:txBody>
      </p:sp>
    </p:spTree>
    <p:extLst>
      <p:ext uri="{BB962C8B-B14F-4D97-AF65-F5344CB8AC3E}">
        <p14:creationId xmlns:p14="http://schemas.microsoft.com/office/powerpoint/2010/main" val="157808450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8000" dirty="0"/>
              <a:t>Projects</a:t>
            </a:r>
          </a:p>
        </p:txBody>
      </p:sp>
      <p:sp>
        <p:nvSpPr>
          <p:cNvPr id="3" name="Content Placeholder 2"/>
          <p:cNvSpPr>
            <a:spLocks noGrp="1"/>
          </p:cNvSpPr>
          <p:nvPr>
            <p:ph idx="1"/>
          </p:nvPr>
        </p:nvSpPr>
        <p:spPr/>
        <p:txBody>
          <a:bodyPr>
            <a:normAutofit/>
          </a:bodyPr>
          <a:lstStyle/>
          <a:p>
            <a:r>
              <a:rPr lang="en-US" sz="2500" dirty="0" err="1"/>
              <a:t>HandSight</a:t>
            </a:r>
            <a:endParaRPr lang="en-US" sz="2500" dirty="0"/>
          </a:p>
          <a:p>
            <a:r>
              <a:rPr lang="en-US" sz="2500" dirty="0"/>
              <a:t>Pervasive Thermography</a:t>
            </a:r>
          </a:p>
          <a:p>
            <a:r>
              <a:rPr lang="en-US" sz="2500" dirty="0"/>
              <a:t>Sensing and Feedback for Environmental Sustainability</a:t>
            </a:r>
          </a:p>
          <a:p>
            <a:r>
              <a:rPr lang="en-US" sz="2500" dirty="0"/>
              <a:t>Wearable Sensing and Visualization for Body Learning</a:t>
            </a:r>
          </a:p>
          <a:p>
            <a:r>
              <a:rPr lang="en-US" sz="2500" dirty="0"/>
              <a:t>Characterizing Physical World Accessibility at Scale</a:t>
            </a:r>
          </a:p>
          <a:p>
            <a:r>
              <a:rPr lang="en-US" sz="2500" dirty="0" err="1"/>
              <a:t>MakerWear</a:t>
            </a:r>
            <a:endParaRPr lang="en-US" sz="1531" dirty="0"/>
          </a:p>
        </p:txBody>
      </p:sp>
    </p:spTree>
    <p:extLst>
      <p:ext uri="{BB962C8B-B14F-4D97-AF65-F5344CB8AC3E}">
        <p14:creationId xmlns:p14="http://schemas.microsoft.com/office/powerpoint/2010/main" val="1839229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11360</TotalTime>
  <Words>25981</Words>
  <Application>Microsoft Office PowerPoint</Application>
  <PresentationFormat>Custom</PresentationFormat>
  <Paragraphs>3653</Paragraphs>
  <Slides>96</Slides>
  <Notes>17</Notes>
  <HiddenSlides>3</HiddenSlides>
  <MMClips>0</MMClips>
  <ScaleCrop>false</ScaleCrop>
  <HeadingPairs>
    <vt:vector size="6" baseType="variant">
      <vt:variant>
        <vt:lpstr>Fonts Used</vt:lpstr>
      </vt:variant>
      <vt:variant>
        <vt:i4>20</vt:i4>
      </vt:variant>
      <vt:variant>
        <vt:lpstr>Theme</vt:lpstr>
      </vt:variant>
      <vt:variant>
        <vt:i4>1</vt:i4>
      </vt:variant>
      <vt:variant>
        <vt:lpstr>Slide Titles</vt:lpstr>
      </vt:variant>
      <vt:variant>
        <vt:i4>96</vt:i4>
      </vt:variant>
    </vt:vector>
  </HeadingPairs>
  <TitlesOfParts>
    <vt:vector size="117" baseType="lpstr">
      <vt:lpstr>Adelle</vt:lpstr>
      <vt:lpstr>Adelle Light</vt:lpstr>
      <vt:lpstr>Adelle Rg</vt:lpstr>
      <vt:lpstr>Adelle Thin</vt:lpstr>
      <vt:lpstr>Bebas Neue</vt:lpstr>
      <vt:lpstr>HelveticaNeueLT Com 33 ThEx</vt:lpstr>
      <vt:lpstr>HelveticaNeueLT Com 35 Th</vt:lpstr>
      <vt:lpstr>Malgun Gothic</vt:lpstr>
      <vt:lpstr>Raleway</vt:lpstr>
      <vt:lpstr>Segoe Condensed</vt:lpstr>
      <vt:lpstr>SegoeUILightWeb</vt:lpstr>
      <vt:lpstr>SegoeUISemiboldWeb</vt:lpstr>
      <vt:lpstr>Arial</vt:lpstr>
      <vt:lpstr>Baskerville Old Face</vt:lpstr>
      <vt:lpstr>Calibri</vt:lpstr>
      <vt:lpstr>Segoe UI</vt:lpstr>
      <vt:lpstr>Segoe UI Light</vt:lpstr>
      <vt:lpstr>Segoe UI Semibold</vt:lpstr>
      <vt:lpstr>Segoe UI Semilight</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Areas</vt:lpstr>
      <vt:lpstr>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Froehlich</dc:creator>
  <cp:lastModifiedBy>Johnson Kuang</cp:lastModifiedBy>
  <cp:revision>196</cp:revision>
  <cp:lastPrinted>2018-07-02T17:53:13Z</cp:lastPrinted>
  <dcterms:created xsi:type="dcterms:W3CDTF">2006-08-16T00:00:00Z</dcterms:created>
  <dcterms:modified xsi:type="dcterms:W3CDTF">2018-07-05T22:06:31Z</dcterms:modified>
</cp:coreProperties>
</file>